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43" r:id="rId1"/>
    <p:sldMasterId id="2147483956" r:id="rId2"/>
    <p:sldMasterId id="2147483968" r:id="rId3"/>
    <p:sldMasterId id="2147483978" r:id="rId4"/>
  </p:sldMasterIdLst>
  <p:notesMasterIdLst>
    <p:notesMasterId r:id="rId34"/>
  </p:notesMasterIdLst>
  <p:handoutMasterIdLst>
    <p:handoutMasterId r:id="rId35"/>
  </p:handoutMasterIdLst>
  <p:sldIdLst>
    <p:sldId id="2601" r:id="rId5"/>
    <p:sldId id="2416" r:id="rId6"/>
    <p:sldId id="2414" r:id="rId7"/>
    <p:sldId id="2602" r:id="rId8"/>
    <p:sldId id="2505" r:id="rId9"/>
    <p:sldId id="2546" r:id="rId10"/>
    <p:sldId id="2549" r:id="rId11"/>
    <p:sldId id="2551" r:id="rId12"/>
    <p:sldId id="2552" r:id="rId13"/>
    <p:sldId id="2558" r:id="rId14"/>
    <p:sldId id="2557" r:id="rId15"/>
    <p:sldId id="2563" r:id="rId16"/>
    <p:sldId id="2559" r:id="rId17"/>
    <p:sldId id="2564" r:id="rId18"/>
    <p:sldId id="2565" r:id="rId19"/>
    <p:sldId id="2560" r:id="rId20"/>
    <p:sldId id="2566" r:id="rId21"/>
    <p:sldId id="2561" r:id="rId22"/>
    <p:sldId id="2567" r:id="rId23"/>
    <p:sldId id="2570" r:id="rId24"/>
    <p:sldId id="2571" r:id="rId25"/>
    <p:sldId id="2568" r:id="rId26"/>
    <p:sldId id="2569" r:id="rId27"/>
    <p:sldId id="2547" r:id="rId28"/>
    <p:sldId id="2562" r:id="rId29"/>
    <p:sldId id="2553" r:id="rId30"/>
    <p:sldId id="2600" r:id="rId31"/>
    <p:sldId id="2603" r:id="rId32"/>
    <p:sldId id="2604" r:id="rId33"/>
  </p:sldIdLst>
  <p:sldSz cx="9144000" cy="6858000" type="screen4x3"/>
  <p:notesSz cx="6858000" cy="1209675"/>
  <p:embeddedFontLs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O9Hwl2AGdvAVpMfs9I1QHXeDHq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a Knauf" initials="LK" lastIdx="1" clrIdx="0">
    <p:extLst>
      <p:ext uri="{19B8F6BF-5375-455C-9EA6-DF929625EA0E}">
        <p15:presenceInfo xmlns:p15="http://schemas.microsoft.com/office/powerpoint/2012/main" userId="5bf517e48f2685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23E9"/>
    <a:srgbClr val="F5E7FD"/>
    <a:srgbClr val="7DD4FF"/>
    <a:srgbClr val="F4AAAA"/>
    <a:srgbClr val="EE8282"/>
    <a:srgbClr val="66CCFF"/>
    <a:srgbClr val="FF7C80"/>
    <a:srgbClr val="000000"/>
    <a:srgbClr val="F0F0F0"/>
    <a:srgbClr val="5FD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36287-807A-441D-8DDA-E69D96D2D7E1}" v="2308" dt="2022-10-27T10:07:15.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2934" autoAdjust="0"/>
  </p:normalViewPr>
  <p:slideViewPr>
    <p:cSldViewPr snapToGrid="0">
      <p:cViewPr>
        <p:scale>
          <a:sx n="110" d="100"/>
          <a:sy n="110" d="100"/>
        </p:scale>
        <p:origin x="1858" y="226"/>
      </p:cViewPr>
      <p:guideLst>
        <p:guide orient="horz" pos="2160"/>
        <p:guide pos="2880"/>
      </p:guideLst>
    </p:cSldViewPr>
  </p:slideViewPr>
  <p:notesTextViewPr>
    <p:cViewPr>
      <p:scale>
        <a:sx n="3" d="2"/>
        <a:sy n="3" d="2"/>
      </p:scale>
      <p:origin x="0" y="0"/>
    </p:cViewPr>
  </p:notesTextViewPr>
  <p:notesViewPr>
    <p:cSldViewPr snapToGrid="0">
      <p:cViewPr varScale="1">
        <p:scale>
          <a:sx n="252" d="100"/>
          <a:sy n="252" d="100"/>
        </p:scale>
        <p:origin x="204" y="13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6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61"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342685400231"/>
          <c:y val="0.12753714345789849"/>
          <c:w val="0.53653335066408669"/>
          <c:h val="0.7908344577059665"/>
        </c:manualLayout>
      </c:layout>
      <c:doughnutChart>
        <c:varyColors val="1"/>
        <c:ser>
          <c:idx val="0"/>
          <c:order val="0"/>
          <c:tx>
            <c:strRef>
              <c:f>Sheet1!$B$1</c:f>
              <c:strCache>
                <c:ptCount val="1"/>
                <c:pt idx="0">
                  <c:v>Column1</c:v>
                </c:pt>
              </c:strCache>
            </c:strRef>
          </c:tx>
          <c:spPr>
            <a:solidFill>
              <a:schemeClr val="accent2"/>
            </a:solidFill>
            <a:ln w="28575">
              <a:solidFill>
                <a:schemeClr val="tx1"/>
              </a:solidFill>
            </a:ln>
            <a:effectLst>
              <a:outerShdw blurRad="50800" dist="38100" dir="2700000" algn="tl" rotWithShape="0">
                <a:prstClr val="black">
                  <a:alpha val="40000"/>
                </a:prstClr>
              </a:outerShdw>
            </a:effectLst>
          </c:spPr>
          <c:dPt>
            <c:idx val="0"/>
            <c:bubble3D val="0"/>
            <c:spPr>
              <a:solidFill>
                <a:schemeClr val="tx2"/>
              </a:solidFill>
              <a:ln w="28575">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2AF5-48BE-95CA-D3017917F06E}"/>
              </c:ext>
            </c:extLst>
          </c:dPt>
          <c:dPt>
            <c:idx val="1"/>
            <c:bubble3D val="0"/>
            <c:spPr>
              <a:solidFill>
                <a:schemeClr val="accent2"/>
              </a:solidFill>
              <a:ln w="28575">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2AF5-48BE-95CA-D3017917F06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No</c:v>
                </c:pt>
                <c:pt idx="1">
                  <c:v>Yes</c:v>
                </c:pt>
              </c:strCache>
            </c:strRef>
          </c:cat>
          <c:val>
            <c:numRef>
              <c:f>Sheet1!$B$2:$B$3</c:f>
              <c:numCache>
                <c:formatCode>0%</c:formatCode>
                <c:ptCount val="2"/>
                <c:pt idx="0">
                  <c:v>0.60199999999999998</c:v>
                </c:pt>
                <c:pt idx="1">
                  <c:v>0.39800000000000002</c:v>
                </c:pt>
              </c:numCache>
            </c:numRef>
          </c:val>
          <c:extLst>
            <c:ext xmlns:c16="http://schemas.microsoft.com/office/drawing/2014/chart" uri="{C3380CC4-5D6E-409C-BE32-E72D297353CC}">
              <c16:uniqueId val="{00000004-2AF5-48BE-95CA-D3017917F06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A8934-E922-E971-1729-8C5EDA63C445}"/>
              </a:ext>
            </a:extLst>
          </p:cNvPr>
          <p:cNvSpPr>
            <a:spLocks noGrp="1"/>
          </p:cNvSpPr>
          <p:nvPr>
            <p:ph type="hdr" sz="quarter"/>
          </p:nvPr>
        </p:nvSpPr>
        <p:spPr>
          <a:xfrm>
            <a:off x="0" y="0"/>
            <a:ext cx="2971800" cy="6032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E0EC8B-C165-F8D6-D8B4-BD9613537647}"/>
              </a:ext>
            </a:extLst>
          </p:cNvPr>
          <p:cNvSpPr>
            <a:spLocks noGrp="1"/>
          </p:cNvSpPr>
          <p:nvPr>
            <p:ph type="dt" sz="quarter" idx="1"/>
          </p:nvPr>
        </p:nvSpPr>
        <p:spPr>
          <a:xfrm>
            <a:off x="3884613" y="0"/>
            <a:ext cx="2971800" cy="60325"/>
          </a:xfrm>
          <a:prstGeom prst="rect">
            <a:avLst/>
          </a:prstGeom>
        </p:spPr>
        <p:txBody>
          <a:bodyPr vert="horz" lIns="91440" tIns="45720" rIns="91440" bIns="45720" rtlCol="0"/>
          <a:lstStyle>
            <a:lvl1pPr algn="r">
              <a:defRPr sz="1200"/>
            </a:lvl1pPr>
          </a:lstStyle>
          <a:p>
            <a:fld id="{F9DBEFA6-13D8-49E3-BE51-3C1FF8BD387D}" type="datetimeFigureOut">
              <a:rPr lang="en-GB" smtClean="0"/>
              <a:t>01/06/2023</a:t>
            </a:fld>
            <a:endParaRPr lang="en-GB"/>
          </a:p>
        </p:txBody>
      </p:sp>
      <p:sp>
        <p:nvSpPr>
          <p:cNvPr id="4" name="Footer Placeholder 3">
            <a:extLst>
              <a:ext uri="{FF2B5EF4-FFF2-40B4-BE49-F238E27FC236}">
                <a16:creationId xmlns:a16="http://schemas.microsoft.com/office/drawing/2014/main" id="{C2A550D7-03AF-202A-E3FF-F2D7C2BE58AE}"/>
              </a:ext>
            </a:extLst>
          </p:cNvPr>
          <p:cNvSpPr>
            <a:spLocks noGrp="1"/>
          </p:cNvSpPr>
          <p:nvPr>
            <p:ph type="ftr" sz="quarter" idx="2"/>
          </p:nvPr>
        </p:nvSpPr>
        <p:spPr>
          <a:xfrm>
            <a:off x="0" y="1149350"/>
            <a:ext cx="2971800" cy="603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433988A-429E-1602-ACFF-66E8AEFF5DF7}"/>
              </a:ext>
            </a:extLst>
          </p:cNvPr>
          <p:cNvSpPr>
            <a:spLocks noGrp="1"/>
          </p:cNvSpPr>
          <p:nvPr>
            <p:ph type="sldNum" sz="quarter" idx="3"/>
          </p:nvPr>
        </p:nvSpPr>
        <p:spPr>
          <a:xfrm>
            <a:off x="3884613" y="1149350"/>
            <a:ext cx="2971800" cy="60325"/>
          </a:xfrm>
          <a:prstGeom prst="rect">
            <a:avLst/>
          </a:prstGeom>
        </p:spPr>
        <p:txBody>
          <a:bodyPr vert="horz" lIns="91440" tIns="45720" rIns="91440" bIns="45720" rtlCol="0" anchor="b"/>
          <a:lstStyle>
            <a:lvl1pPr algn="r">
              <a:defRPr sz="1200"/>
            </a:lvl1pPr>
          </a:lstStyle>
          <a:p>
            <a:fld id="{05925BC7-1259-4740-BDC6-1C4AB554F89A}" type="slidenum">
              <a:rPr lang="en-GB" smtClean="0"/>
              <a:t>‹#›</a:t>
            </a:fld>
            <a:endParaRPr lang="en-GB"/>
          </a:p>
        </p:txBody>
      </p:sp>
    </p:spTree>
    <p:extLst>
      <p:ext uri="{BB962C8B-B14F-4D97-AF65-F5344CB8AC3E}">
        <p14:creationId xmlns:p14="http://schemas.microsoft.com/office/powerpoint/2010/main" val="375808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603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603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149350"/>
            <a:ext cx="2971800" cy="603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https://dictionary.cambridge.org/dictionary/english/vape</a:t>
            </a:r>
          </a:p>
          <a:p>
            <a:pPr marL="228600" lvl="0" indent="-228600" algn="l" rtl="0">
              <a:spcBef>
                <a:spcPts val="0"/>
              </a:spcBef>
              <a:spcAft>
                <a:spcPts val="0"/>
              </a:spcAft>
              <a:buFont typeface="+mj-lt"/>
              <a:buAutoNum type="arabicParenR"/>
            </a:pPr>
            <a:r>
              <a:rPr lang="en-GB" b="0" dirty="0"/>
              <a:t>https://dictionary.cambridge.org/dictionary/english/nicotine</a:t>
            </a:r>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5539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https://www.theguardian.com/society/2022/aug/07/when-i-see-kids-vaping-i-warn-them-thats-what-killed-my-daughter</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348022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iStock</a:t>
            </a:r>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https://www.bbc.co.uk/news/science-environment-63037553</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2226567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Unsplash</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https://www.bbc.co.uk/news/health-62807001</a:t>
            </a:r>
          </a:p>
          <a:p>
            <a:pPr marL="228600" lvl="0" indent="-228600" algn="l" rtl="0">
              <a:spcBef>
                <a:spcPts val="0"/>
              </a:spcBef>
              <a:spcAft>
                <a:spcPts val="0"/>
              </a:spcAft>
              <a:buFont typeface="+mj-lt"/>
              <a:buAutoNum type="arabicParenR"/>
            </a:pPr>
            <a:r>
              <a:rPr lang="en-GB" b="0" dirty="0"/>
              <a:t>https://metro.co.uk/2022/07/06/health-ads-on-tiktok-and-instagram-behind-rise-in-children-vaping-16956414/</a:t>
            </a:r>
          </a:p>
          <a:p>
            <a:pPr marL="228600" lvl="0" indent="-228600" algn="l" rtl="0">
              <a:spcBef>
                <a:spcPts val="0"/>
              </a:spcBef>
              <a:spcAft>
                <a:spcPts val="0"/>
              </a:spcAft>
              <a:buFont typeface="+mj-lt"/>
              <a:buAutoNum type="arabicParenR"/>
            </a:pPr>
            <a:r>
              <a:rPr lang="en-GB" b="0" dirty="0"/>
              <a:t>https://news.sky.com/story/crackdown-needed-to-stop-children-buying-vapes-experts-warn-12707632</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3697736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iStock</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https://news.sky.com/story/crackdown-needed-to-stop-children-buying-vapes-experts-warn-12707632</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100822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Unsplash</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https://www.electrictobacconist.co.uk/blog/is-formula-one-out-of-gear-with-vaping-ads</a:t>
            </a:r>
          </a:p>
          <a:p>
            <a:pPr marL="228600" lvl="0" indent="-228600" algn="l" rtl="0">
              <a:spcBef>
                <a:spcPts val="0"/>
              </a:spcBef>
              <a:spcAft>
                <a:spcPts val="0"/>
              </a:spcAft>
              <a:buFont typeface="+mj-lt"/>
              <a:buAutoNum type="arabicParenR"/>
            </a:pPr>
            <a:r>
              <a:rPr lang="en-GB" b="0" dirty="0"/>
              <a:t>https://www.mclaren.com/racing/2021/abu-dhabi-grand-prix/mclaren-racing-and-vuse-reveal-one-livery-designed-emerging-uae-based-artist-abu-dhabi-gp/</a:t>
            </a:r>
          </a:p>
          <a:p>
            <a:pPr marL="228600" lvl="0" indent="-228600" algn="l" rtl="0">
              <a:spcBef>
                <a:spcPts val="0"/>
              </a:spcBef>
              <a:spcAft>
                <a:spcPts val="0"/>
              </a:spcAft>
              <a:buFont typeface="+mj-lt"/>
              <a:buAutoNum type="arabicParenR"/>
            </a:pPr>
            <a:r>
              <a:rPr lang="en-GB" b="0" dirty="0"/>
              <a:t>https://www.theguardian.com/sport/2019/mar/15/f1-has-no-plans-to-ban-tobacco-company-sponsorship-despite-health-calls-australian-gp-lewis-hamilton-sebastian-vettel</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152688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iStock</a:t>
            </a:r>
          </a:p>
          <a:p>
            <a:pPr marL="228600" lvl="0" indent="-228600" algn="l" rtl="0">
              <a:spcBef>
                <a:spcPts val="0"/>
              </a:spcBef>
              <a:spcAft>
                <a:spcPts val="0"/>
              </a:spcAft>
              <a:buAutoNum type="arabicParenR"/>
            </a:pPr>
            <a:r>
              <a:rPr lang="en-GB" b="0" dirty="0" err="1"/>
              <a:t>Pixabay</a:t>
            </a:r>
            <a:endParaRPr lang="en-GB" b="0" dirty="0"/>
          </a:p>
          <a:p>
            <a:pPr marL="228600" lvl="0" indent="-228600" algn="l" rtl="0">
              <a:spcBef>
                <a:spcPts val="0"/>
              </a:spcBef>
              <a:spcAft>
                <a:spcPts val="0"/>
              </a:spcAft>
              <a:buAutoNum type="arabicParenR"/>
            </a:pPr>
            <a:r>
              <a:rPr lang="en-GB" b="0" dirty="0" err="1"/>
              <a:t>Unsplash</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228066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1711163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3097984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533755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68781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r>
              <a:rPr lang="en-GB" b="0" dirty="0"/>
              <a:t> (https://unsplash.com/photos/9vs_XsYwsdE)</a:t>
            </a:r>
          </a:p>
          <a:p>
            <a:pPr marL="0" lvl="0" indent="0" algn="l" rtl="0">
              <a:spcBef>
                <a:spcPts val="0"/>
              </a:spcBef>
              <a:spcAft>
                <a:spcPts val="0"/>
              </a:spcAft>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4729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32509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36365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Unsplash</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1064309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iStock</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2441099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Unsplash</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1166767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r>
              <a:rPr lang="en-GB" b="0" dirty="0"/>
              <a:t> (https://unsplash.com/photos/9vs_XsYwsdE)</a:t>
            </a:r>
          </a:p>
          <a:p>
            <a:pPr marL="0" lvl="0" indent="0" algn="l" rtl="0">
              <a:spcBef>
                <a:spcPts val="0"/>
              </a:spcBef>
              <a:spcAft>
                <a:spcPts val="0"/>
              </a:spcAft>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0579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dirty="0"/>
              <a:t>Images</a:t>
            </a:r>
          </a:p>
          <a:p>
            <a:pPr marL="228600" lvl="0" indent="-228600" algn="l" rtl="0">
              <a:spcBef>
                <a:spcPts val="0"/>
              </a:spcBef>
              <a:spcAft>
                <a:spcPts val="0"/>
              </a:spcAft>
              <a:buAutoNum type="arabicParenR"/>
            </a:pPr>
            <a:r>
              <a:rPr lang="en-GB" sz="1200" b="0" dirty="0"/>
              <a:t>https://en.wikipedia.org/wiki/Childline</a:t>
            </a:r>
          </a:p>
          <a:p>
            <a:pPr marL="228600" lvl="0" indent="-228600" algn="l" rtl="0">
              <a:spcBef>
                <a:spcPts val="0"/>
              </a:spcBef>
              <a:spcAft>
                <a:spcPts val="0"/>
              </a:spcAft>
              <a:buAutoNum type="arabicParenR"/>
            </a:pPr>
            <a:r>
              <a:rPr lang="en-GB" sz="1200" b="0" dirty="0"/>
              <a:t>https://en.wikipedia.org/wiki/Public_Health_England</a:t>
            </a:r>
          </a:p>
          <a:p>
            <a:pPr marL="228600" lvl="0" indent="-228600" algn="l" rtl="0">
              <a:spcBef>
                <a:spcPts val="0"/>
              </a:spcBef>
              <a:spcAft>
                <a:spcPts val="0"/>
              </a:spcAft>
              <a:buAutoNum type="arabicParenR"/>
            </a:pPr>
            <a:r>
              <a:rPr lang="en-GB" sz="1200" b="0" dirty="0"/>
              <a:t>https://ash.org.uk/</a:t>
            </a:r>
          </a:p>
          <a:p>
            <a:pPr marL="228600" lvl="0" indent="-228600" algn="l" rtl="0">
              <a:spcBef>
                <a:spcPts val="0"/>
              </a:spcBef>
              <a:spcAft>
                <a:spcPts val="0"/>
              </a:spcAft>
              <a:buAutoNum type="arabicParenR"/>
            </a:pPr>
            <a:r>
              <a:rPr lang="en-GB" sz="1200" b="0" dirty="0"/>
              <a:t>https://www.healthyschools.org.uk/</a:t>
            </a:r>
          </a:p>
          <a:p>
            <a:pPr marL="228600" lvl="0" indent="-228600" algn="l" rtl="0">
              <a:spcBef>
                <a:spcPts val="0"/>
              </a:spcBef>
              <a:spcAft>
                <a:spcPts val="0"/>
              </a:spcAft>
              <a:buAutoNum type="arabicParenR"/>
            </a:pPr>
            <a:r>
              <a:rPr lang="en-GB" sz="1200" b="0" dirty="0"/>
              <a:t>https://en.wikipedia.org/wiki/Mumsnet</a:t>
            </a:r>
          </a:p>
          <a:p>
            <a:pPr marL="0" lvl="0" indent="0" algn="l" rtl="0">
              <a:spcBef>
                <a:spcPts val="0"/>
              </a:spcBef>
              <a:spcAft>
                <a:spcPts val="0"/>
              </a:spcAft>
              <a:buNone/>
            </a:pPr>
            <a:endParaRPr lang="en-GB" sz="1200" b="0" dirty="0"/>
          </a:p>
          <a:p>
            <a:pPr marL="742950" lvl="0" indent="-742950" algn="l" rtl="0">
              <a:spcBef>
                <a:spcPts val="0"/>
              </a:spcBef>
              <a:spcAft>
                <a:spcPts val="0"/>
              </a:spcAft>
              <a:buAutoNum type="arabicParenR"/>
            </a:pPr>
            <a:endParaRPr lang="en-GB" sz="1200" b="0" dirty="0"/>
          </a:p>
          <a:p>
            <a:pPr marL="742950" lvl="0" indent="-742950" algn="l" rtl="0">
              <a:spcBef>
                <a:spcPts val="0"/>
              </a:spcBef>
              <a:spcAft>
                <a:spcPts val="0"/>
              </a:spcAft>
              <a:buAutoNum type="arabicParenR"/>
            </a:pPr>
            <a:endParaRPr lang="en-GB" sz="1200" b="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4759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dirty="0"/>
              <a:t>https://icons8.com</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95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Unsplash</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https://en.wikipedia.org/wiki/BBC</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224615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https://en.wikipedia.org/wiki/Construction_of_electronic_cigarettes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389971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https://www.fda.gov/tobacco-products/health-effects-tobacco-use/nicotine-why-tobacco-products-are-addictive</a:t>
            </a:r>
          </a:p>
          <a:p>
            <a:pPr marL="228600" lvl="0" indent="-228600" algn="l" rtl="0">
              <a:spcBef>
                <a:spcPts val="0"/>
              </a:spcBef>
              <a:spcAft>
                <a:spcPts val="0"/>
              </a:spcAft>
              <a:buFont typeface="+mj-lt"/>
              <a:buAutoNum type="arabicParenR"/>
            </a:pPr>
            <a:r>
              <a:rPr lang="en-GB" b="0" dirty="0"/>
              <a:t>https://dictionary.cambridge.org/dictionary/english/addictive</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170276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029523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https://digital.nhs.uk/news/2022/decrease-in-smoking-and-drug-use-among-school-children-but-increase-in-vaping-new-report-shows#:~:text=The%20number%20of%20young%20people,1%2C%20statistics%20published%20today%20show</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179021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iStock</a:t>
            </a:r>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https://digital.nhs.uk/news/2022/decrease-in-smoking-and-drug-use-among-school-children-but-increase-in-vaping-new-report-shows#:~:text=The%20number%20of%20young%20people,1%2C%20statistics%20published%20today%20show</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68114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err="1"/>
              <a:t>Pixabay</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References</a:t>
            </a:r>
          </a:p>
          <a:p>
            <a:pPr marL="228600" lvl="0" indent="-228600" algn="l" rtl="0">
              <a:spcBef>
                <a:spcPts val="0"/>
              </a:spcBef>
              <a:spcAft>
                <a:spcPts val="0"/>
              </a:spcAft>
              <a:buFont typeface="+mj-lt"/>
              <a:buAutoNum type="arabicParenR"/>
            </a:pPr>
            <a:r>
              <a:rPr lang="en-GB" b="0" dirty="0"/>
              <a:t>https://www.ncbi.nlm.nih.gov/pmc/articles/PMC1117323/</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2762830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7 Cov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5-7</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1F91AE9-BE18-47CC-BA23-A89413899A87}"/>
              </a:ext>
            </a:extLst>
          </p:cNvPr>
          <p:cNvPicPr>
            <a:picLocks noChangeAspect="1"/>
          </p:cNvPicPr>
          <p:nvPr/>
        </p:nvPicPr>
        <p:blipFill>
          <a:blip r:embed="rId3"/>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2510876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262CA-1DA5-469F-B2F7-D701406B73F5}"/>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9083091E-B4FC-4E04-AF31-1F5B51D5E80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8" name="Google Shape;467;p5">
            <a:extLst>
              <a:ext uri="{FF2B5EF4-FFF2-40B4-BE49-F238E27FC236}">
                <a16:creationId xmlns:a16="http://schemas.microsoft.com/office/drawing/2014/main" id="{38BFCBDD-07FE-36DB-17C5-FFABA45C8480}"/>
              </a:ext>
            </a:extLst>
          </p:cNvPr>
          <p:cNvSpPr/>
          <p:nvPr/>
        </p:nvSpPr>
        <p:spPr>
          <a:xfrm flipH="1">
            <a:off x="-9331" y="995947"/>
            <a:ext cx="9159435" cy="5870722"/>
          </a:xfrm>
          <a:prstGeom prst="rect">
            <a:avLst/>
          </a:prstGeom>
          <a:gradFill>
            <a:gsLst>
              <a:gs pos="0">
                <a:schemeClr val="bg2">
                  <a:lumMod val="90000"/>
                  <a:alpha val="66000"/>
                </a:schemeClr>
              </a:gs>
              <a:gs pos="35000">
                <a:schemeClr val="dk1">
                  <a:alpha val="65000"/>
                </a:schemeClr>
              </a:gs>
              <a:gs pos="67000">
                <a:schemeClr val="dk1">
                  <a:alpha val="65000"/>
                </a:schemeClr>
              </a:gs>
              <a:gs pos="100000">
                <a:schemeClr val="accent5">
                  <a:lumMod val="90000"/>
                </a:scheme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entury Gothic"/>
              <a:ea typeface="Century Gothic"/>
              <a:cs typeface="Century Gothic"/>
              <a:sym typeface="Century Gothic"/>
            </a:endParaRPr>
          </a:p>
        </p:txBody>
      </p:sp>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1887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1030294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ssemby FIn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77E47A-EC6D-9D4C-8A47-FFE871D36D1A}"/>
              </a:ext>
            </a:extLst>
          </p:cNvPr>
          <p:cNvSpPr/>
          <p:nvPr/>
        </p:nvSpPr>
        <p:spPr>
          <a:xfrm flipH="1">
            <a:off x="0" y="1023839"/>
            <a:ext cx="9146729" cy="5834966"/>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5" name="Text Placeholder 11">
            <a:extLst>
              <a:ext uri="{FF2B5EF4-FFF2-40B4-BE49-F238E27FC236}">
                <a16:creationId xmlns:a16="http://schemas.microsoft.com/office/drawing/2014/main" id="{96445E50-5272-87A4-8CC5-0069B1D9E981}"/>
              </a:ext>
            </a:extLst>
          </p:cNvPr>
          <p:cNvSpPr>
            <a:spLocks noGrp="1"/>
          </p:cNvSpPr>
          <p:nvPr>
            <p:ph type="body" sz="quarter" idx="10"/>
          </p:nvPr>
        </p:nvSpPr>
        <p:spPr>
          <a:xfrm>
            <a:off x="421519"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7" name="Text Placeholder 11">
            <a:extLst>
              <a:ext uri="{FF2B5EF4-FFF2-40B4-BE49-F238E27FC236}">
                <a16:creationId xmlns:a16="http://schemas.microsoft.com/office/drawing/2014/main" id="{4D869024-5EE1-8E5B-165F-279D144431FE}"/>
              </a:ext>
            </a:extLst>
          </p:cNvPr>
          <p:cNvSpPr>
            <a:spLocks noGrp="1"/>
          </p:cNvSpPr>
          <p:nvPr>
            <p:ph type="body" sz="quarter" idx="11"/>
          </p:nvPr>
        </p:nvSpPr>
        <p:spPr>
          <a:xfrm>
            <a:off x="421519"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0" name="Text Placeholder 11">
            <a:extLst>
              <a:ext uri="{FF2B5EF4-FFF2-40B4-BE49-F238E27FC236}">
                <a16:creationId xmlns:a16="http://schemas.microsoft.com/office/drawing/2014/main" id="{AE6EB480-78DE-5773-7EF2-9A4029BF6EF1}"/>
              </a:ext>
            </a:extLst>
          </p:cNvPr>
          <p:cNvSpPr>
            <a:spLocks noGrp="1"/>
          </p:cNvSpPr>
          <p:nvPr>
            <p:ph type="body" sz="quarter" idx="12"/>
          </p:nvPr>
        </p:nvSpPr>
        <p:spPr>
          <a:xfrm flipH="1">
            <a:off x="6356391"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1" name="Text Placeholder 11">
            <a:extLst>
              <a:ext uri="{FF2B5EF4-FFF2-40B4-BE49-F238E27FC236}">
                <a16:creationId xmlns:a16="http://schemas.microsoft.com/office/drawing/2014/main" id="{90AB3672-C475-3762-BE4A-46F18FBE917C}"/>
              </a:ext>
            </a:extLst>
          </p:cNvPr>
          <p:cNvSpPr>
            <a:spLocks noGrp="1"/>
          </p:cNvSpPr>
          <p:nvPr>
            <p:ph type="body" sz="quarter" idx="13"/>
          </p:nvPr>
        </p:nvSpPr>
        <p:spPr>
          <a:xfrm flipH="1">
            <a:off x="6356391"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22" name="Title 1">
            <a:extLst>
              <a:ext uri="{FF2B5EF4-FFF2-40B4-BE49-F238E27FC236}">
                <a16:creationId xmlns:a16="http://schemas.microsoft.com/office/drawing/2014/main" id="{AD6F147D-216A-4EAA-51D0-3EAA1E9CD1DF}"/>
              </a:ext>
            </a:extLst>
          </p:cNvPr>
          <p:cNvSpPr txBox="1">
            <a:spLocks/>
          </p:cNvSpPr>
          <p:nvPr/>
        </p:nvSpPr>
        <p:spPr>
          <a:xfrm>
            <a:off x="940222" y="232377"/>
            <a:ext cx="7885143" cy="530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500" b="1" dirty="0">
                <a:solidFill>
                  <a:schemeClr val="bg1"/>
                </a:solidFill>
                <a:latin typeface="Century Gothic"/>
                <a:cs typeface="Century Gothic"/>
              </a:rPr>
              <a:t>How do I make sure my voice is heard?</a:t>
            </a:r>
            <a:endParaRPr lang="en-GB" sz="2500" b="1" dirty="0">
              <a:solidFill>
                <a:schemeClr val="bg1"/>
              </a:solidFill>
              <a:highlight>
                <a:srgbClr val="FFFF00"/>
              </a:highlight>
              <a:latin typeface="Century Gothic"/>
              <a:cs typeface="Century Gothic"/>
            </a:endParaRPr>
          </a:p>
        </p:txBody>
      </p:sp>
      <p:pic>
        <p:nvPicPr>
          <p:cNvPr id="23" name="Picture 22" descr="A picture containing logo&#10;&#10;Description automatically generated">
            <a:extLst>
              <a:ext uri="{FF2B5EF4-FFF2-40B4-BE49-F238E27FC236}">
                <a16:creationId xmlns:a16="http://schemas.microsoft.com/office/drawing/2014/main" id="{0D22D6FE-FA05-9961-28A7-26ADC5D7091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4221" y="110092"/>
            <a:ext cx="688453" cy="820319"/>
          </a:xfrm>
          <a:prstGeom prst="rect">
            <a:avLst/>
          </a:prstGeom>
        </p:spPr>
      </p:pic>
      <p:pic>
        <p:nvPicPr>
          <p:cNvPr id="6" name="Graphic 5" descr="Thumbs up sign outline">
            <a:extLst>
              <a:ext uri="{FF2B5EF4-FFF2-40B4-BE49-F238E27FC236}">
                <a16:creationId xmlns:a16="http://schemas.microsoft.com/office/drawing/2014/main" id="{EFF140F1-DE04-A564-5D2C-4AF64EF56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597" y="1583210"/>
            <a:ext cx="1536953" cy="1536953"/>
          </a:xfrm>
          <a:prstGeom prst="rect">
            <a:avLst/>
          </a:prstGeom>
        </p:spPr>
      </p:pic>
      <p:pic>
        <p:nvPicPr>
          <p:cNvPr id="9" name="Graphic 8" descr="Thumbs up sign outline">
            <a:extLst>
              <a:ext uri="{FF2B5EF4-FFF2-40B4-BE49-F238E27FC236}">
                <a16:creationId xmlns:a16="http://schemas.microsoft.com/office/drawing/2014/main" id="{24C9DEA4-71ED-955F-6AB5-6BDF028075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913" y="3928430"/>
            <a:ext cx="1536953" cy="1536953"/>
          </a:xfrm>
          <a:prstGeom prst="rect">
            <a:avLst/>
          </a:prstGeom>
        </p:spPr>
      </p:pic>
      <p:pic>
        <p:nvPicPr>
          <p:cNvPr id="12" name="Graphic 11" descr="Thumbs Down outline">
            <a:extLst>
              <a:ext uri="{FF2B5EF4-FFF2-40B4-BE49-F238E27FC236}">
                <a16:creationId xmlns:a16="http://schemas.microsoft.com/office/drawing/2014/main" id="{456C2549-2F75-0BA3-A83F-CFBF18FE5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0134" y="3928431"/>
            <a:ext cx="1536953" cy="1536953"/>
          </a:xfrm>
          <a:prstGeom prst="rect">
            <a:avLst/>
          </a:prstGeom>
        </p:spPr>
      </p:pic>
      <p:pic>
        <p:nvPicPr>
          <p:cNvPr id="13" name="Graphic 12" descr="Thumbs Down outline">
            <a:extLst>
              <a:ext uri="{FF2B5EF4-FFF2-40B4-BE49-F238E27FC236}">
                <a16:creationId xmlns:a16="http://schemas.microsoft.com/office/drawing/2014/main" id="{C8DEF2FC-E48F-1728-BE7E-51F67FC84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0134" y="1583210"/>
            <a:ext cx="1536953" cy="1536953"/>
          </a:xfrm>
          <a:prstGeom prst="rect">
            <a:avLst/>
          </a:prstGeom>
        </p:spPr>
      </p:pic>
    </p:spTree>
    <p:extLst>
      <p:ext uri="{BB962C8B-B14F-4D97-AF65-F5344CB8AC3E}">
        <p14:creationId xmlns:p14="http://schemas.microsoft.com/office/powerpoint/2010/main" val="1343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5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843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5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004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5 Cov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3848101" y="3289910"/>
            <a:ext cx="459105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15</a:t>
            </a:r>
          </a:p>
          <a:p>
            <a:pPr algn="r"/>
            <a:endParaRPr lang="en-GB" dirty="0"/>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close up of a logo&#10;&#10;Description automatically generated">
            <a:extLst>
              <a:ext uri="{FF2B5EF4-FFF2-40B4-BE49-F238E27FC236}">
                <a16:creationId xmlns:a16="http://schemas.microsoft.com/office/drawing/2014/main" id="{37CAB6BF-5648-4D3A-8737-CB222B926C6B}"/>
              </a:ext>
            </a:extLst>
          </p:cNvPr>
          <p:cNvPicPr>
            <a:picLocks noChangeAspect="1"/>
          </p:cNvPicPr>
          <p:nvPr/>
        </p:nvPicPr>
        <p:blipFill>
          <a:blip r:embed="rId3"/>
          <a:stretch>
            <a:fillRect/>
          </a:stretch>
        </p:blipFill>
        <p:spPr>
          <a:xfrm>
            <a:off x="313246" y="5374481"/>
            <a:ext cx="1202972" cy="1155506"/>
          </a:xfrm>
          <a:prstGeom prst="rect">
            <a:avLst/>
          </a:prstGeom>
        </p:spPr>
      </p:pic>
      <p:pic>
        <p:nvPicPr>
          <p:cNvPr id="8" name="Picture 7" descr="A picture containing clock, light&#10;&#10;Description automatically generated">
            <a:extLst>
              <a:ext uri="{FF2B5EF4-FFF2-40B4-BE49-F238E27FC236}">
                <a16:creationId xmlns:a16="http://schemas.microsoft.com/office/drawing/2014/main" id="{25B44654-3CE8-4999-966C-2D33D06609C7}"/>
              </a:ext>
            </a:extLst>
          </p:cNvPr>
          <p:cNvPicPr>
            <a:picLocks noChangeAspect="1"/>
          </p:cNvPicPr>
          <p:nvPr/>
        </p:nvPicPr>
        <p:blipFill>
          <a:blip r:embed="rId4"/>
          <a:stretch>
            <a:fillRect/>
          </a:stretch>
        </p:blipFill>
        <p:spPr>
          <a:xfrm>
            <a:off x="2348705" y="5392281"/>
            <a:ext cx="1056123" cy="1137706"/>
          </a:xfrm>
          <a:prstGeom prst="rect">
            <a:avLst/>
          </a:prstGeom>
        </p:spPr>
      </p:pic>
      <p:pic>
        <p:nvPicPr>
          <p:cNvPr id="9" name="Picture 8" descr="A close up of a screen&#10;&#10;Description automatically generated">
            <a:extLst>
              <a:ext uri="{FF2B5EF4-FFF2-40B4-BE49-F238E27FC236}">
                <a16:creationId xmlns:a16="http://schemas.microsoft.com/office/drawing/2014/main" id="{E035E668-5F29-4B3E-B8A6-9AFA50A88D3F}"/>
              </a:ext>
            </a:extLst>
          </p:cNvPr>
          <p:cNvPicPr>
            <a:picLocks noChangeAspect="1"/>
          </p:cNvPicPr>
          <p:nvPr/>
        </p:nvPicPr>
        <p:blipFill>
          <a:blip r:embed="rId5"/>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975592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5 Cov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45</a:t>
            </a:r>
          </a:p>
          <a:p>
            <a:pPr algn="r"/>
            <a:endParaRPr lang="en-GB" dirty="0">
              <a:solidFill>
                <a:schemeClr val="tx2"/>
              </a:solidFill>
            </a:endParaRPr>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28" name="Picture 27" descr="A close up of a logo&#10;&#10;Description automatically generated">
            <a:extLst>
              <a:ext uri="{FF2B5EF4-FFF2-40B4-BE49-F238E27FC236}">
                <a16:creationId xmlns:a16="http://schemas.microsoft.com/office/drawing/2014/main" id="{5F769041-B6C1-48A9-8A72-ED6C3FC0CF6B}"/>
              </a:ext>
            </a:extLst>
          </p:cNvPr>
          <p:cNvPicPr>
            <a:picLocks noChangeAspect="1"/>
          </p:cNvPicPr>
          <p:nvPr/>
        </p:nvPicPr>
        <p:blipFill>
          <a:blip r:embed="rId3"/>
          <a:stretch>
            <a:fillRect/>
          </a:stretch>
        </p:blipFill>
        <p:spPr>
          <a:xfrm>
            <a:off x="313246" y="5374481"/>
            <a:ext cx="1202972" cy="1155506"/>
          </a:xfrm>
          <a:prstGeom prst="rect">
            <a:avLst/>
          </a:prstGeom>
        </p:spPr>
      </p:pic>
      <p:pic>
        <p:nvPicPr>
          <p:cNvPr id="30" name="Picture 29" descr="A picture containing clock, light&#10;&#10;Description automatically generated">
            <a:extLst>
              <a:ext uri="{FF2B5EF4-FFF2-40B4-BE49-F238E27FC236}">
                <a16:creationId xmlns:a16="http://schemas.microsoft.com/office/drawing/2014/main" id="{73AE694F-251E-45AA-8F2A-5DB1E5B3D4D8}"/>
              </a:ext>
            </a:extLst>
          </p:cNvPr>
          <p:cNvPicPr>
            <a:picLocks noChangeAspect="1"/>
          </p:cNvPicPr>
          <p:nvPr/>
        </p:nvPicPr>
        <p:blipFill>
          <a:blip r:embed="rId4"/>
          <a:stretch>
            <a:fillRect/>
          </a:stretch>
        </p:blipFill>
        <p:spPr>
          <a:xfrm>
            <a:off x="2348705" y="5392281"/>
            <a:ext cx="1056123" cy="1137706"/>
          </a:xfrm>
          <a:prstGeom prst="rect">
            <a:avLst/>
          </a:prstGeom>
        </p:spPr>
      </p:pic>
      <p:pic>
        <p:nvPicPr>
          <p:cNvPr id="32" name="Picture 31" descr="A close up of a screen&#10;&#10;Description automatically generated">
            <a:extLst>
              <a:ext uri="{FF2B5EF4-FFF2-40B4-BE49-F238E27FC236}">
                <a16:creationId xmlns:a16="http://schemas.microsoft.com/office/drawing/2014/main" id="{201DEA38-C193-42CD-9255-8D0A9581D766}"/>
              </a:ext>
            </a:extLst>
          </p:cNvPr>
          <p:cNvPicPr>
            <a:picLocks noChangeAspect="1"/>
          </p:cNvPicPr>
          <p:nvPr/>
        </p:nvPicPr>
        <p:blipFill>
          <a:blip r:embed="rId5"/>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226201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ssembly Cov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1791479" y="3289910"/>
            <a:ext cx="6609572"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Assembly</a:t>
            </a:r>
          </a:p>
          <a:p>
            <a:pPr algn="r"/>
            <a:endParaRPr lang="en-GB" dirty="0"/>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close up of a logo&#10;&#10;Description automatically generated">
            <a:extLst>
              <a:ext uri="{FF2B5EF4-FFF2-40B4-BE49-F238E27FC236}">
                <a16:creationId xmlns:a16="http://schemas.microsoft.com/office/drawing/2014/main" id="{6EB67C57-35A8-4F55-A8E9-2091F4D3AC8E}"/>
              </a:ext>
            </a:extLst>
          </p:cNvPr>
          <p:cNvPicPr>
            <a:picLocks noChangeAspect="1"/>
          </p:cNvPicPr>
          <p:nvPr/>
        </p:nvPicPr>
        <p:blipFill>
          <a:blip r:embed="rId3"/>
          <a:stretch>
            <a:fillRect/>
          </a:stretch>
        </p:blipFill>
        <p:spPr>
          <a:xfrm>
            <a:off x="313246" y="5374481"/>
            <a:ext cx="1202972" cy="1155506"/>
          </a:xfrm>
          <a:prstGeom prst="rect">
            <a:avLst/>
          </a:prstGeom>
        </p:spPr>
      </p:pic>
      <p:pic>
        <p:nvPicPr>
          <p:cNvPr id="8" name="Picture 7" descr="A picture containing clock, light&#10;&#10;Description automatically generated">
            <a:extLst>
              <a:ext uri="{FF2B5EF4-FFF2-40B4-BE49-F238E27FC236}">
                <a16:creationId xmlns:a16="http://schemas.microsoft.com/office/drawing/2014/main" id="{D9F338E9-0648-4455-9CCA-0CE1C52763FD}"/>
              </a:ext>
            </a:extLst>
          </p:cNvPr>
          <p:cNvPicPr>
            <a:picLocks noChangeAspect="1"/>
          </p:cNvPicPr>
          <p:nvPr/>
        </p:nvPicPr>
        <p:blipFill>
          <a:blip r:embed="rId4"/>
          <a:stretch>
            <a:fillRect/>
          </a:stretch>
        </p:blipFill>
        <p:spPr>
          <a:xfrm>
            <a:off x="2348705" y="5392281"/>
            <a:ext cx="1056123" cy="1137706"/>
          </a:xfrm>
          <a:prstGeom prst="rect">
            <a:avLst/>
          </a:prstGeom>
        </p:spPr>
      </p:pic>
      <p:pic>
        <p:nvPicPr>
          <p:cNvPr id="9" name="Picture 8" descr="A close up of a screen&#10;&#10;Description automatically generated">
            <a:extLst>
              <a:ext uri="{FF2B5EF4-FFF2-40B4-BE49-F238E27FC236}">
                <a16:creationId xmlns:a16="http://schemas.microsoft.com/office/drawing/2014/main" id="{F70ABA59-1572-4629-9862-F6CDB3B5CD9C}"/>
              </a:ext>
            </a:extLst>
          </p:cNvPr>
          <p:cNvPicPr>
            <a:picLocks noChangeAspect="1"/>
          </p:cNvPicPr>
          <p:nvPr/>
        </p:nvPicPr>
        <p:blipFill>
          <a:blip r:embed="rId5"/>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2924100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922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AE237F-AA00-8478-C39E-F6F4A18C3EF5}"/>
              </a:ext>
            </a:extLst>
          </p:cNvPr>
          <p:cNvSpPr/>
          <p:nvPr/>
        </p:nvSpPr>
        <p:spPr>
          <a:xfrm flipH="1">
            <a:off x="-1" y="1018380"/>
            <a:ext cx="9144000" cy="584734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411278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7-11 Cov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7-11</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40BB7D9-9F61-4201-B37B-8284369E8C52}"/>
              </a:ext>
            </a:extLst>
          </p:cNvPr>
          <p:cNvPicPr>
            <a:picLocks noChangeAspect="1"/>
          </p:cNvPicPr>
          <p:nvPr/>
        </p:nvPicPr>
        <p:blipFill>
          <a:blip r:embed="rId3"/>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4078467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lour Background">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C0E1C6CC-50BD-A7AE-30DA-B76673368179}"/>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
        <p:nvSpPr>
          <p:cNvPr id="9" name="Google Shape;467;p5">
            <a:extLst>
              <a:ext uri="{FF2B5EF4-FFF2-40B4-BE49-F238E27FC236}">
                <a16:creationId xmlns:a16="http://schemas.microsoft.com/office/drawing/2014/main" id="{34A64403-3696-D4B2-402E-045BCF690BE5}"/>
              </a:ext>
            </a:extLst>
          </p:cNvPr>
          <p:cNvSpPr/>
          <p:nvPr/>
        </p:nvSpPr>
        <p:spPr>
          <a:xfrm>
            <a:off x="0" y="993140"/>
            <a:ext cx="9144000" cy="5871028"/>
          </a:xfrm>
          <a:prstGeom prst="rect">
            <a:avLst/>
          </a:prstGeom>
          <a:gradFill>
            <a:gsLst>
              <a:gs pos="0">
                <a:schemeClr val="bg2">
                  <a:lumMod val="75000"/>
                </a:schemeClr>
              </a:gs>
              <a:gs pos="7000">
                <a:schemeClr val="bg2">
                  <a:lumMod val="90000"/>
                </a:schemeClr>
              </a:gs>
              <a:gs pos="45000">
                <a:schemeClr val="dk1"/>
              </a:gs>
              <a:gs pos="70000">
                <a:schemeClr val="dk1"/>
              </a:gs>
              <a:gs pos="100000">
                <a:schemeClr val="accent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 name="Slide Number Placeholder 1">
            <a:extLst>
              <a:ext uri="{FF2B5EF4-FFF2-40B4-BE49-F238E27FC236}">
                <a16:creationId xmlns:a16="http://schemas.microsoft.com/office/drawing/2014/main" id="{3CE5C73B-9EA0-56AA-C774-057156A42D2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2523052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096CFA-6BBB-4AE2-9ECD-BA3E5F4EEB9B}"/>
              </a:ext>
            </a:extLst>
          </p:cNvPr>
          <p:cNvSpPr/>
          <p:nvPr/>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3AFFA8F0-1237-4292-B6DD-9E185CE9FAB2}"/>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4" name="Pentagon 20">
            <a:extLst>
              <a:ext uri="{FF2B5EF4-FFF2-40B4-BE49-F238E27FC236}">
                <a16:creationId xmlns:a16="http://schemas.microsoft.com/office/drawing/2014/main" id="{BEE37C80-68AC-DFCE-4846-890434F9F58F}"/>
              </a:ext>
            </a:extLst>
          </p:cNvPr>
          <p:cNvSpPr/>
          <p:nvPr/>
        </p:nvSpPr>
        <p:spPr>
          <a:xfrm>
            <a:off x="-2730" y="200587"/>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14AE115C-59EC-FE5B-DF01-0CAD4B2D4E04}"/>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39299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79D168-168F-4958-A66B-EF2EE6D7D9D6}"/>
              </a:ext>
            </a:extLst>
          </p:cNvPr>
          <p:cNvSpPr/>
          <p:nvPr/>
        </p:nvSpPr>
        <p:spPr>
          <a:xfrm flipH="1">
            <a:off x="-1" y="1020277"/>
            <a:ext cx="9144000" cy="5837723"/>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32" name="Slide Number Placeholder 1">
            <a:extLst>
              <a:ext uri="{FF2B5EF4-FFF2-40B4-BE49-F238E27FC236}">
                <a16:creationId xmlns:a16="http://schemas.microsoft.com/office/drawing/2014/main" id="{668209A7-4122-4771-A20F-0EAA55605EF5}"/>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18" name="Pentagon 20">
            <a:extLst>
              <a:ext uri="{FF2B5EF4-FFF2-40B4-BE49-F238E27FC236}">
                <a16:creationId xmlns:a16="http://schemas.microsoft.com/office/drawing/2014/main" id="{B307EECC-4F69-40D8-967A-CE69F4414557}"/>
              </a:ext>
            </a:extLst>
          </p:cNvPr>
          <p:cNvSpPr/>
          <p:nvPr/>
        </p:nvSpPr>
        <p:spPr>
          <a:xfrm>
            <a:off x="-2730" y="200587"/>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24" name="Picture 23" descr="A picture containing clock, drawing&#10;&#10;Description automatically generated">
            <a:extLst>
              <a:ext uri="{FF2B5EF4-FFF2-40B4-BE49-F238E27FC236}">
                <a16:creationId xmlns:a16="http://schemas.microsoft.com/office/drawing/2014/main" id="{8A6F6DF9-4762-402D-A12E-0262D0B32BA4}"/>
              </a:ext>
            </a:extLst>
          </p:cNvPr>
          <p:cNvPicPr>
            <a:picLocks noChangeAspect="1"/>
          </p:cNvPicPr>
          <p:nvPr/>
        </p:nvPicPr>
        <p:blipFill>
          <a:blip r:embed="rId2"/>
          <a:stretch>
            <a:fillRect/>
          </a:stretch>
        </p:blipFill>
        <p:spPr>
          <a:xfrm>
            <a:off x="140618" y="225347"/>
            <a:ext cx="316581" cy="489089"/>
          </a:xfrm>
          <a:prstGeom prst="rect">
            <a:avLst/>
          </a:prstGeom>
        </p:spPr>
      </p:pic>
      <p:sp>
        <p:nvSpPr>
          <p:cNvPr id="34" name="Shape 114">
            <a:extLst>
              <a:ext uri="{FF2B5EF4-FFF2-40B4-BE49-F238E27FC236}">
                <a16:creationId xmlns:a16="http://schemas.microsoft.com/office/drawing/2014/main" id="{94735DA5-AF7C-4492-98D8-9CC418C6C75C}"/>
              </a:ext>
            </a:extLst>
          </p:cNvPr>
          <p:cNvSpPr/>
          <p:nvPr/>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a:t>
            </a:r>
          </a:p>
        </p:txBody>
      </p:sp>
    </p:spTree>
    <p:extLst>
      <p:ext uri="{BB962C8B-B14F-4D97-AF65-F5344CB8AC3E}">
        <p14:creationId xmlns:p14="http://schemas.microsoft.com/office/powerpoint/2010/main" val="4115039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
        <p:nvSpPr>
          <p:cNvPr id="9" name="Google Shape;467;p5">
            <a:extLst>
              <a:ext uri="{FF2B5EF4-FFF2-40B4-BE49-F238E27FC236}">
                <a16:creationId xmlns:a16="http://schemas.microsoft.com/office/drawing/2014/main" id="{DFB66289-6420-77B3-CBF6-B85F0BCB9DD8}"/>
              </a:ext>
            </a:extLst>
          </p:cNvPr>
          <p:cNvSpPr/>
          <p:nvPr/>
        </p:nvSpPr>
        <p:spPr>
          <a:xfrm>
            <a:off x="0" y="993140"/>
            <a:ext cx="9144000" cy="5871028"/>
          </a:xfrm>
          <a:prstGeom prst="rect">
            <a:avLst/>
          </a:prstGeom>
          <a:gradFill>
            <a:gsLst>
              <a:gs pos="0">
                <a:schemeClr val="bg2">
                  <a:lumMod val="75000"/>
                </a:schemeClr>
              </a:gs>
              <a:gs pos="7000">
                <a:schemeClr val="bg2">
                  <a:lumMod val="90000"/>
                </a:schemeClr>
              </a:gs>
              <a:gs pos="45000">
                <a:schemeClr val="dk1"/>
              </a:gs>
              <a:gs pos="70000">
                <a:schemeClr val="dk1"/>
              </a:gs>
              <a:gs pos="100000">
                <a:schemeClr val="accent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1" name="Slide Number Placeholder 1">
            <a:extLst>
              <a:ext uri="{FF2B5EF4-FFF2-40B4-BE49-F238E27FC236}">
                <a16:creationId xmlns:a16="http://schemas.microsoft.com/office/drawing/2014/main" id="{A79FAE4F-06CB-AE9A-AB60-698932C2045E}"/>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860015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659791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ssemby FIn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3635C7-2995-C75A-F04A-548898206C4B}"/>
              </a:ext>
            </a:extLst>
          </p:cNvPr>
          <p:cNvSpPr/>
          <p:nvPr/>
        </p:nvSpPr>
        <p:spPr>
          <a:xfrm flipH="1">
            <a:off x="-1" y="1022083"/>
            <a:ext cx="9144000" cy="584734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5" name="Text Placeholder 11">
            <a:extLst>
              <a:ext uri="{FF2B5EF4-FFF2-40B4-BE49-F238E27FC236}">
                <a16:creationId xmlns:a16="http://schemas.microsoft.com/office/drawing/2014/main" id="{96445E50-5272-87A4-8CC5-0069B1D9E981}"/>
              </a:ext>
            </a:extLst>
          </p:cNvPr>
          <p:cNvSpPr>
            <a:spLocks noGrp="1"/>
          </p:cNvSpPr>
          <p:nvPr>
            <p:ph type="body" sz="quarter" idx="10"/>
          </p:nvPr>
        </p:nvSpPr>
        <p:spPr>
          <a:xfrm>
            <a:off x="421519"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7" name="Text Placeholder 11">
            <a:extLst>
              <a:ext uri="{FF2B5EF4-FFF2-40B4-BE49-F238E27FC236}">
                <a16:creationId xmlns:a16="http://schemas.microsoft.com/office/drawing/2014/main" id="{4D869024-5EE1-8E5B-165F-279D144431FE}"/>
              </a:ext>
            </a:extLst>
          </p:cNvPr>
          <p:cNvSpPr>
            <a:spLocks noGrp="1"/>
          </p:cNvSpPr>
          <p:nvPr>
            <p:ph type="body" sz="quarter" idx="11"/>
          </p:nvPr>
        </p:nvSpPr>
        <p:spPr>
          <a:xfrm>
            <a:off x="421519"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0" name="Text Placeholder 11">
            <a:extLst>
              <a:ext uri="{FF2B5EF4-FFF2-40B4-BE49-F238E27FC236}">
                <a16:creationId xmlns:a16="http://schemas.microsoft.com/office/drawing/2014/main" id="{AE6EB480-78DE-5773-7EF2-9A4029BF6EF1}"/>
              </a:ext>
            </a:extLst>
          </p:cNvPr>
          <p:cNvSpPr>
            <a:spLocks noGrp="1"/>
          </p:cNvSpPr>
          <p:nvPr>
            <p:ph type="body" sz="quarter" idx="12"/>
          </p:nvPr>
        </p:nvSpPr>
        <p:spPr>
          <a:xfrm flipH="1">
            <a:off x="6356391"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1" name="Text Placeholder 11">
            <a:extLst>
              <a:ext uri="{FF2B5EF4-FFF2-40B4-BE49-F238E27FC236}">
                <a16:creationId xmlns:a16="http://schemas.microsoft.com/office/drawing/2014/main" id="{90AB3672-C475-3762-BE4A-46F18FBE917C}"/>
              </a:ext>
            </a:extLst>
          </p:cNvPr>
          <p:cNvSpPr>
            <a:spLocks noGrp="1"/>
          </p:cNvSpPr>
          <p:nvPr>
            <p:ph type="body" sz="quarter" idx="13"/>
          </p:nvPr>
        </p:nvSpPr>
        <p:spPr>
          <a:xfrm flipH="1">
            <a:off x="6356391"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22" name="Title 1">
            <a:extLst>
              <a:ext uri="{FF2B5EF4-FFF2-40B4-BE49-F238E27FC236}">
                <a16:creationId xmlns:a16="http://schemas.microsoft.com/office/drawing/2014/main" id="{AD6F147D-216A-4EAA-51D0-3EAA1E9CD1DF}"/>
              </a:ext>
            </a:extLst>
          </p:cNvPr>
          <p:cNvSpPr txBox="1">
            <a:spLocks/>
          </p:cNvSpPr>
          <p:nvPr/>
        </p:nvSpPr>
        <p:spPr>
          <a:xfrm>
            <a:off x="940222" y="232377"/>
            <a:ext cx="7885143" cy="530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500" b="1" dirty="0">
                <a:solidFill>
                  <a:schemeClr val="bg1"/>
                </a:solidFill>
                <a:latin typeface="Century Gothic"/>
                <a:cs typeface="Century Gothic"/>
              </a:rPr>
              <a:t>How do I make sure my voice is heard?</a:t>
            </a:r>
            <a:endParaRPr lang="en-GB" sz="2500" b="1" dirty="0">
              <a:solidFill>
                <a:schemeClr val="bg1"/>
              </a:solidFill>
              <a:highlight>
                <a:srgbClr val="FFFF00"/>
              </a:highlight>
              <a:latin typeface="Century Gothic"/>
              <a:cs typeface="Century Gothic"/>
            </a:endParaRPr>
          </a:p>
        </p:txBody>
      </p:sp>
      <p:pic>
        <p:nvPicPr>
          <p:cNvPr id="6" name="Graphic 5" descr="Thumbs up sign outline">
            <a:extLst>
              <a:ext uri="{FF2B5EF4-FFF2-40B4-BE49-F238E27FC236}">
                <a16:creationId xmlns:a16="http://schemas.microsoft.com/office/drawing/2014/main" id="{EFF140F1-DE04-A564-5D2C-4AF64EF56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597" y="1583210"/>
            <a:ext cx="1536953" cy="1536953"/>
          </a:xfrm>
          <a:prstGeom prst="rect">
            <a:avLst/>
          </a:prstGeom>
        </p:spPr>
      </p:pic>
      <p:pic>
        <p:nvPicPr>
          <p:cNvPr id="9" name="Graphic 8" descr="Thumbs up sign outline">
            <a:extLst>
              <a:ext uri="{FF2B5EF4-FFF2-40B4-BE49-F238E27FC236}">
                <a16:creationId xmlns:a16="http://schemas.microsoft.com/office/drawing/2014/main" id="{24C9DEA4-71ED-955F-6AB5-6BDF028075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913" y="3928430"/>
            <a:ext cx="1536953" cy="1536953"/>
          </a:xfrm>
          <a:prstGeom prst="rect">
            <a:avLst/>
          </a:prstGeom>
        </p:spPr>
      </p:pic>
      <p:pic>
        <p:nvPicPr>
          <p:cNvPr id="12" name="Graphic 11" descr="Thumbs Down outline">
            <a:extLst>
              <a:ext uri="{FF2B5EF4-FFF2-40B4-BE49-F238E27FC236}">
                <a16:creationId xmlns:a16="http://schemas.microsoft.com/office/drawing/2014/main" id="{456C2549-2F75-0BA3-A83F-CFBF18FE52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0134" y="3928431"/>
            <a:ext cx="1536953" cy="1536953"/>
          </a:xfrm>
          <a:prstGeom prst="rect">
            <a:avLst/>
          </a:prstGeom>
        </p:spPr>
      </p:pic>
      <p:pic>
        <p:nvPicPr>
          <p:cNvPr id="13" name="Graphic 12" descr="Thumbs Down outline">
            <a:extLst>
              <a:ext uri="{FF2B5EF4-FFF2-40B4-BE49-F238E27FC236}">
                <a16:creationId xmlns:a16="http://schemas.microsoft.com/office/drawing/2014/main" id="{C8DEF2FC-E48F-1728-BE7E-51F67FC84C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0134" y="1583210"/>
            <a:ext cx="1536953" cy="1536953"/>
          </a:xfrm>
          <a:prstGeom prst="rect">
            <a:avLst/>
          </a:prstGeom>
        </p:spPr>
      </p:pic>
      <p:pic>
        <p:nvPicPr>
          <p:cNvPr id="17" name="Picture 16" descr="A close up of a screen&#10;&#10;Description automatically generated">
            <a:extLst>
              <a:ext uri="{FF2B5EF4-FFF2-40B4-BE49-F238E27FC236}">
                <a16:creationId xmlns:a16="http://schemas.microsoft.com/office/drawing/2014/main" id="{5B4D9878-EE40-D765-E042-89571E136DB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7750" y="32765"/>
            <a:ext cx="913725" cy="939086"/>
          </a:xfrm>
          <a:prstGeom prst="rect">
            <a:avLst/>
          </a:prstGeom>
        </p:spPr>
      </p:pic>
    </p:spTree>
    <p:extLst>
      <p:ext uri="{BB962C8B-B14F-4D97-AF65-F5344CB8AC3E}">
        <p14:creationId xmlns:p14="http://schemas.microsoft.com/office/powerpoint/2010/main" val="245157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 Cover">
    <p:spTree>
      <p:nvGrpSpPr>
        <p:cNvPr id="1" name=""/>
        <p:cNvGrpSpPr/>
        <p:nvPr/>
      </p:nvGrpSpPr>
      <p:grpSpPr>
        <a:xfrm>
          <a:off x="0" y="0"/>
          <a:ext cx="0" cy="0"/>
          <a:chOff x="0" y="0"/>
          <a:chExt cx="0" cy="0"/>
        </a:xfrm>
      </p:grpSpPr>
      <p:sp>
        <p:nvSpPr>
          <p:cNvPr id="16" name="Shape 96">
            <a:extLst>
              <a:ext uri="{FF2B5EF4-FFF2-40B4-BE49-F238E27FC236}">
                <a16:creationId xmlns:a16="http://schemas.microsoft.com/office/drawing/2014/main" id="{BF86A7D8-F04F-4B10-98C0-A60509CF5E5C}"/>
              </a:ext>
            </a:extLst>
          </p:cNvPr>
          <p:cNvSpPr txBox="1">
            <a:spLocks/>
          </p:cNvSpPr>
          <p:nvPr/>
        </p:nvSpPr>
        <p:spPr>
          <a:xfrm>
            <a:off x="4572000" y="2987994"/>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15 minutes</a:t>
            </a:r>
          </a:p>
        </p:txBody>
      </p:sp>
      <p:pic>
        <p:nvPicPr>
          <p:cNvPr id="5" name="Picture 4" descr="A picture containing drawing&#10;&#10;Description automatically generated">
            <a:extLst>
              <a:ext uri="{FF2B5EF4-FFF2-40B4-BE49-F238E27FC236}">
                <a16:creationId xmlns:a16="http://schemas.microsoft.com/office/drawing/2014/main" id="{33120C93-0DA9-4A26-9FEE-19F7C470C93D}"/>
              </a:ext>
            </a:extLst>
          </p:cNvPr>
          <p:cNvPicPr>
            <a:picLocks noChangeAspect="1"/>
          </p:cNvPicPr>
          <p:nvPr/>
        </p:nvPicPr>
        <p:blipFill>
          <a:blip r:embed="rId2"/>
          <a:stretch>
            <a:fillRect/>
          </a:stretch>
        </p:blipFill>
        <p:spPr>
          <a:xfrm>
            <a:off x="221271" y="2372152"/>
            <a:ext cx="8768836" cy="1251176"/>
          </a:xfrm>
          <a:prstGeom prst="rect">
            <a:avLst/>
          </a:prstGeom>
        </p:spPr>
      </p:pic>
      <p:pic>
        <p:nvPicPr>
          <p:cNvPr id="17" name="Picture 16" descr="A picture containing shirt&#10;&#10;Description automatically generated">
            <a:extLst>
              <a:ext uri="{FF2B5EF4-FFF2-40B4-BE49-F238E27FC236}">
                <a16:creationId xmlns:a16="http://schemas.microsoft.com/office/drawing/2014/main" id="{772346FB-6F04-4B2F-A445-0762B5B55119}"/>
              </a:ext>
            </a:extLst>
          </p:cNvPr>
          <p:cNvPicPr>
            <a:picLocks noChangeAspect="1"/>
          </p:cNvPicPr>
          <p:nvPr/>
        </p:nvPicPr>
        <p:blipFill>
          <a:blip r:embed="rId3"/>
          <a:stretch>
            <a:fillRect/>
          </a:stretch>
        </p:blipFill>
        <p:spPr>
          <a:xfrm>
            <a:off x="313246" y="5372645"/>
            <a:ext cx="1202972" cy="1155506"/>
          </a:xfrm>
          <a:prstGeom prst="rect">
            <a:avLst/>
          </a:prstGeom>
        </p:spPr>
      </p:pic>
      <p:pic>
        <p:nvPicPr>
          <p:cNvPr id="18" name="Picture 17" descr="A picture containing clock, meter, light&#10;&#10;Description automatically generated">
            <a:extLst>
              <a:ext uri="{FF2B5EF4-FFF2-40B4-BE49-F238E27FC236}">
                <a16:creationId xmlns:a16="http://schemas.microsoft.com/office/drawing/2014/main" id="{18A4D63C-75B3-4F08-8A31-9BEF0995A724}"/>
              </a:ext>
            </a:extLst>
          </p:cNvPr>
          <p:cNvPicPr>
            <a:picLocks noChangeAspect="1"/>
          </p:cNvPicPr>
          <p:nvPr/>
        </p:nvPicPr>
        <p:blipFill>
          <a:blip r:embed="rId4"/>
          <a:stretch>
            <a:fillRect/>
          </a:stretch>
        </p:blipFill>
        <p:spPr>
          <a:xfrm>
            <a:off x="2348705" y="5390445"/>
            <a:ext cx="1056123" cy="1137706"/>
          </a:xfrm>
          <a:prstGeom prst="rect">
            <a:avLst/>
          </a:prstGeom>
        </p:spPr>
      </p:pic>
      <p:pic>
        <p:nvPicPr>
          <p:cNvPr id="19" name="Picture 18" descr="A picture containing clock, television&#10;&#10;Description automatically generated">
            <a:extLst>
              <a:ext uri="{FF2B5EF4-FFF2-40B4-BE49-F238E27FC236}">
                <a16:creationId xmlns:a16="http://schemas.microsoft.com/office/drawing/2014/main" id="{DE9334C8-89EB-4ED6-8712-3FB62AEA1512}"/>
              </a:ext>
            </a:extLst>
          </p:cNvPr>
          <p:cNvPicPr>
            <a:picLocks noChangeAspect="1"/>
          </p:cNvPicPr>
          <p:nvPr/>
        </p:nvPicPr>
        <p:blipFill>
          <a:blip r:embed="rId5"/>
          <a:stretch>
            <a:fillRect/>
          </a:stretch>
        </p:blipFill>
        <p:spPr>
          <a:xfrm>
            <a:off x="4237315" y="5405278"/>
            <a:ext cx="913725" cy="1122873"/>
          </a:xfrm>
          <a:prstGeom prst="rect">
            <a:avLst/>
          </a:prstGeom>
        </p:spPr>
      </p:pic>
    </p:spTree>
    <p:extLst>
      <p:ext uri="{BB962C8B-B14F-4D97-AF65-F5344CB8AC3E}">
        <p14:creationId xmlns:p14="http://schemas.microsoft.com/office/powerpoint/2010/main" val="333242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5 Cover">
    <p:spTree>
      <p:nvGrpSpPr>
        <p:cNvPr id="1" name=""/>
        <p:cNvGrpSpPr/>
        <p:nvPr/>
      </p:nvGrpSpPr>
      <p:grpSpPr>
        <a:xfrm>
          <a:off x="0" y="0"/>
          <a:ext cx="0" cy="0"/>
          <a:chOff x="0" y="0"/>
          <a:chExt cx="0" cy="0"/>
        </a:xfrm>
      </p:grpSpPr>
      <p:sp>
        <p:nvSpPr>
          <p:cNvPr id="2" name="Shape 96">
            <a:extLst>
              <a:ext uri="{FF2B5EF4-FFF2-40B4-BE49-F238E27FC236}">
                <a16:creationId xmlns:a16="http://schemas.microsoft.com/office/drawing/2014/main" id="{E4DC75B5-26DC-4AA5-9C2B-DB3C93EAF449}"/>
              </a:ext>
            </a:extLst>
          </p:cNvPr>
          <p:cNvSpPr txBox="1">
            <a:spLocks/>
          </p:cNvSpPr>
          <p:nvPr/>
        </p:nvSpPr>
        <p:spPr>
          <a:xfrm>
            <a:off x="4572000" y="2987994"/>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45 minutes</a:t>
            </a:r>
          </a:p>
        </p:txBody>
      </p:sp>
      <p:pic>
        <p:nvPicPr>
          <p:cNvPr id="3" name="Picture 2" descr="A picture containing drawing&#10;&#10;Description automatically generated">
            <a:extLst>
              <a:ext uri="{FF2B5EF4-FFF2-40B4-BE49-F238E27FC236}">
                <a16:creationId xmlns:a16="http://schemas.microsoft.com/office/drawing/2014/main" id="{8FB5F507-59C8-4349-ACFA-C5271E6ECFD7}"/>
              </a:ext>
            </a:extLst>
          </p:cNvPr>
          <p:cNvPicPr>
            <a:picLocks noChangeAspect="1"/>
          </p:cNvPicPr>
          <p:nvPr/>
        </p:nvPicPr>
        <p:blipFill>
          <a:blip r:embed="rId2"/>
          <a:stretch>
            <a:fillRect/>
          </a:stretch>
        </p:blipFill>
        <p:spPr>
          <a:xfrm>
            <a:off x="221271" y="2372152"/>
            <a:ext cx="8768836" cy="1251176"/>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768939A9-1116-4C61-8A51-0E1E83330356}"/>
              </a:ext>
            </a:extLst>
          </p:cNvPr>
          <p:cNvPicPr>
            <a:picLocks noChangeAspect="1"/>
          </p:cNvPicPr>
          <p:nvPr/>
        </p:nvPicPr>
        <p:blipFill>
          <a:blip r:embed="rId3"/>
          <a:stretch>
            <a:fillRect/>
          </a:stretch>
        </p:blipFill>
        <p:spPr>
          <a:xfrm>
            <a:off x="313246" y="5372645"/>
            <a:ext cx="1202972" cy="1155506"/>
          </a:xfrm>
          <a:prstGeom prst="rect">
            <a:avLst/>
          </a:prstGeom>
        </p:spPr>
      </p:pic>
      <p:pic>
        <p:nvPicPr>
          <p:cNvPr id="16" name="Picture 15" descr="A picture containing clock, meter, light&#10;&#10;Description automatically generated">
            <a:extLst>
              <a:ext uri="{FF2B5EF4-FFF2-40B4-BE49-F238E27FC236}">
                <a16:creationId xmlns:a16="http://schemas.microsoft.com/office/drawing/2014/main" id="{52393EEF-950C-4828-9717-3AAF141A47E1}"/>
              </a:ext>
            </a:extLst>
          </p:cNvPr>
          <p:cNvPicPr>
            <a:picLocks noChangeAspect="1"/>
          </p:cNvPicPr>
          <p:nvPr/>
        </p:nvPicPr>
        <p:blipFill>
          <a:blip r:embed="rId4"/>
          <a:stretch>
            <a:fillRect/>
          </a:stretch>
        </p:blipFill>
        <p:spPr>
          <a:xfrm>
            <a:off x="2348705" y="5390445"/>
            <a:ext cx="1056123" cy="1137706"/>
          </a:xfrm>
          <a:prstGeom prst="rect">
            <a:avLst/>
          </a:prstGeom>
        </p:spPr>
      </p:pic>
      <p:pic>
        <p:nvPicPr>
          <p:cNvPr id="17" name="Picture 16" descr="A picture containing clock, television&#10;&#10;Description automatically generated">
            <a:extLst>
              <a:ext uri="{FF2B5EF4-FFF2-40B4-BE49-F238E27FC236}">
                <a16:creationId xmlns:a16="http://schemas.microsoft.com/office/drawing/2014/main" id="{01042132-BF62-416C-B63C-3812BD3C621F}"/>
              </a:ext>
            </a:extLst>
          </p:cNvPr>
          <p:cNvPicPr>
            <a:picLocks noChangeAspect="1"/>
          </p:cNvPicPr>
          <p:nvPr/>
        </p:nvPicPr>
        <p:blipFill>
          <a:blip r:embed="rId5"/>
          <a:stretch>
            <a:fillRect/>
          </a:stretch>
        </p:blipFill>
        <p:spPr>
          <a:xfrm>
            <a:off x="4237315" y="5405278"/>
            <a:ext cx="913725" cy="1122873"/>
          </a:xfrm>
          <a:prstGeom prst="rect">
            <a:avLst/>
          </a:prstGeom>
        </p:spPr>
      </p:pic>
    </p:spTree>
    <p:extLst>
      <p:ext uri="{BB962C8B-B14F-4D97-AF65-F5344CB8AC3E}">
        <p14:creationId xmlns:p14="http://schemas.microsoft.com/office/powerpoint/2010/main" val="271141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802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6C5A01-F253-40E5-B8A5-4029FF0301A8}"/>
              </a:ext>
            </a:extLst>
          </p:cNvPr>
          <p:cNvSpPr/>
          <p:nvPr/>
        </p:nvSpPr>
        <p:spPr>
          <a:xfrm flipH="1">
            <a:off x="1"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243506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ssembly Cov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p:nvSpPr>
        <p:spPr>
          <a:xfrm>
            <a:off x="2647950" y="3289910"/>
            <a:ext cx="5743576"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Assembly</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8958934-D164-4550-BE58-87A0CA1F7666}"/>
              </a:ext>
            </a:extLst>
          </p:cNvPr>
          <p:cNvPicPr>
            <a:picLocks noChangeAspect="1"/>
          </p:cNvPicPr>
          <p:nvPr/>
        </p:nvPicPr>
        <p:blipFill>
          <a:blip r:embed="rId3"/>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143966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lour Background">
    <p:spTree>
      <p:nvGrpSpPr>
        <p:cNvPr id="1" name=""/>
        <p:cNvGrpSpPr/>
        <p:nvPr/>
      </p:nvGrpSpPr>
      <p:grpSpPr>
        <a:xfrm>
          <a:off x="0" y="0"/>
          <a:ext cx="0" cy="0"/>
          <a:chOff x="0" y="0"/>
          <a:chExt cx="0" cy="0"/>
        </a:xfrm>
      </p:grpSpPr>
      <p:sp>
        <p:nvSpPr>
          <p:cNvPr id="10" name="Google Shape;467;p5">
            <a:extLst>
              <a:ext uri="{FF2B5EF4-FFF2-40B4-BE49-F238E27FC236}">
                <a16:creationId xmlns:a16="http://schemas.microsoft.com/office/drawing/2014/main" id="{3648F605-8064-A65B-C338-DB78931EDCEE}"/>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8" name="Pentagon 20">
            <a:extLst>
              <a:ext uri="{FF2B5EF4-FFF2-40B4-BE49-F238E27FC236}">
                <a16:creationId xmlns:a16="http://schemas.microsoft.com/office/drawing/2014/main" id="{3CE84F00-8243-4A2A-255D-05B0216F0F31}"/>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60079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7" name="Pentagon 20">
            <a:extLst>
              <a:ext uri="{FF2B5EF4-FFF2-40B4-BE49-F238E27FC236}">
                <a16:creationId xmlns:a16="http://schemas.microsoft.com/office/drawing/2014/main" id="{5B99FA78-88E9-5DDA-CE83-4A43683E54B2}"/>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57946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24" name="Shape 114">
            <a:extLst>
              <a:ext uri="{FF2B5EF4-FFF2-40B4-BE49-F238E27FC236}">
                <a16:creationId xmlns:a16="http://schemas.microsoft.com/office/drawing/2014/main" id="{361C0508-09AC-4248-99F8-9F0D6BD0C6CB}"/>
              </a:ext>
            </a:extLst>
          </p:cNvPr>
          <p:cNvSpPr/>
          <p:nvPr/>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sp>
        <p:nvSpPr>
          <p:cNvPr id="26" name="Pentagon 20">
            <a:extLst>
              <a:ext uri="{FF2B5EF4-FFF2-40B4-BE49-F238E27FC236}">
                <a16:creationId xmlns:a16="http://schemas.microsoft.com/office/drawing/2014/main" id="{2237AEC2-1B47-43B6-A190-FADA0104BA81}"/>
              </a:ext>
            </a:extLst>
          </p:cNvPr>
          <p:cNvSpPr/>
          <p:nvPr/>
        </p:nvSpPr>
        <p:spPr>
          <a:xfrm>
            <a:off x="-2729" y="181055"/>
            <a:ext cx="758663" cy="538608"/>
          </a:xfrm>
          <a:prstGeom prst="homePlate">
            <a:avLst/>
          </a:prstGeom>
          <a:solidFill>
            <a:srgbClr val="B91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33" name="Picture 32" descr="A picture containing clock, drawing&#10;&#10;Description automatically generated">
            <a:extLst>
              <a:ext uri="{FF2B5EF4-FFF2-40B4-BE49-F238E27FC236}">
                <a16:creationId xmlns:a16="http://schemas.microsoft.com/office/drawing/2014/main" id="{AAA92E2D-C4BA-4C72-97EB-87B39DDBD74E}"/>
              </a:ext>
            </a:extLst>
          </p:cNvPr>
          <p:cNvPicPr>
            <a:picLocks noChangeAspect="1"/>
          </p:cNvPicPr>
          <p:nvPr/>
        </p:nvPicPr>
        <p:blipFill>
          <a:blip r:embed="rId2"/>
          <a:stretch>
            <a:fillRect/>
          </a:stretch>
        </p:blipFill>
        <p:spPr>
          <a:xfrm>
            <a:off x="140619" y="205815"/>
            <a:ext cx="316581" cy="489089"/>
          </a:xfrm>
          <a:prstGeom prst="rect">
            <a:avLst/>
          </a:prstGeom>
        </p:spPr>
      </p:pic>
      <p:sp>
        <p:nvSpPr>
          <p:cNvPr id="14" name="Rectangle 13">
            <a:extLst>
              <a:ext uri="{FF2B5EF4-FFF2-40B4-BE49-F238E27FC236}">
                <a16:creationId xmlns:a16="http://schemas.microsoft.com/office/drawing/2014/main" id="{191D495B-8571-A0C7-8D2D-EAA4A4607E92}"/>
              </a:ext>
            </a:extLst>
          </p:cNvPr>
          <p:cNvSpPr/>
          <p:nvPr/>
        </p:nvSpPr>
        <p:spPr>
          <a:xfrm flipH="1">
            <a:off x="-2729"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122242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5" name="Google Shape;467;p5">
            <a:extLst>
              <a:ext uri="{FF2B5EF4-FFF2-40B4-BE49-F238E27FC236}">
                <a16:creationId xmlns:a16="http://schemas.microsoft.com/office/drawing/2014/main" id="{3DF632C4-0FC1-0A44-32FD-DA5309EA38FD}"/>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2" name="Slide Number Placeholder 1">
            <a:extLst>
              <a:ext uri="{FF2B5EF4-FFF2-40B4-BE49-F238E27FC236}">
                <a16:creationId xmlns:a16="http://schemas.microsoft.com/office/drawing/2014/main" id="{C5A557A3-EB95-EE6A-806E-C91C47E3693C}"/>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Tree>
    <p:extLst>
      <p:ext uri="{BB962C8B-B14F-4D97-AF65-F5344CB8AC3E}">
        <p14:creationId xmlns:p14="http://schemas.microsoft.com/office/powerpoint/2010/main" val="722574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Tree>
    <p:extLst>
      <p:ext uri="{BB962C8B-B14F-4D97-AF65-F5344CB8AC3E}">
        <p14:creationId xmlns:p14="http://schemas.microsoft.com/office/powerpoint/2010/main" val="2391940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5 Cover">
    <p:spTree>
      <p:nvGrpSpPr>
        <p:cNvPr id="1" name=""/>
        <p:cNvGrpSpPr/>
        <p:nvPr/>
      </p:nvGrpSpPr>
      <p:grpSpPr>
        <a:xfrm>
          <a:off x="0" y="0"/>
          <a:ext cx="0" cy="0"/>
          <a:chOff x="0" y="0"/>
          <a:chExt cx="0" cy="0"/>
        </a:xfrm>
      </p:grpSpPr>
      <p:pic>
        <p:nvPicPr>
          <p:cNvPr id="14" name="Picture 13" descr="A picture containing clock&#10;&#10;Description automatically generated">
            <a:extLst>
              <a:ext uri="{FF2B5EF4-FFF2-40B4-BE49-F238E27FC236}">
                <a16:creationId xmlns:a16="http://schemas.microsoft.com/office/drawing/2014/main" id="{7CED399E-AECD-422F-96BA-911E59C44166}"/>
              </a:ext>
            </a:extLst>
          </p:cNvPr>
          <p:cNvPicPr>
            <a:picLocks noChangeAspect="1"/>
          </p:cNvPicPr>
          <p:nvPr/>
        </p:nvPicPr>
        <p:blipFill>
          <a:blip r:embed="rId2"/>
          <a:stretch>
            <a:fillRect/>
          </a:stretch>
        </p:blipFill>
        <p:spPr>
          <a:xfrm>
            <a:off x="8233788" y="110695"/>
            <a:ext cx="747652" cy="802337"/>
          </a:xfrm>
          <a:prstGeom prst="rect">
            <a:avLst/>
          </a:prstGeom>
        </p:spPr>
      </p:pic>
      <p:sp>
        <p:nvSpPr>
          <p:cNvPr id="2" name="Shape 96">
            <a:extLst>
              <a:ext uri="{FF2B5EF4-FFF2-40B4-BE49-F238E27FC236}">
                <a16:creationId xmlns:a16="http://schemas.microsoft.com/office/drawing/2014/main" id="{E4DC75B5-26DC-4AA5-9C2B-DB3C93EAF449}"/>
              </a:ext>
            </a:extLst>
          </p:cNvPr>
          <p:cNvSpPr txBox="1">
            <a:spLocks/>
          </p:cNvSpPr>
          <p:nvPr/>
        </p:nvSpPr>
        <p:spPr>
          <a:xfrm>
            <a:off x="4164496" y="2987994"/>
            <a:ext cx="4581909"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Secondary 16+</a:t>
            </a:r>
          </a:p>
        </p:txBody>
      </p:sp>
      <p:pic>
        <p:nvPicPr>
          <p:cNvPr id="15" name="Picture 14" descr="A picture containing shirt&#10;&#10;Description automatically generated">
            <a:extLst>
              <a:ext uri="{FF2B5EF4-FFF2-40B4-BE49-F238E27FC236}">
                <a16:creationId xmlns:a16="http://schemas.microsoft.com/office/drawing/2014/main" id="{768939A9-1116-4C61-8A51-0E1E83330356}"/>
              </a:ext>
            </a:extLst>
          </p:cNvPr>
          <p:cNvPicPr>
            <a:picLocks noChangeAspect="1"/>
          </p:cNvPicPr>
          <p:nvPr/>
        </p:nvPicPr>
        <p:blipFill>
          <a:blip r:embed="rId3"/>
          <a:stretch>
            <a:fillRect/>
          </a:stretch>
        </p:blipFill>
        <p:spPr>
          <a:xfrm>
            <a:off x="313246" y="5372645"/>
            <a:ext cx="1202972" cy="1155506"/>
          </a:xfrm>
          <a:prstGeom prst="rect">
            <a:avLst/>
          </a:prstGeom>
        </p:spPr>
      </p:pic>
      <p:pic>
        <p:nvPicPr>
          <p:cNvPr id="16" name="Picture 15" descr="A picture containing clock, meter, light&#10;&#10;Description automatically generated">
            <a:extLst>
              <a:ext uri="{FF2B5EF4-FFF2-40B4-BE49-F238E27FC236}">
                <a16:creationId xmlns:a16="http://schemas.microsoft.com/office/drawing/2014/main" id="{52393EEF-950C-4828-9717-3AAF141A47E1}"/>
              </a:ext>
            </a:extLst>
          </p:cNvPr>
          <p:cNvPicPr>
            <a:picLocks noChangeAspect="1"/>
          </p:cNvPicPr>
          <p:nvPr/>
        </p:nvPicPr>
        <p:blipFill>
          <a:blip r:embed="rId4"/>
          <a:stretch>
            <a:fillRect/>
          </a:stretch>
        </p:blipFill>
        <p:spPr>
          <a:xfrm>
            <a:off x="2348705" y="5390445"/>
            <a:ext cx="1056123" cy="1137706"/>
          </a:xfrm>
          <a:prstGeom prst="rect">
            <a:avLst/>
          </a:prstGeom>
        </p:spPr>
      </p:pic>
      <p:pic>
        <p:nvPicPr>
          <p:cNvPr id="17" name="Picture 16" descr="A picture containing clock, television&#10;&#10;Description automatically generated">
            <a:extLst>
              <a:ext uri="{FF2B5EF4-FFF2-40B4-BE49-F238E27FC236}">
                <a16:creationId xmlns:a16="http://schemas.microsoft.com/office/drawing/2014/main" id="{01042132-BF62-416C-B63C-3812BD3C621F}"/>
              </a:ext>
            </a:extLst>
          </p:cNvPr>
          <p:cNvPicPr>
            <a:picLocks noChangeAspect="1"/>
          </p:cNvPicPr>
          <p:nvPr/>
        </p:nvPicPr>
        <p:blipFill>
          <a:blip r:embed="rId5"/>
          <a:stretch>
            <a:fillRect/>
          </a:stretch>
        </p:blipFill>
        <p:spPr>
          <a:xfrm>
            <a:off x="4237315" y="5405278"/>
            <a:ext cx="913725" cy="112287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C771D08-CAB5-452F-BA3E-DE1C0DC8C4CB}"/>
              </a:ext>
            </a:extLst>
          </p:cNvPr>
          <p:cNvPicPr>
            <a:picLocks noChangeAspect="1"/>
          </p:cNvPicPr>
          <p:nvPr/>
        </p:nvPicPr>
        <p:blipFill>
          <a:blip r:embed="rId6"/>
          <a:stretch>
            <a:fillRect/>
          </a:stretch>
        </p:blipFill>
        <p:spPr>
          <a:xfrm>
            <a:off x="485317" y="2381365"/>
            <a:ext cx="8587464" cy="1225297"/>
          </a:xfrm>
          <a:prstGeom prst="rect">
            <a:avLst/>
          </a:prstGeom>
        </p:spPr>
      </p:pic>
    </p:spTree>
    <p:extLst>
      <p:ext uri="{BB962C8B-B14F-4D97-AF65-F5344CB8AC3E}">
        <p14:creationId xmlns:p14="http://schemas.microsoft.com/office/powerpoint/2010/main" val="970693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056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6C5A01-F253-40E5-B8A5-4029FF0301A8}"/>
              </a:ext>
            </a:extLst>
          </p:cNvPr>
          <p:cNvSpPr/>
          <p:nvPr/>
        </p:nvSpPr>
        <p:spPr>
          <a:xfrm flipH="1">
            <a:off x="-8"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2713927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lour Background">
    <p:spTree>
      <p:nvGrpSpPr>
        <p:cNvPr id="1" name=""/>
        <p:cNvGrpSpPr/>
        <p:nvPr/>
      </p:nvGrpSpPr>
      <p:grpSpPr>
        <a:xfrm>
          <a:off x="0" y="0"/>
          <a:ext cx="0" cy="0"/>
          <a:chOff x="0" y="0"/>
          <a:chExt cx="0" cy="0"/>
        </a:xfrm>
      </p:grpSpPr>
      <p:sp>
        <p:nvSpPr>
          <p:cNvPr id="10" name="Google Shape;467;p5">
            <a:extLst>
              <a:ext uri="{FF2B5EF4-FFF2-40B4-BE49-F238E27FC236}">
                <a16:creationId xmlns:a16="http://schemas.microsoft.com/office/drawing/2014/main" id="{412E41B1-B4CB-EA83-61E9-C62EA3B052B8}"/>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8" name="Pentagon 20">
            <a:extLst>
              <a:ext uri="{FF2B5EF4-FFF2-40B4-BE49-F238E27FC236}">
                <a16:creationId xmlns:a16="http://schemas.microsoft.com/office/drawing/2014/main" id="{3CE84F00-8243-4A2A-255D-05B0216F0F31}"/>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2434111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7" name="Pentagon 20">
            <a:extLst>
              <a:ext uri="{FF2B5EF4-FFF2-40B4-BE49-F238E27FC236}">
                <a16:creationId xmlns:a16="http://schemas.microsoft.com/office/drawing/2014/main" id="{5B99FA78-88E9-5DDA-CE83-4A43683E54B2}"/>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1015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709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24" name="Shape 114">
            <a:extLst>
              <a:ext uri="{FF2B5EF4-FFF2-40B4-BE49-F238E27FC236}">
                <a16:creationId xmlns:a16="http://schemas.microsoft.com/office/drawing/2014/main" id="{361C0508-09AC-4248-99F8-9F0D6BD0C6CB}"/>
              </a:ext>
            </a:extLst>
          </p:cNvPr>
          <p:cNvSpPr/>
          <p:nvPr/>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sp>
        <p:nvSpPr>
          <p:cNvPr id="26" name="Pentagon 20">
            <a:extLst>
              <a:ext uri="{FF2B5EF4-FFF2-40B4-BE49-F238E27FC236}">
                <a16:creationId xmlns:a16="http://schemas.microsoft.com/office/drawing/2014/main" id="{2237AEC2-1B47-43B6-A190-FADA0104BA81}"/>
              </a:ext>
            </a:extLst>
          </p:cNvPr>
          <p:cNvSpPr/>
          <p:nvPr/>
        </p:nvSpPr>
        <p:spPr>
          <a:xfrm>
            <a:off x="-2729" y="181055"/>
            <a:ext cx="758663" cy="538608"/>
          </a:xfrm>
          <a:prstGeom prst="homePlate">
            <a:avLst/>
          </a:prstGeom>
          <a:solidFill>
            <a:srgbClr val="B91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33" name="Picture 32" descr="A picture containing clock, drawing&#10;&#10;Description automatically generated">
            <a:extLst>
              <a:ext uri="{FF2B5EF4-FFF2-40B4-BE49-F238E27FC236}">
                <a16:creationId xmlns:a16="http://schemas.microsoft.com/office/drawing/2014/main" id="{AAA92E2D-C4BA-4C72-97EB-87B39DDBD74E}"/>
              </a:ext>
            </a:extLst>
          </p:cNvPr>
          <p:cNvPicPr>
            <a:picLocks noChangeAspect="1"/>
          </p:cNvPicPr>
          <p:nvPr/>
        </p:nvPicPr>
        <p:blipFill>
          <a:blip r:embed="rId2"/>
          <a:stretch>
            <a:fillRect/>
          </a:stretch>
        </p:blipFill>
        <p:spPr>
          <a:xfrm>
            <a:off x="140619" y="205815"/>
            <a:ext cx="316581" cy="489089"/>
          </a:xfrm>
          <a:prstGeom prst="rect">
            <a:avLst/>
          </a:prstGeom>
        </p:spPr>
      </p:pic>
      <p:sp>
        <p:nvSpPr>
          <p:cNvPr id="14" name="Rectangle 13">
            <a:extLst>
              <a:ext uri="{FF2B5EF4-FFF2-40B4-BE49-F238E27FC236}">
                <a16:creationId xmlns:a16="http://schemas.microsoft.com/office/drawing/2014/main" id="{191D495B-8571-A0C7-8D2D-EAA4A4607E92}"/>
              </a:ext>
            </a:extLst>
          </p:cNvPr>
          <p:cNvSpPr/>
          <p:nvPr/>
        </p:nvSpPr>
        <p:spPr>
          <a:xfrm flipH="1">
            <a:off x="-2729"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2539354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5" name="Google Shape;467;p5">
            <a:extLst>
              <a:ext uri="{FF2B5EF4-FFF2-40B4-BE49-F238E27FC236}">
                <a16:creationId xmlns:a16="http://schemas.microsoft.com/office/drawing/2014/main" id="{63CB0750-82CA-83E0-4F3E-D8AF57950293}"/>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2" name="Slide Number Placeholder 1">
            <a:extLst>
              <a:ext uri="{FF2B5EF4-FFF2-40B4-BE49-F238E27FC236}">
                <a16:creationId xmlns:a16="http://schemas.microsoft.com/office/drawing/2014/main" id="{B5AB3F94-6298-06C0-65A9-290ED4D3E6A2}"/>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1066608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2886515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77E47A-EC6D-9D4C-8A47-FFE871D36D1A}"/>
              </a:ext>
            </a:extLst>
          </p:cNvPr>
          <p:cNvSpPr/>
          <p:nvPr/>
        </p:nvSpPr>
        <p:spPr>
          <a:xfrm flipH="1">
            <a:off x="0" y="1023839"/>
            <a:ext cx="9146729" cy="5834966"/>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3" name="Rectangle 2">
            <a:extLst>
              <a:ext uri="{FF2B5EF4-FFF2-40B4-BE49-F238E27FC236}">
                <a16:creationId xmlns:a16="http://schemas.microsoft.com/office/drawing/2014/main" id="{86B637CF-34C6-1F54-840B-872889EA2C79}"/>
              </a:ext>
            </a:extLst>
          </p:cNvPr>
          <p:cNvSpPr/>
          <p:nvPr userDrawn="1"/>
        </p:nvSpPr>
        <p:spPr>
          <a:xfrm flipH="1">
            <a:off x="-2729" y="1023034"/>
            <a:ext cx="9146729" cy="5903749"/>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30639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lour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262CA-1DA5-469F-B2F7-D701406B73F5}"/>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9083091E-B4FC-4E04-AF31-1F5B51D5E80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8" name="Google Shape;467;p5">
            <a:extLst>
              <a:ext uri="{FF2B5EF4-FFF2-40B4-BE49-F238E27FC236}">
                <a16:creationId xmlns:a16="http://schemas.microsoft.com/office/drawing/2014/main" id="{38BFCBDD-07FE-36DB-17C5-FFABA45C8480}"/>
              </a:ext>
            </a:extLst>
          </p:cNvPr>
          <p:cNvSpPr/>
          <p:nvPr/>
        </p:nvSpPr>
        <p:spPr>
          <a:xfrm flipH="1">
            <a:off x="-7718" y="977663"/>
            <a:ext cx="9159435" cy="5870722"/>
          </a:xfrm>
          <a:prstGeom prst="rect">
            <a:avLst/>
          </a:prstGeom>
          <a:gradFill>
            <a:gsLst>
              <a:gs pos="0">
                <a:schemeClr val="bg2">
                  <a:lumMod val="90000"/>
                  <a:alpha val="66000"/>
                </a:schemeClr>
              </a:gs>
              <a:gs pos="35000">
                <a:schemeClr val="dk1">
                  <a:alpha val="65000"/>
                </a:schemeClr>
              </a:gs>
              <a:gs pos="67000">
                <a:schemeClr val="dk1">
                  <a:alpha val="65000"/>
                </a:schemeClr>
              </a:gs>
              <a:gs pos="100000">
                <a:schemeClr val="accent5">
                  <a:lumMod val="90000"/>
                </a:scheme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entury Gothic"/>
              <a:ea typeface="Century Gothic"/>
              <a:cs typeface="Century Gothic"/>
              <a:sym typeface="Century Gothic"/>
            </a:endParaRPr>
          </a:p>
        </p:txBody>
      </p:sp>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2" name="Pentagon 20">
            <a:extLst>
              <a:ext uri="{FF2B5EF4-FFF2-40B4-BE49-F238E27FC236}">
                <a16:creationId xmlns:a16="http://schemas.microsoft.com/office/drawing/2014/main" id="{505E38ED-7E2F-D91D-6714-C1B63496EB86}"/>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3573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6" name="Pentagon 20">
            <a:extLst>
              <a:ext uri="{FF2B5EF4-FFF2-40B4-BE49-F238E27FC236}">
                <a16:creationId xmlns:a16="http://schemas.microsoft.com/office/drawing/2014/main" id="{3F698845-5E67-26A7-8AB2-84E9F89C518E}"/>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978111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61768F-1213-B501-B161-3564652D0F58}"/>
              </a:ext>
            </a:extLst>
          </p:cNvPr>
          <p:cNvSpPr/>
          <p:nvPr/>
        </p:nvSpPr>
        <p:spPr>
          <a:xfrm flipH="1">
            <a:off x="0" y="1023034"/>
            <a:ext cx="9146729" cy="5834966"/>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7" name="Pentagon 20">
            <a:extLst>
              <a:ext uri="{FF2B5EF4-FFF2-40B4-BE49-F238E27FC236}">
                <a16:creationId xmlns:a16="http://schemas.microsoft.com/office/drawing/2014/main" id="{E804B245-1692-914B-0E05-3F1F188F62F6}"/>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20" name="Shape 114">
            <a:extLst>
              <a:ext uri="{FF2B5EF4-FFF2-40B4-BE49-F238E27FC236}">
                <a16:creationId xmlns:a16="http://schemas.microsoft.com/office/drawing/2014/main" id="{2067BB72-585B-2951-68F2-96D43DCA30EC}"/>
              </a:ext>
            </a:extLst>
          </p:cNvPr>
          <p:cNvSpPr/>
          <p:nvPr/>
        </p:nvSpPr>
        <p:spPr>
          <a:xfrm>
            <a:off x="848509" y="2568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pic>
        <p:nvPicPr>
          <p:cNvPr id="22" name="Picture 21" descr="A picture containing clock, drawing&#10;&#10;Description automatically generated">
            <a:extLst>
              <a:ext uri="{FF2B5EF4-FFF2-40B4-BE49-F238E27FC236}">
                <a16:creationId xmlns:a16="http://schemas.microsoft.com/office/drawing/2014/main" id="{F641495F-7068-0701-0341-5FFCB73B07A0}"/>
              </a:ext>
            </a:extLst>
          </p:cNvPr>
          <p:cNvPicPr>
            <a:picLocks noChangeAspect="1"/>
          </p:cNvPicPr>
          <p:nvPr/>
        </p:nvPicPr>
        <p:blipFill>
          <a:blip r:embed="rId2"/>
          <a:stretch>
            <a:fillRect/>
          </a:stretch>
        </p:blipFill>
        <p:spPr>
          <a:xfrm>
            <a:off x="140619" y="205815"/>
            <a:ext cx="316581" cy="489089"/>
          </a:xfrm>
          <a:prstGeom prst="rect">
            <a:avLst/>
          </a:prstGeom>
        </p:spPr>
      </p:pic>
      <p:sp>
        <p:nvSpPr>
          <p:cNvPr id="6" name="Shape 114">
            <a:extLst>
              <a:ext uri="{FF2B5EF4-FFF2-40B4-BE49-F238E27FC236}">
                <a16:creationId xmlns:a16="http://schemas.microsoft.com/office/drawing/2014/main" id="{766D65DA-6DE2-B927-7805-359B159DFB68}"/>
              </a:ext>
            </a:extLst>
          </p:cNvPr>
          <p:cNvSpPr/>
          <p:nvPr userDrawn="1"/>
        </p:nvSpPr>
        <p:spPr>
          <a:xfrm>
            <a:off x="848509" y="2568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spTree>
    <p:extLst>
      <p:ext uri="{BB962C8B-B14F-4D97-AF65-F5344CB8AC3E}">
        <p14:creationId xmlns:p14="http://schemas.microsoft.com/office/powerpoint/2010/main" val="386565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arning Journey">
    <p:spTree>
      <p:nvGrpSpPr>
        <p:cNvPr id="1" name=""/>
        <p:cNvGrpSpPr/>
        <p:nvPr/>
      </p:nvGrpSpPr>
      <p:grpSpPr>
        <a:xfrm>
          <a:off x="0" y="0"/>
          <a:ext cx="0" cy="0"/>
          <a:chOff x="0" y="0"/>
          <a:chExt cx="0" cy="0"/>
        </a:xfrm>
      </p:grpSpPr>
      <p:sp>
        <p:nvSpPr>
          <p:cNvPr id="9" name="Freeform: Shape 9">
            <a:extLst>
              <a:ext uri="{FF2B5EF4-FFF2-40B4-BE49-F238E27FC236}">
                <a16:creationId xmlns:a16="http://schemas.microsoft.com/office/drawing/2014/main" id="{E61A4D26-4875-40CA-A5B2-7B453F8FE296}"/>
              </a:ext>
            </a:extLst>
          </p:cNvPr>
          <p:cNvSpPr/>
          <p:nvPr/>
        </p:nvSpPr>
        <p:spPr>
          <a:xfrm>
            <a:off x="807888" y="1955228"/>
            <a:ext cx="8229599" cy="4147865"/>
          </a:xfrm>
          <a:custGeom>
            <a:avLst/>
            <a:gdLst>
              <a:gd name="connsiteX0" fmla="*/ 0 w 7263928"/>
              <a:gd name="connsiteY0" fmla="*/ 75127 h 3582415"/>
              <a:gd name="connsiteX1" fmla="*/ 6150280 w 7263928"/>
              <a:gd name="connsiteY1" fmla="*/ 100179 h 3582415"/>
              <a:gd name="connsiteX2" fmla="*/ 6770318 w 7263928"/>
              <a:gd name="connsiteY2" fmla="*/ 1052157 h 3582415"/>
              <a:gd name="connsiteX3" fmla="*/ 795403 w 7263928"/>
              <a:gd name="connsiteY3" fmla="*/ 1803719 h 3582415"/>
              <a:gd name="connsiteX4" fmla="*/ 989557 w 7263928"/>
              <a:gd name="connsiteY4" fmla="*/ 3075110 h 3582415"/>
              <a:gd name="connsiteX5" fmla="*/ 6657584 w 7263928"/>
              <a:gd name="connsiteY5" fmla="*/ 3582415 h 358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3928" h="3582415">
                <a:moveTo>
                  <a:pt x="0" y="75127"/>
                </a:moveTo>
                <a:cubicBezTo>
                  <a:pt x="2510947" y="6234"/>
                  <a:pt x="5021894" y="-62659"/>
                  <a:pt x="6150280" y="100179"/>
                </a:cubicBezTo>
                <a:cubicBezTo>
                  <a:pt x="7278666" y="263017"/>
                  <a:pt x="7662797" y="768234"/>
                  <a:pt x="6770318" y="1052157"/>
                </a:cubicBezTo>
                <a:cubicBezTo>
                  <a:pt x="5877839" y="1336080"/>
                  <a:pt x="1758863" y="1466560"/>
                  <a:pt x="795403" y="1803719"/>
                </a:cubicBezTo>
                <a:cubicBezTo>
                  <a:pt x="-168057" y="2140878"/>
                  <a:pt x="12527" y="2778661"/>
                  <a:pt x="989557" y="3075110"/>
                </a:cubicBezTo>
                <a:cubicBezTo>
                  <a:pt x="1966587" y="3371559"/>
                  <a:pt x="4312085" y="3476987"/>
                  <a:pt x="6657584" y="3582415"/>
                </a:cubicBezTo>
              </a:path>
            </a:pathLst>
          </a:custGeom>
          <a:ln w="1905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sz="1800">
              <a:highlight>
                <a:srgbClr val="03ABE1"/>
              </a:highlight>
              <a:latin typeface="Century Gothic"/>
              <a:cs typeface="Century Gothic"/>
            </a:endParaRPr>
          </a:p>
        </p:txBody>
      </p:sp>
      <p:sp>
        <p:nvSpPr>
          <p:cNvPr id="31" name="Text Placeholder 24">
            <a:extLst>
              <a:ext uri="{FF2B5EF4-FFF2-40B4-BE49-F238E27FC236}">
                <a16:creationId xmlns:a16="http://schemas.microsoft.com/office/drawing/2014/main" id="{DB6B306F-BFCD-4479-ACB0-81C8F27DCE04}"/>
              </a:ext>
            </a:extLst>
          </p:cNvPr>
          <p:cNvSpPr>
            <a:spLocks noGrp="1"/>
          </p:cNvSpPr>
          <p:nvPr>
            <p:ph type="body" sz="quarter" idx="17"/>
          </p:nvPr>
        </p:nvSpPr>
        <p:spPr>
          <a:xfrm>
            <a:off x="1400652" y="4998419"/>
            <a:ext cx="1713600" cy="1108800"/>
          </a:xfrm>
          <a:prstGeom prst="roundRect">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22" name="Title 1">
            <a:extLst>
              <a:ext uri="{FF2B5EF4-FFF2-40B4-BE49-F238E27FC236}">
                <a16:creationId xmlns:a16="http://schemas.microsoft.com/office/drawing/2014/main" id="{0B71B64D-5B71-48B0-A10B-5D516CB7DCF1}"/>
              </a:ext>
            </a:extLst>
          </p:cNvPr>
          <p:cNvSpPr txBox="1">
            <a:spLocks/>
          </p:cNvSpPr>
          <p:nvPr/>
        </p:nvSpPr>
        <p:spPr>
          <a:xfrm>
            <a:off x="408532" y="193181"/>
            <a:ext cx="82296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latin typeface="Century Gothic"/>
                <a:cs typeface="Century Gothic"/>
              </a:rPr>
              <a:t>Our learning journey for this week!</a:t>
            </a:r>
          </a:p>
        </p:txBody>
      </p:sp>
      <p:sp>
        <p:nvSpPr>
          <p:cNvPr id="25" name="Text Placeholder 24">
            <a:extLst>
              <a:ext uri="{FF2B5EF4-FFF2-40B4-BE49-F238E27FC236}">
                <a16:creationId xmlns:a16="http://schemas.microsoft.com/office/drawing/2014/main" id="{15F20F20-48E6-4C24-8828-2C82B4338565}"/>
              </a:ext>
            </a:extLst>
          </p:cNvPr>
          <p:cNvSpPr>
            <a:spLocks noGrp="1"/>
          </p:cNvSpPr>
          <p:nvPr>
            <p:ph type="body" sz="quarter" idx="13"/>
          </p:nvPr>
        </p:nvSpPr>
        <p:spPr>
          <a:xfrm>
            <a:off x="2257452" y="1378543"/>
            <a:ext cx="1713600" cy="1108800"/>
          </a:xfrm>
          <a:prstGeom prst="flowChartAlternateProcess">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27" name="Text Placeholder 26">
            <a:extLst>
              <a:ext uri="{FF2B5EF4-FFF2-40B4-BE49-F238E27FC236}">
                <a16:creationId xmlns:a16="http://schemas.microsoft.com/office/drawing/2014/main" id="{2868CCFB-DEDB-423B-A8FC-3A26C842F38A}"/>
              </a:ext>
            </a:extLst>
          </p:cNvPr>
          <p:cNvSpPr>
            <a:spLocks noGrp="1"/>
          </p:cNvSpPr>
          <p:nvPr>
            <p:ph type="body" sz="quarter" idx="14"/>
          </p:nvPr>
        </p:nvSpPr>
        <p:spPr>
          <a:xfrm>
            <a:off x="5632296" y="1245486"/>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29" name="Text Placeholder 24">
            <a:extLst>
              <a:ext uri="{FF2B5EF4-FFF2-40B4-BE49-F238E27FC236}">
                <a16:creationId xmlns:a16="http://schemas.microsoft.com/office/drawing/2014/main" id="{F28DE195-DDB4-47F8-8B8C-DC750A8D9C27}"/>
              </a:ext>
            </a:extLst>
          </p:cNvPr>
          <p:cNvSpPr>
            <a:spLocks noGrp="1"/>
          </p:cNvSpPr>
          <p:nvPr>
            <p:ph type="body" sz="quarter" idx="15"/>
          </p:nvPr>
        </p:nvSpPr>
        <p:spPr>
          <a:xfrm>
            <a:off x="5936939" y="2892139"/>
            <a:ext cx="1713600" cy="1108800"/>
          </a:xfrm>
          <a:prstGeom prst="roundRect">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30" name="Text Placeholder 26">
            <a:extLst>
              <a:ext uri="{FF2B5EF4-FFF2-40B4-BE49-F238E27FC236}">
                <a16:creationId xmlns:a16="http://schemas.microsoft.com/office/drawing/2014/main" id="{C074B4FC-009B-47F9-A785-7C0FDE0B90EB}"/>
              </a:ext>
            </a:extLst>
          </p:cNvPr>
          <p:cNvSpPr>
            <a:spLocks noGrp="1"/>
          </p:cNvSpPr>
          <p:nvPr>
            <p:ph type="body" sz="quarter" idx="16"/>
          </p:nvPr>
        </p:nvSpPr>
        <p:spPr>
          <a:xfrm>
            <a:off x="2376355" y="3130881"/>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33" name="Text Placeholder 26">
            <a:extLst>
              <a:ext uri="{FF2B5EF4-FFF2-40B4-BE49-F238E27FC236}">
                <a16:creationId xmlns:a16="http://schemas.microsoft.com/office/drawing/2014/main" id="{4ADB8F8D-C5D2-43D9-95F6-8953E23439F5}"/>
              </a:ext>
            </a:extLst>
          </p:cNvPr>
          <p:cNvSpPr>
            <a:spLocks noGrp="1"/>
          </p:cNvSpPr>
          <p:nvPr>
            <p:ph type="body" sz="quarter" idx="18" hasCustomPrompt="1"/>
          </p:nvPr>
        </p:nvSpPr>
        <p:spPr>
          <a:xfrm>
            <a:off x="4765568" y="5337981"/>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dirty="0"/>
              <a:t>Vote!</a:t>
            </a:r>
          </a:p>
        </p:txBody>
      </p:sp>
      <p:sp>
        <p:nvSpPr>
          <p:cNvPr id="16" name="Pentagon 20">
            <a:extLst>
              <a:ext uri="{FF2B5EF4-FFF2-40B4-BE49-F238E27FC236}">
                <a16:creationId xmlns:a16="http://schemas.microsoft.com/office/drawing/2014/main" id="{DA2DF849-3511-4215-A523-E2689B60D3E8}"/>
              </a:ext>
            </a:extLst>
          </p:cNvPr>
          <p:cNvSpPr/>
          <p:nvPr/>
        </p:nvSpPr>
        <p:spPr>
          <a:xfrm>
            <a:off x="542261" y="1671517"/>
            <a:ext cx="977344" cy="67749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17" name="Pentagon 20">
            <a:extLst>
              <a:ext uri="{FF2B5EF4-FFF2-40B4-BE49-F238E27FC236}">
                <a16:creationId xmlns:a16="http://schemas.microsoft.com/office/drawing/2014/main" id="{4EEB3A40-0D0F-4F19-B981-AB60AACE0636}"/>
              </a:ext>
            </a:extLst>
          </p:cNvPr>
          <p:cNvSpPr/>
          <p:nvPr/>
        </p:nvSpPr>
        <p:spPr>
          <a:xfrm flipH="1">
            <a:off x="7650539" y="5748935"/>
            <a:ext cx="925604" cy="67749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18" name="Title 1">
            <a:extLst>
              <a:ext uri="{FF2B5EF4-FFF2-40B4-BE49-F238E27FC236}">
                <a16:creationId xmlns:a16="http://schemas.microsoft.com/office/drawing/2014/main" id="{EC5CC026-1AD4-4EB0-AC86-1B8AF31FC042}"/>
              </a:ext>
            </a:extLst>
          </p:cNvPr>
          <p:cNvSpPr txBox="1">
            <a:spLocks/>
          </p:cNvSpPr>
          <p:nvPr/>
        </p:nvSpPr>
        <p:spPr>
          <a:xfrm>
            <a:off x="684812" y="1811615"/>
            <a:ext cx="675028" cy="45318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a:solidFill>
                  <a:schemeClr val="bg1"/>
                </a:solidFill>
                <a:latin typeface="Century Gothic"/>
                <a:cs typeface="Century Gothic"/>
              </a:rPr>
              <a:t>Start</a:t>
            </a:r>
          </a:p>
        </p:txBody>
      </p:sp>
      <p:sp>
        <p:nvSpPr>
          <p:cNvPr id="19" name="Title 1">
            <a:extLst>
              <a:ext uri="{FF2B5EF4-FFF2-40B4-BE49-F238E27FC236}">
                <a16:creationId xmlns:a16="http://schemas.microsoft.com/office/drawing/2014/main" id="{B68CEEB8-E9C3-4DB5-A351-87334C891E30}"/>
              </a:ext>
            </a:extLst>
          </p:cNvPr>
          <p:cNvSpPr txBox="1">
            <a:spLocks/>
          </p:cNvSpPr>
          <p:nvPr/>
        </p:nvSpPr>
        <p:spPr>
          <a:xfrm>
            <a:off x="7754491" y="5922774"/>
            <a:ext cx="1163242" cy="50365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a:solidFill>
                  <a:schemeClr val="bg1"/>
                </a:solidFill>
                <a:latin typeface="Century Gothic"/>
                <a:cs typeface="Century Gothic"/>
              </a:rPr>
              <a:t>Finish</a:t>
            </a:r>
          </a:p>
        </p:txBody>
      </p:sp>
      <p:pic>
        <p:nvPicPr>
          <p:cNvPr id="21" name="Picture 20">
            <a:extLst>
              <a:ext uri="{FF2B5EF4-FFF2-40B4-BE49-F238E27FC236}">
                <a16:creationId xmlns:a16="http://schemas.microsoft.com/office/drawing/2014/main" id="{29F05BDC-51C8-4614-8A88-8CDB8B8B65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218394" y="4846782"/>
            <a:ext cx="925606" cy="1832996"/>
          </a:xfrm>
          <a:prstGeom prst="rect">
            <a:avLst/>
          </a:prstGeom>
        </p:spPr>
      </p:pic>
      <p:pic>
        <p:nvPicPr>
          <p:cNvPr id="4" name="Picture 3" descr="A picture containing graphics, clock, drawing&#10;&#10;Description automatically generated">
            <a:extLst>
              <a:ext uri="{FF2B5EF4-FFF2-40B4-BE49-F238E27FC236}">
                <a16:creationId xmlns:a16="http://schemas.microsoft.com/office/drawing/2014/main" id="{282DFBC9-D6E7-42B3-AE79-7CC9E1E6A139}"/>
              </a:ext>
            </a:extLst>
          </p:cNvPr>
          <p:cNvPicPr>
            <a:picLocks noChangeAspect="1"/>
          </p:cNvPicPr>
          <p:nvPr/>
        </p:nvPicPr>
        <p:blipFill>
          <a:blip r:embed="rId3"/>
          <a:stretch>
            <a:fillRect/>
          </a:stretch>
        </p:blipFill>
        <p:spPr>
          <a:xfrm>
            <a:off x="85995" y="1519900"/>
            <a:ext cx="654330" cy="980729"/>
          </a:xfrm>
          <a:prstGeom prst="rect">
            <a:avLst/>
          </a:prstGeom>
        </p:spPr>
      </p:pic>
    </p:spTree>
    <p:extLst>
      <p:ext uri="{BB962C8B-B14F-4D97-AF65-F5344CB8AC3E}">
        <p14:creationId xmlns:p14="http://schemas.microsoft.com/office/powerpoint/2010/main" val="424654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image" Target="../media/image4.sv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sv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3.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2.png"/><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4.sv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3.png"/><Relationship Id="rId5" Type="http://schemas.openxmlformats.org/officeDocument/2006/relationships/slideLayout" Target="../slideLayouts/slideLayout39.xml"/><Relationship Id="rId10"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B6978E-5347-47B2-A2F5-2B06DA516257}"/>
              </a:ext>
            </a:extLst>
          </p:cNvPr>
          <p:cNvSpPr/>
          <p:nvPr/>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pic>
        <p:nvPicPr>
          <p:cNvPr id="10" name="Picture 9" descr="A picture containing fence&#10;&#10;Description automatically generated">
            <a:extLst>
              <a:ext uri="{FF2B5EF4-FFF2-40B4-BE49-F238E27FC236}">
                <a16:creationId xmlns:a16="http://schemas.microsoft.com/office/drawing/2014/main" id="{8B6F91A2-6645-4CE0-8E14-4F26BA53247F}"/>
              </a:ext>
            </a:extLst>
          </p:cNvPr>
          <p:cNvPicPr>
            <a:picLocks noChangeAspect="1"/>
          </p:cNvPicPr>
          <p:nvPr/>
        </p:nvPicPr>
        <p:blipFill>
          <a:blip r:embed="rId16">
            <a:alphaModFix amt="50000"/>
          </a:blip>
          <a:stretch>
            <a:fillRect/>
          </a:stretch>
        </p:blipFill>
        <p:spPr>
          <a:xfrm>
            <a:off x="29047" y="-15939"/>
            <a:ext cx="6101081" cy="6913518"/>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00ACE46D-556D-4CC1-9FE7-8FDF364E19B7}"/>
              </a:ext>
            </a:extLst>
          </p:cNvPr>
          <p:cNvPicPr>
            <a:picLocks noChangeAspect="1"/>
          </p:cNvPicPr>
          <p:nvPr/>
        </p:nvPicPr>
        <p:blipFill>
          <a:blip r:embed="rId17"/>
          <a:stretch>
            <a:fillRect/>
          </a:stretch>
        </p:blipFill>
        <p:spPr>
          <a:xfrm>
            <a:off x="8233788" y="110696"/>
            <a:ext cx="747652" cy="802337"/>
          </a:xfrm>
          <a:prstGeom prst="rect">
            <a:avLst/>
          </a:prstGeom>
        </p:spPr>
      </p:pic>
      <p:pic>
        <p:nvPicPr>
          <p:cNvPr id="11" name="Graphic 10">
            <a:extLst>
              <a:ext uri="{FF2B5EF4-FFF2-40B4-BE49-F238E27FC236}">
                <a16:creationId xmlns:a16="http://schemas.microsoft.com/office/drawing/2014/main" id="{BA2404C1-C9C7-4E34-8258-6FE232ABF504}"/>
              </a:ext>
            </a:extLst>
          </p:cNvPr>
          <p:cNvPicPr>
            <a:picLocks noChangeAspect="1"/>
          </p:cNvPicPr>
          <p:nvPr/>
        </p:nvPicPr>
        <p:blipFill>
          <a:blip r:embed="rId18">
            <a:alphaModFix amt="32000"/>
            <a:extLst>
              <a:ext uri="{96DAC541-7B7A-43D3-8B79-37D633B846F1}">
                <asvg:svgBlip xmlns:asvg="http://schemas.microsoft.com/office/drawing/2016/SVG/main" r:embed="rId19"/>
              </a:ext>
            </a:extLst>
          </a:blip>
          <a:stretch>
            <a:fillRect/>
          </a:stretch>
        </p:blipFill>
        <p:spPr>
          <a:xfrm rot="391057">
            <a:off x="601027" y="-177752"/>
            <a:ext cx="4761052" cy="7474076"/>
          </a:xfrm>
          <a:prstGeom prst="rect">
            <a:avLst/>
          </a:prstGeom>
        </p:spPr>
      </p:pic>
    </p:spTree>
    <p:extLst>
      <p:ext uri="{BB962C8B-B14F-4D97-AF65-F5344CB8AC3E}">
        <p14:creationId xmlns:p14="http://schemas.microsoft.com/office/powerpoint/2010/main" val="3234738985"/>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88" r:id="rId13"/>
    <p:sldLayoutId id="2147483989" r:id="rId14"/>
  </p:sldLayoutIdLst>
  <p:txStyles>
    <p:titleStyle>
      <a:lvl1pPr algn="l" defTabSz="457200" rtl="0" eaLnBrk="1" latinLnBrk="0" hangingPunct="1">
        <a:spcBef>
          <a:spcPct val="0"/>
        </a:spcBef>
        <a:buNone/>
        <a:defRPr sz="2800" b="1" kern="1200">
          <a:solidFill>
            <a:schemeClr val="tx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6DD59A-B91A-424A-AB8B-BD86A4FBD1DF}"/>
              </a:ext>
            </a:extLst>
          </p:cNvPr>
          <p:cNvSpPr/>
          <p:nvPr/>
        </p:nvSpPr>
        <p:spPr>
          <a:xfrm>
            <a:off x="0" y="0"/>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778BAA1F-43E2-46C7-BD24-99EEDF8FD2C3}"/>
              </a:ext>
            </a:extLst>
          </p:cNvPr>
          <p:cNvPicPr>
            <a:picLocks noChangeAspect="1"/>
          </p:cNvPicPr>
          <p:nvPr/>
        </p:nvPicPr>
        <p:blipFill>
          <a:blip r:embed="rId13"/>
          <a:stretch>
            <a:fillRect/>
          </a:stretch>
        </p:blipFill>
        <p:spPr>
          <a:xfrm>
            <a:off x="8233788" y="110696"/>
            <a:ext cx="747652" cy="802337"/>
          </a:xfrm>
          <a:prstGeom prst="rect">
            <a:avLst/>
          </a:prstGeom>
        </p:spPr>
      </p:pic>
      <p:pic>
        <p:nvPicPr>
          <p:cNvPr id="11" name="Picture 10" descr="A picture containing fence&#10;&#10;Description automatically generated">
            <a:extLst>
              <a:ext uri="{FF2B5EF4-FFF2-40B4-BE49-F238E27FC236}">
                <a16:creationId xmlns:a16="http://schemas.microsoft.com/office/drawing/2014/main" id="{56EED70A-0DFF-4588-AB7B-EA2C58900100}"/>
              </a:ext>
            </a:extLst>
          </p:cNvPr>
          <p:cNvPicPr>
            <a:picLocks noChangeAspect="1"/>
          </p:cNvPicPr>
          <p:nvPr/>
        </p:nvPicPr>
        <p:blipFill>
          <a:blip r:embed="rId14">
            <a:alphaModFix amt="50000"/>
          </a:blip>
          <a:stretch>
            <a:fillRect/>
          </a:stretch>
        </p:blipFill>
        <p:spPr>
          <a:xfrm>
            <a:off x="29047" y="-15939"/>
            <a:ext cx="6101081" cy="6913518"/>
          </a:xfrm>
          <a:prstGeom prst="rect">
            <a:avLst/>
          </a:prstGeom>
        </p:spPr>
      </p:pic>
      <p:pic>
        <p:nvPicPr>
          <p:cNvPr id="12" name="Graphic 11">
            <a:extLst>
              <a:ext uri="{FF2B5EF4-FFF2-40B4-BE49-F238E27FC236}">
                <a16:creationId xmlns:a16="http://schemas.microsoft.com/office/drawing/2014/main" id="{5D946DFF-9128-46DB-B270-F6E0E4CF0B49}"/>
              </a:ext>
            </a:extLst>
          </p:cNvPr>
          <p:cNvPicPr>
            <a:picLocks noChangeAspect="1"/>
          </p:cNvPicPr>
          <p:nvPr/>
        </p:nvPicPr>
        <p:blipFill>
          <a:blip r:embed="rId15">
            <a:alphaModFix amt="32000"/>
            <a:extLst>
              <a:ext uri="{96DAC541-7B7A-43D3-8B79-37D633B846F1}">
                <asvg:svgBlip xmlns:asvg="http://schemas.microsoft.com/office/drawing/2016/SVG/main" r:embed="rId16"/>
              </a:ext>
            </a:extLst>
          </a:blip>
          <a:stretch>
            <a:fillRect/>
          </a:stretch>
        </p:blipFill>
        <p:spPr>
          <a:xfrm rot="391057">
            <a:off x="571361" y="-186064"/>
            <a:ext cx="4761052" cy="7474076"/>
          </a:xfrm>
          <a:prstGeom prst="rect">
            <a:avLst/>
          </a:prstGeom>
        </p:spPr>
      </p:pic>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492778728"/>
      </p:ext>
    </p:extLst>
  </p:cSld>
  <p:clrMap bg1="dk1" tx1="lt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defTabSz="457200" rtl="0" eaLnBrk="1" latinLnBrk="0" hangingPunct="1">
        <a:spcBef>
          <a:spcPct val="0"/>
        </a:spcBef>
        <a:buNone/>
        <a:defRPr sz="2800" b="1" kern="1200">
          <a:solidFill>
            <a:schemeClr val="bg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59CA28-31C6-4E61-BA6C-2FFE0361A25A}"/>
              </a:ext>
            </a:extLst>
          </p:cNvPr>
          <p:cNvSpPr/>
          <p:nvPr/>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04B1E461-D547-4964-9702-F63AD1D7D7BF}"/>
              </a:ext>
            </a:extLst>
          </p:cNvPr>
          <p:cNvPicPr>
            <a:picLocks noChangeAspect="1"/>
          </p:cNvPicPr>
          <p:nvPr/>
        </p:nvPicPr>
        <p:blipFill>
          <a:blip r:embed="rId11"/>
          <a:stretch>
            <a:fillRect/>
          </a:stretch>
        </p:blipFill>
        <p:spPr>
          <a:xfrm>
            <a:off x="8233788" y="110695"/>
            <a:ext cx="747652" cy="802337"/>
          </a:xfrm>
          <a:prstGeom prst="rect">
            <a:avLst/>
          </a:prstGeom>
        </p:spPr>
      </p:pic>
      <p:sp>
        <p:nvSpPr>
          <p:cNvPr id="9" name="Slide Number Placeholder 1">
            <a:extLst>
              <a:ext uri="{FF2B5EF4-FFF2-40B4-BE49-F238E27FC236}">
                <a16:creationId xmlns:a16="http://schemas.microsoft.com/office/drawing/2014/main" id="{9FA7106B-C09B-4DB1-AD44-95BC8F6AEDD7}"/>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pic>
        <p:nvPicPr>
          <p:cNvPr id="12" name="Graphic 11">
            <a:extLst>
              <a:ext uri="{FF2B5EF4-FFF2-40B4-BE49-F238E27FC236}">
                <a16:creationId xmlns:a16="http://schemas.microsoft.com/office/drawing/2014/main" id="{3B7323FA-0335-4387-9E5F-4D038578D03B}"/>
              </a:ext>
            </a:extLst>
          </p:cNvPr>
          <p:cNvPicPr>
            <a:picLocks noChangeAspect="1"/>
          </p:cNvPicPr>
          <p:nvPr/>
        </p:nvPicPr>
        <p:blipFill>
          <a:blip r:embed="rId12">
            <a:alphaModFix amt="32000"/>
            <a:extLst>
              <a:ext uri="{96DAC541-7B7A-43D3-8B79-37D633B846F1}">
                <asvg:svgBlip xmlns:asvg="http://schemas.microsoft.com/office/drawing/2016/SVG/main" r:embed="rId13"/>
              </a:ext>
            </a:extLst>
          </a:blip>
          <a:stretch>
            <a:fillRect/>
          </a:stretch>
        </p:blipFill>
        <p:spPr>
          <a:xfrm rot="391057">
            <a:off x="601027" y="-177752"/>
            <a:ext cx="4761052" cy="7474076"/>
          </a:xfrm>
          <a:prstGeom prst="rect">
            <a:avLst/>
          </a:prstGeom>
        </p:spPr>
      </p:pic>
      <p:pic>
        <p:nvPicPr>
          <p:cNvPr id="13" name="Picture 12" descr="A picture containing fence&#10;&#10;Description automatically generated">
            <a:extLst>
              <a:ext uri="{FF2B5EF4-FFF2-40B4-BE49-F238E27FC236}">
                <a16:creationId xmlns:a16="http://schemas.microsoft.com/office/drawing/2014/main" id="{A323FCAD-2899-4852-B69B-ACDA12AB6C6A}"/>
              </a:ext>
            </a:extLst>
          </p:cNvPr>
          <p:cNvPicPr>
            <a:picLocks noChangeAspect="1"/>
          </p:cNvPicPr>
          <p:nvPr/>
        </p:nvPicPr>
        <p:blipFill>
          <a:blip r:embed="rId14">
            <a:alphaModFix amt="50000"/>
          </a:blip>
          <a:stretch>
            <a:fillRect/>
          </a:stretch>
        </p:blipFill>
        <p:spPr>
          <a:xfrm>
            <a:off x="29047" y="-15939"/>
            <a:ext cx="6101081" cy="6913518"/>
          </a:xfrm>
          <a:prstGeom prst="rect">
            <a:avLst/>
          </a:prstGeom>
        </p:spPr>
      </p:pic>
    </p:spTree>
    <p:extLst>
      <p:ext uri="{BB962C8B-B14F-4D97-AF65-F5344CB8AC3E}">
        <p14:creationId xmlns:p14="http://schemas.microsoft.com/office/powerpoint/2010/main" val="1126296101"/>
      </p:ext>
    </p:extLst>
  </p:cSld>
  <p:clrMap bg1="dk1" tx1="lt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Lst>
  <p:txStyles>
    <p:title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59CA28-31C6-4E61-BA6C-2FFE0361A25A}"/>
              </a:ext>
            </a:extLst>
          </p:cNvPr>
          <p:cNvSpPr/>
          <p:nvPr/>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04B1E461-D547-4964-9702-F63AD1D7D7BF}"/>
              </a:ext>
            </a:extLst>
          </p:cNvPr>
          <p:cNvPicPr>
            <a:picLocks noChangeAspect="1"/>
          </p:cNvPicPr>
          <p:nvPr/>
        </p:nvPicPr>
        <p:blipFill>
          <a:blip r:embed="rId10"/>
          <a:stretch>
            <a:fillRect/>
          </a:stretch>
        </p:blipFill>
        <p:spPr>
          <a:xfrm>
            <a:off x="8233788" y="110695"/>
            <a:ext cx="747652" cy="802337"/>
          </a:xfrm>
          <a:prstGeom prst="rect">
            <a:avLst/>
          </a:prstGeom>
        </p:spPr>
      </p:pic>
      <p:sp>
        <p:nvSpPr>
          <p:cNvPr id="9" name="Slide Number Placeholder 1">
            <a:extLst>
              <a:ext uri="{FF2B5EF4-FFF2-40B4-BE49-F238E27FC236}">
                <a16:creationId xmlns:a16="http://schemas.microsoft.com/office/drawing/2014/main" id="{9FA7106B-C09B-4DB1-AD44-95BC8F6AEDD7}"/>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pic>
        <p:nvPicPr>
          <p:cNvPr id="12" name="Graphic 11">
            <a:extLst>
              <a:ext uri="{FF2B5EF4-FFF2-40B4-BE49-F238E27FC236}">
                <a16:creationId xmlns:a16="http://schemas.microsoft.com/office/drawing/2014/main" id="{3B7323FA-0335-4387-9E5F-4D038578D03B}"/>
              </a:ext>
            </a:extLst>
          </p:cNvPr>
          <p:cNvPicPr>
            <a:picLocks noChangeAspect="1"/>
          </p:cNvPicPr>
          <p:nvPr/>
        </p:nvPicPr>
        <p:blipFill>
          <a:blip r:embed="rId11">
            <a:alphaModFix amt="32000"/>
            <a:extLst>
              <a:ext uri="{96DAC541-7B7A-43D3-8B79-37D633B846F1}">
                <asvg:svgBlip xmlns:asvg="http://schemas.microsoft.com/office/drawing/2016/SVG/main" r:embed="rId12"/>
              </a:ext>
            </a:extLst>
          </a:blip>
          <a:stretch>
            <a:fillRect/>
          </a:stretch>
        </p:blipFill>
        <p:spPr>
          <a:xfrm rot="391057">
            <a:off x="601027" y="-177752"/>
            <a:ext cx="4761052" cy="7474076"/>
          </a:xfrm>
          <a:prstGeom prst="rect">
            <a:avLst/>
          </a:prstGeom>
        </p:spPr>
      </p:pic>
      <p:pic>
        <p:nvPicPr>
          <p:cNvPr id="13" name="Picture 12" descr="A picture containing fence&#10;&#10;Description automatically generated">
            <a:extLst>
              <a:ext uri="{FF2B5EF4-FFF2-40B4-BE49-F238E27FC236}">
                <a16:creationId xmlns:a16="http://schemas.microsoft.com/office/drawing/2014/main" id="{A323FCAD-2899-4852-B69B-ACDA12AB6C6A}"/>
              </a:ext>
            </a:extLst>
          </p:cNvPr>
          <p:cNvPicPr>
            <a:picLocks noChangeAspect="1"/>
          </p:cNvPicPr>
          <p:nvPr/>
        </p:nvPicPr>
        <p:blipFill>
          <a:blip r:embed="rId13">
            <a:alphaModFix amt="50000"/>
          </a:blip>
          <a:stretch>
            <a:fillRect/>
          </a:stretch>
        </p:blipFill>
        <p:spPr>
          <a:xfrm>
            <a:off x="29047" y="-15939"/>
            <a:ext cx="6101081" cy="6913518"/>
          </a:xfrm>
          <a:prstGeom prst="rect">
            <a:avLst/>
          </a:prstGeom>
        </p:spPr>
      </p:pic>
    </p:spTree>
    <p:extLst>
      <p:ext uri="{BB962C8B-B14F-4D97-AF65-F5344CB8AC3E}">
        <p14:creationId xmlns:p14="http://schemas.microsoft.com/office/powerpoint/2010/main" val="884167100"/>
      </p:ext>
    </p:extLst>
  </p:cSld>
  <p:clrMap bg1="dk1" tx1="lt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Lst>
  <p:txStyles>
    <p:title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0.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6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5.jpe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jpg"/><Relationship Id="rId7" Type="http://schemas.openxmlformats.org/officeDocument/2006/relationships/image" Target="../media/image19.sv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21.sv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chart" Target="../charts/chart1.xml"/><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hyperlink" Target="https://voice.votesforschools.com/resource/access/d43f804c-1416-4983-9849-f6501ec79d26/7042-ceb1784690a09c5b9126" TargetMode="External"/><Relationship Id="rId3" Type="http://schemas.openxmlformats.org/officeDocument/2006/relationships/image" Target="../media/image84.png"/><Relationship Id="rId7" Type="http://schemas.openxmlformats.org/officeDocument/2006/relationships/hyperlink" Target="https://voice.votesforschools.com/resource/access/f5c1ba04-96eb-458d-a43a-a658719490b8/7041-99eadcddbd190a6d4964"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87.pn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hyperlink" Target="https://votesforschools.as.me/schedule.php?field:9676837=SocialMedia" TargetMode="External"/><Relationship Id="rId4" Type="http://schemas.openxmlformats.org/officeDocument/2006/relationships/image" Target="../media/image85.png"/><Relationship Id="rId9" Type="http://schemas.openxmlformats.org/officeDocument/2006/relationships/hyperlink" Target="https://www.votesforschools.com/contact-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B988F2F-4CE1-38E7-C1C8-04046F45311F}"/>
              </a:ext>
            </a:extLst>
          </p:cNvPr>
          <p:cNvSpPr/>
          <p:nvPr/>
        </p:nvSpPr>
        <p:spPr>
          <a:xfrm>
            <a:off x="7681309" y="5650730"/>
            <a:ext cx="1231176" cy="833542"/>
          </a:xfrm>
          <a:prstGeom prst="roundRect">
            <a:avLst/>
          </a:prstGeom>
          <a:solidFill>
            <a:schemeClr val="tx2"/>
          </a:solidFill>
          <a:ln w="19050">
            <a:solidFill>
              <a:schemeClr val="bg2"/>
            </a:solidFill>
            <a:prstDash val="sysDash"/>
          </a:ln>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bg1"/>
                </a:solidFill>
                <a:latin typeface="Century Gothic"/>
                <a:cs typeface="Century Gothic"/>
              </a:rPr>
              <a:t>Challenge tasks in this box</a:t>
            </a:r>
          </a:p>
        </p:txBody>
      </p:sp>
      <p:sp>
        <p:nvSpPr>
          <p:cNvPr id="3" name="Rounded Rectangle 13">
            <a:extLst>
              <a:ext uri="{FF2B5EF4-FFF2-40B4-BE49-F238E27FC236}">
                <a16:creationId xmlns:a16="http://schemas.microsoft.com/office/drawing/2014/main" id="{9BD6D967-026C-1092-F0CB-E47624602717}"/>
              </a:ext>
            </a:extLst>
          </p:cNvPr>
          <p:cNvSpPr/>
          <p:nvPr/>
        </p:nvSpPr>
        <p:spPr>
          <a:xfrm>
            <a:off x="4513388" y="5650730"/>
            <a:ext cx="1231175" cy="833541"/>
          </a:xfrm>
          <a:prstGeom prst="roundRect">
            <a:avLst>
              <a:gd name="adj" fmla="val 24541"/>
            </a:avLst>
          </a:prstGeom>
          <a:solidFill>
            <a:schemeClr val="accent3"/>
          </a:solidFill>
          <a:ln w="19050">
            <a:solidFill>
              <a:schemeClr val="tx2"/>
            </a:solidFill>
          </a:ln>
          <a:effectLst/>
        </p:spPr>
        <p:style>
          <a:lnRef idx="1">
            <a:schemeClr val="accent4"/>
          </a:lnRef>
          <a:fillRef idx="3">
            <a:schemeClr val="accent4"/>
          </a:fillRef>
          <a:effectRef idx="2">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rgbClr val="000000"/>
                </a:solidFill>
                <a:latin typeface="Century Gothic"/>
                <a:cs typeface="Century Gothic"/>
              </a:rPr>
              <a:t>Supporting materials for SEND learners in this box </a:t>
            </a:r>
          </a:p>
        </p:txBody>
      </p:sp>
      <p:sp>
        <p:nvSpPr>
          <p:cNvPr id="4" name="Rectangle: Rounded Corners 3">
            <a:extLst>
              <a:ext uri="{FF2B5EF4-FFF2-40B4-BE49-F238E27FC236}">
                <a16:creationId xmlns:a16="http://schemas.microsoft.com/office/drawing/2014/main" id="{01C24FCD-F586-5679-C919-52C518974DBE}"/>
              </a:ext>
            </a:extLst>
          </p:cNvPr>
          <p:cNvSpPr/>
          <p:nvPr/>
        </p:nvSpPr>
        <p:spPr>
          <a:xfrm>
            <a:off x="6097347" y="5650730"/>
            <a:ext cx="1231176" cy="816075"/>
          </a:xfrm>
          <a:prstGeom prst="roundRect">
            <a:avLst/>
          </a:prstGeom>
          <a:solidFill>
            <a:schemeClr val="accent6"/>
          </a:solidFill>
          <a:ln w="28575">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a:solidFill>
                  <a:schemeClr val="bg1"/>
                </a:solidFill>
                <a:latin typeface="Century Gothic" panose="020B0502020202020204" pitchFamily="34" charset="0"/>
              </a:rPr>
              <a:t>Cross curricular opportunities in this box</a:t>
            </a:r>
          </a:p>
        </p:txBody>
      </p:sp>
      <p:graphicFrame>
        <p:nvGraphicFramePr>
          <p:cNvPr id="5" name="Table 4">
            <a:extLst>
              <a:ext uri="{FF2B5EF4-FFF2-40B4-BE49-F238E27FC236}">
                <a16:creationId xmlns:a16="http://schemas.microsoft.com/office/drawing/2014/main" id="{F721B2FF-0E3A-DAB3-9640-A13896DB52C4}"/>
              </a:ext>
            </a:extLst>
          </p:cNvPr>
          <p:cNvGraphicFramePr>
            <a:graphicFrameLocks noGrp="1"/>
          </p:cNvGraphicFramePr>
          <p:nvPr>
            <p:extLst>
              <p:ext uri="{D42A27DB-BD31-4B8C-83A1-F6EECF244321}">
                <p14:modId xmlns:p14="http://schemas.microsoft.com/office/powerpoint/2010/main" val="2568323496"/>
              </p:ext>
            </p:extLst>
          </p:nvPr>
        </p:nvGraphicFramePr>
        <p:xfrm>
          <a:off x="231515" y="1262706"/>
          <a:ext cx="8680970" cy="4066911"/>
        </p:xfrm>
        <a:graphic>
          <a:graphicData uri="http://schemas.openxmlformats.org/drawingml/2006/table">
            <a:tbl>
              <a:tblPr bandRow="1">
                <a:tableStyleId>{5C22544A-7EE6-4342-B048-85BDC9FD1C3A}</a:tableStyleId>
              </a:tblPr>
              <a:tblGrid>
                <a:gridCol w="774325">
                  <a:extLst>
                    <a:ext uri="{9D8B030D-6E8A-4147-A177-3AD203B41FA5}">
                      <a16:colId xmlns:a16="http://schemas.microsoft.com/office/drawing/2014/main" val="2289360755"/>
                    </a:ext>
                  </a:extLst>
                </a:gridCol>
                <a:gridCol w="1774305">
                  <a:extLst>
                    <a:ext uri="{9D8B030D-6E8A-4147-A177-3AD203B41FA5}">
                      <a16:colId xmlns:a16="http://schemas.microsoft.com/office/drawing/2014/main" val="2048248334"/>
                    </a:ext>
                  </a:extLst>
                </a:gridCol>
                <a:gridCol w="1192415">
                  <a:extLst>
                    <a:ext uri="{9D8B030D-6E8A-4147-A177-3AD203B41FA5}">
                      <a16:colId xmlns:a16="http://schemas.microsoft.com/office/drawing/2014/main" val="1195679583"/>
                    </a:ext>
                  </a:extLst>
                </a:gridCol>
                <a:gridCol w="4939925">
                  <a:extLst>
                    <a:ext uri="{9D8B030D-6E8A-4147-A177-3AD203B41FA5}">
                      <a16:colId xmlns:a16="http://schemas.microsoft.com/office/drawing/2014/main" val="2570374607"/>
                    </a:ext>
                  </a:extLst>
                </a:gridCol>
              </a:tblGrid>
              <a:tr h="628911">
                <a:tc>
                  <a:txBody>
                    <a:bodyPr/>
                    <a:lstStyle/>
                    <a:p>
                      <a:pPr algn="ctr"/>
                      <a:endParaRPr lang="en-GB" sz="1200" b="1" dirty="0">
                        <a:solidFill>
                          <a:schemeClr val="tx1"/>
                        </a:solidFill>
                        <a:latin typeface="Century Gothic" panose="020B0502020202020204" pitchFamily="34" charset="0"/>
                        <a:cs typeface="Century Gothic"/>
                      </a:endParaRPr>
                    </a:p>
                  </a:txBody>
                  <a:tcPr anchor="ctr">
                    <a:solidFill>
                      <a:srgbClr val="97E8D7"/>
                    </a:solidFill>
                  </a:tcPr>
                </a:tc>
                <a:tc>
                  <a:txBody>
                    <a:bodyPr/>
                    <a:lstStyle/>
                    <a:p>
                      <a:pPr algn="l"/>
                      <a:endParaRPr lang="en-GB" sz="1200" b="1" dirty="0">
                        <a:solidFill>
                          <a:schemeClr val="tx1"/>
                        </a:solidFill>
                        <a:latin typeface="Century Gothic" panose="020B0502020202020204" pitchFamily="34" charset="0"/>
                        <a:cs typeface="Century Gothic"/>
                      </a:endParaRPr>
                    </a:p>
                  </a:txBody>
                  <a:tcPr marL="32155" marR="32155" marT="0" marB="0" anchor="ctr">
                    <a:solidFill>
                      <a:srgbClr val="97E8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cs typeface="Century Gothic"/>
                      </a:endParaRPr>
                    </a:p>
                  </a:txBody>
                  <a:tcPr marL="32155" marR="32155" marT="50292" marB="50292" anchor="ctr">
                    <a:solidFill>
                      <a:srgbClr val="97E8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cs typeface="Century Gothic"/>
                      </a:endParaRPr>
                    </a:p>
                  </a:txBody>
                  <a:tcPr marL="32155" marR="32155" marT="50292" marB="50292" anchor="ctr">
                    <a:solidFill>
                      <a:srgbClr val="97E8D7"/>
                    </a:solidFill>
                  </a:tcPr>
                </a:tc>
                <a:extLst>
                  <a:ext uri="{0D108BD9-81ED-4DB2-BD59-A6C34878D82A}">
                    <a16:rowId xmlns:a16="http://schemas.microsoft.com/office/drawing/2014/main" val="4102972749"/>
                  </a:ext>
                </a:extLst>
              </a:tr>
              <a:tr h="450000">
                <a:tc>
                  <a:txBody>
                    <a:bodyPr/>
                    <a:lstStyle/>
                    <a:p>
                      <a:pPr algn="ctr"/>
                      <a:r>
                        <a:rPr lang="en-GB" sz="1100" b="1" dirty="0">
                          <a:solidFill>
                            <a:schemeClr val="tx1"/>
                          </a:solidFill>
                          <a:latin typeface="Century Gothic" panose="020B0502020202020204" pitchFamily="34" charset="0"/>
                          <a:cs typeface="Century Gothic"/>
                        </a:rPr>
                        <a:t>1-2</a:t>
                      </a:r>
                    </a:p>
                    <a:p>
                      <a:pPr algn="ctr"/>
                      <a:r>
                        <a:rPr lang="en-GB" sz="1100" b="1" dirty="0">
                          <a:solidFill>
                            <a:schemeClr val="tx1"/>
                          </a:solidFill>
                          <a:latin typeface="Century Gothic" panose="020B0502020202020204" pitchFamily="34" charset="0"/>
                          <a:cs typeface="Century Gothic"/>
                        </a:rPr>
                        <a:t>mins</a:t>
                      </a:r>
                    </a:p>
                  </a:txBody>
                  <a:tcPr anchor="ctr">
                    <a:solidFill>
                      <a:srgbClr val="F2FC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latin typeface="Century Gothic" panose="020B0502020202020204" pitchFamily="34" charset="0"/>
                          <a:cs typeface="Century Gothic"/>
                        </a:rPr>
                        <a:t>1. Why are we talking about this?</a:t>
                      </a:r>
                    </a:p>
                  </a:txBody>
                  <a:tcPr marL="32155" marR="32155" marT="0" marB="0" anchor="ctr">
                    <a:solidFill>
                      <a:srgbClr val="F2F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Whole class</a:t>
                      </a:r>
                    </a:p>
                  </a:txBody>
                  <a:tcPr marL="32155" marR="32155" marT="50292" marB="50292" anchor="ctr">
                    <a:solidFill>
                      <a:srgbClr val="F2FC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tx1"/>
                          </a:solidFill>
                          <a:effectLst/>
                          <a:latin typeface="Century Gothic" panose="020B0502020202020204" pitchFamily="34" charset="0"/>
                          <a:cs typeface="Century Gothic"/>
                        </a:rPr>
                        <a:t>Voters explore why this topic is in the news at the moment, with reference to vaping.</a:t>
                      </a:r>
                    </a:p>
                  </a:txBody>
                  <a:tcPr marL="32155" marR="32155" marT="50292" marB="50292" anchor="ctr">
                    <a:solidFill>
                      <a:srgbClr val="F2FCFA"/>
                    </a:solidFill>
                  </a:tcPr>
                </a:tc>
                <a:extLst>
                  <a:ext uri="{0D108BD9-81ED-4DB2-BD59-A6C34878D82A}">
                    <a16:rowId xmlns:a16="http://schemas.microsoft.com/office/drawing/2014/main" val="2589060824"/>
                  </a:ext>
                </a:extLst>
              </a:tr>
              <a:tr h="630000">
                <a:tc>
                  <a:txBody>
                    <a:bodyPr/>
                    <a:lstStyle/>
                    <a:p>
                      <a:pPr algn="ctr"/>
                      <a:r>
                        <a:rPr lang="en-GB" sz="1100" b="1" dirty="0">
                          <a:solidFill>
                            <a:schemeClr val="tx1"/>
                          </a:solidFill>
                          <a:latin typeface="Century Gothic" panose="020B0502020202020204" pitchFamily="34" charset="0"/>
                          <a:cs typeface="Century Gothic"/>
                        </a:rPr>
                        <a:t>10-16</a:t>
                      </a:r>
                    </a:p>
                    <a:p>
                      <a:pPr algn="ctr"/>
                      <a:r>
                        <a:rPr lang="en-GB" sz="1100" b="1" dirty="0">
                          <a:solidFill>
                            <a:schemeClr val="tx1"/>
                          </a:solidFill>
                          <a:latin typeface="Century Gothic" panose="020B0502020202020204" pitchFamily="34" charset="0"/>
                          <a:cs typeface="Century Gothic"/>
                        </a:rPr>
                        <a:t>mins</a:t>
                      </a:r>
                    </a:p>
                  </a:txBody>
                  <a:tcPr anchor="ctr">
                    <a:solidFill>
                      <a:srgbClr val="D7F5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effectLst/>
                          <a:latin typeface="Century Gothic" panose="020B0502020202020204" pitchFamily="34" charset="0"/>
                        </a:rPr>
                        <a:t>2. Seeing through the mist</a:t>
                      </a:r>
                    </a:p>
                  </a:txBody>
                  <a:tcPr marL="32155" marR="32155" marT="0" marB="0" anchor="ctr">
                    <a:solidFill>
                      <a:srgbClr val="D7F5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Pair/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Whole class</a:t>
                      </a:r>
                    </a:p>
                  </a:txBody>
                  <a:tcPr marL="32155" marR="32155" marT="0" marB="0" anchor="ctr">
                    <a:solidFill>
                      <a:srgbClr val="D7F5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Century Gothic" panose="020B0502020202020204" pitchFamily="34" charset="0"/>
                          <a:cs typeface="Century Gothic"/>
                        </a:rPr>
                        <a:t>Voters discuss what vaping is in pairs. They are then introduced to addiction. The class complete facts and statistics about smoking and vaping with a show of fingers. </a:t>
                      </a:r>
                    </a:p>
                  </a:txBody>
                  <a:tcPr marL="32155" marR="32155" marT="0" marB="0" anchor="ctr">
                    <a:solidFill>
                      <a:srgbClr val="D7F5EF"/>
                    </a:solidFill>
                  </a:tcPr>
                </a:tc>
                <a:extLst>
                  <a:ext uri="{0D108BD9-81ED-4DB2-BD59-A6C34878D82A}">
                    <a16:rowId xmlns:a16="http://schemas.microsoft.com/office/drawing/2014/main" val="2124495871"/>
                  </a:ext>
                </a:extLst>
              </a:tr>
              <a:tr h="630000">
                <a:tc>
                  <a:txBody>
                    <a:bodyPr/>
                    <a:lstStyle/>
                    <a:p>
                      <a:pPr algn="ctr"/>
                      <a:r>
                        <a:rPr lang="en-GB" sz="1100" b="1" dirty="0">
                          <a:solidFill>
                            <a:schemeClr val="tx1"/>
                          </a:solidFill>
                          <a:latin typeface="Century Gothic" panose="020B0502020202020204" pitchFamily="34" charset="0"/>
                          <a:cs typeface="Century Gothic"/>
                        </a:rPr>
                        <a:t>11-18</a:t>
                      </a:r>
                    </a:p>
                    <a:p>
                      <a:pPr algn="ctr"/>
                      <a:r>
                        <a:rPr lang="en-GB" sz="1100" b="1" dirty="0">
                          <a:solidFill>
                            <a:schemeClr val="tx1"/>
                          </a:solidFill>
                          <a:latin typeface="Century Gothic" panose="020B0502020202020204" pitchFamily="34" charset="0"/>
                          <a:cs typeface="Century Gothic"/>
                        </a:rPr>
                        <a:t>mins</a:t>
                      </a:r>
                    </a:p>
                  </a:txBody>
                  <a:tcPr anchor="ctr">
                    <a:solidFill>
                      <a:srgbClr val="F2FC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effectLst/>
                          <a:latin typeface="Century Gothic" panose="020B0502020202020204" pitchFamily="34" charset="0"/>
                        </a:rPr>
                        <a:t>3. Know your audience</a:t>
                      </a:r>
                    </a:p>
                  </a:txBody>
                  <a:tcPr marL="32155" marR="32155" marT="0" marB="0" anchor="ctr">
                    <a:solidFill>
                      <a:srgbClr val="F2F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Whole class</a:t>
                      </a:r>
                    </a:p>
                  </a:txBody>
                  <a:tcPr marL="32155" marR="32155" marT="0" marB="0" anchor="ctr">
                    <a:solidFill>
                      <a:srgbClr val="F2FC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Voters </a:t>
                      </a:r>
                      <a:r>
                        <a:rPr lang="en-GB" sz="1100" b="0" noProof="0" dirty="0">
                          <a:solidFill>
                            <a:schemeClr val="tx1"/>
                          </a:solidFill>
                          <a:latin typeface="Century Gothic" panose="020B0502020202020204" pitchFamily="34" charset="0"/>
                          <a:cs typeface="Century Gothic"/>
                        </a:rPr>
                        <a:t>reflect on whether vaping products are marketed towards young people. They share and discuss their views on what gives them appeal. Then, they evaluate whether vaping products should be advertised. </a:t>
                      </a:r>
                      <a:endParaRPr lang="en-US" sz="1100" b="0" dirty="0">
                        <a:solidFill>
                          <a:schemeClr val="tx1"/>
                        </a:solidFill>
                        <a:latin typeface="Century Gothic" panose="020B0502020202020204" pitchFamily="34" charset="0"/>
                        <a:cs typeface="Century Gothic"/>
                      </a:endParaRPr>
                    </a:p>
                  </a:txBody>
                  <a:tcPr marL="32155" marR="32155" marT="0" marB="0" anchor="ctr">
                    <a:solidFill>
                      <a:srgbClr val="F2FCFA"/>
                    </a:solidFill>
                  </a:tcPr>
                </a:tc>
                <a:extLst>
                  <a:ext uri="{0D108BD9-81ED-4DB2-BD59-A6C34878D82A}">
                    <a16:rowId xmlns:a16="http://schemas.microsoft.com/office/drawing/2014/main" val="4040767604"/>
                  </a:ext>
                </a:extLst>
              </a:tr>
              <a:tr h="450000">
                <a:tc>
                  <a:txBody>
                    <a:bodyPr/>
                    <a:lstStyle/>
                    <a:p>
                      <a:pPr algn="ctr"/>
                      <a:r>
                        <a:rPr lang="en-GB" sz="1100" b="1" dirty="0">
                          <a:solidFill>
                            <a:schemeClr val="tx1"/>
                          </a:solidFill>
                          <a:latin typeface="Century Gothic" panose="020B0502020202020204" pitchFamily="34" charset="0"/>
                          <a:cs typeface="Century Gothic"/>
                        </a:rPr>
                        <a:t>6-10 mins</a:t>
                      </a:r>
                    </a:p>
                  </a:txBody>
                  <a:tcPr anchor="ctr">
                    <a:solidFill>
                      <a:srgbClr val="D6F6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effectLst/>
                          <a:latin typeface="Century Gothic" panose="020B0502020202020204" pitchFamily="34" charset="0"/>
                        </a:rPr>
                        <a:t>4. Smoke and mirrors</a:t>
                      </a:r>
                    </a:p>
                  </a:txBody>
                  <a:tcPr marL="32155" marR="32155" marT="0" marB="0" anchor="ctr">
                    <a:solidFill>
                      <a:srgbClr val="D6F6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Whole class</a:t>
                      </a:r>
                    </a:p>
                  </a:txBody>
                  <a:tcPr marL="32155" marR="32155" marT="0" marB="0" anchor="ctr">
                    <a:solidFill>
                      <a:srgbClr val="D6F6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Voters consider predictions about the future of vaping. They give their view on the prediction’s accuracy with a hand gesture. </a:t>
                      </a:r>
                    </a:p>
                  </a:txBody>
                  <a:tcPr marL="32155" marR="32155" marT="0" marB="0" anchor="ctr">
                    <a:solidFill>
                      <a:srgbClr val="D6F6EF"/>
                    </a:solidFill>
                  </a:tcPr>
                </a:tc>
                <a:extLst>
                  <a:ext uri="{0D108BD9-81ED-4DB2-BD59-A6C34878D82A}">
                    <a16:rowId xmlns:a16="http://schemas.microsoft.com/office/drawing/2014/main" val="1918073183"/>
                  </a:ext>
                </a:extLst>
              </a:tr>
              <a:tr h="828000">
                <a:tc>
                  <a:txBody>
                    <a:bodyPr/>
                    <a:lstStyle/>
                    <a:p>
                      <a:pPr algn="ctr"/>
                      <a:r>
                        <a:rPr lang="en-GB" sz="1100" b="1" dirty="0">
                          <a:solidFill>
                            <a:schemeClr val="tx1"/>
                          </a:solidFill>
                          <a:latin typeface="Century Gothic" panose="020B0502020202020204" pitchFamily="34" charset="0"/>
                          <a:cs typeface="Century Gothic"/>
                        </a:rPr>
                        <a:t>8-12 mins</a:t>
                      </a:r>
                    </a:p>
                  </a:txBody>
                  <a:tcPr anchor="ctr">
                    <a:solidFill>
                      <a:srgbClr val="F2FC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effectLst/>
                          <a:latin typeface="Century Gothic" panose="020B0502020202020204" pitchFamily="34" charset="0"/>
                        </a:rPr>
                        <a:t>5. What’s the harm?</a:t>
                      </a:r>
                    </a:p>
                  </a:txBody>
                  <a:tcPr marL="32155" marR="32155" marT="0" marB="0" anchor="ctr">
                    <a:solidFill>
                      <a:srgbClr val="F2F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Pair/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Whole class</a:t>
                      </a:r>
                    </a:p>
                  </a:txBody>
                  <a:tcPr marL="32155" marR="32155" marT="0" marB="0" anchor="ctr">
                    <a:solidFill>
                      <a:srgbClr val="F2FC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Voters discuss in pairs what reasons could be given for not vaping. Some “suggestions” are then offered. To extend, voters are encouraged to consider why simple advice to not do something is not always effective. To close, voters evaluate two statements about vaping.</a:t>
                      </a:r>
                    </a:p>
                  </a:txBody>
                  <a:tcPr marL="32155" marR="32155" marT="0" marB="0" anchor="ctr">
                    <a:solidFill>
                      <a:srgbClr val="F2FCFA"/>
                    </a:solidFill>
                  </a:tcPr>
                </a:tc>
                <a:extLst>
                  <a:ext uri="{0D108BD9-81ED-4DB2-BD59-A6C34878D82A}">
                    <a16:rowId xmlns:a16="http://schemas.microsoft.com/office/drawing/2014/main" val="1059273587"/>
                  </a:ext>
                </a:extLst>
              </a:tr>
              <a:tr h="450000">
                <a:tc>
                  <a:txBody>
                    <a:bodyPr/>
                    <a:lstStyle/>
                    <a:p>
                      <a:pPr algn="ctr"/>
                      <a:r>
                        <a:rPr lang="en-GB" sz="1100" b="1" dirty="0">
                          <a:solidFill>
                            <a:schemeClr val="tx1"/>
                          </a:solidFill>
                          <a:latin typeface="Century Gothic" panose="020B0502020202020204" pitchFamily="34" charset="0"/>
                          <a:cs typeface="Century Gothic"/>
                        </a:rPr>
                        <a:t>N/A</a:t>
                      </a:r>
                    </a:p>
                  </a:txBody>
                  <a:tcPr anchor="ctr">
                    <a:solidFill>
                      <a:srgbClr val="D6F6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tx1"/>
                          </a:solidFill>
                          <a:effectLst/>
                          <a:latin typeface="Century Gothic" panose="020B0502020202020204" pitchFamily="34" charset="0"/>
                        </a:rPr>
                        <a:t>Vote!</a:t>
                      </a:r>
                    </a:p>
                  </a:txBody>
                  <a:tcPr marL="32155" marR="32155" marT="0" marB="0" anchor="ctr">
                    <a:solidFill>
                      <a:srgbClr val="D6F6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Whole class</a:t>
                      </a:r>
                    </a:p>
                  </a:txBody>
                  <a:tcPr marL="32155" marR="32155" marT="0" marB="0" anchor="ctr">
                    <a:solidFill>
                      <a:srgbClr val="D6F6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Century Gothic" panose="020B0502020202020204" pitchFamily="34" charset="0"/>
                          <a:cs typeface="Century Gothic"/>
                        </a:rPr>
                        <a:t>Voters review the Yes/No arguments for this topic before casting their vote. </a:t>
                      </a:r>
                    </a:p>
                  </a:txBody>
                  <a:tcPr marL="32155" marR="32155" marT="0" marB="0" anchor="ctr">
                    <a:solidFill>
                      <a:srgbClr val="D6F6EF"/>
                    </a:solidFill>
                  </a:tcPr>
                </a:tc>
                <a:extLst>
                  <a:ext uri="{0D108BD9-81ED-4DB2-BD59-A6C34878D82A}">
                    <a16:rowId xmlns:a16="http://schemas.microsoft.com/office/drawing/2014/main" val="1696485488"/>
                  </a:ext>
                </a:extLst>
              </a:tr>
            </a:tbl>
          </a:graphicData>
        </a:graphic>
      </p:graphicFrame>
      <p:pic>
        <p:nvPicPr>
          <p:cNvPr id="6" name="Graphic 5" descr="Teacher">
            <a:extLst>
              <a:ext uri="{FF2B5EF4-FFF2-40B4-BE49-F238E27FC236}">
                <a16:creationId xmlns:a16="http://schemas.microsoft.com/office/drawing/2014/main" id="{94BFF243-AFA1-7484-9301-6136EDECDF1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66148" y="1292335"/>
            <a:ext cx="547351" cy="547351"/>
          </a:xfrm>
          <a:prstGeom prst="rect">
            <a:avLst/>
          </a:prstGeom>
        </p:spPr>
      </p:pic>
      <p:pic>
        <p:nvPicPr>
          <p:cNvPr id="7" name="Graphic 6" descr="Users">
            <a:extLst>
              <a:ext uri="{FF2B5EF4-FFF2-40B4-BE49-F238E27FC236}">
                <a16:creationId xmlns:a16="http://schemas.microsoft.com/office/drawing/2014/main" id="{4425C370-FFEA-232B-3B93-C84ACDE3E4D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20832" y="1292335"/>
            <a:ext cx="547351" cy="547351"/>
          </a:xfrm>
          <a:prstGeom prst="rect">
            <a:avLst/>
          </a:prstGeom>
        </p:spPr>
      </p:pic>
      <p:pic>
        <p:nvPicPr>
          <p:cNvPr id="8" name="Graphic 7" descr="Stopwatch 75%">
            <a:extLst>
              <a:ext uri="{FF2B5EF4-FFF2-40B4-BE49-F238E27FC236}">
                <a16:creationId xmlns:a16="http://schemas.microsoft.com/office/drawing/2014/main" id="{BB447E9E-DD34-8E27-ED04-11FA62D683A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8897" y="1326116"/>
            <a:ext cx="487939" cy="487939"/>
          </a:xfrm>
          <a:prstGeom prst="rect">
            <a:avLst/>
          </a:prstGeom>
        </p:spPr>
      </p:pic>
      <p:pic>
        <p:nvPicPr>
          <p:cNvPr id="9" name="Graphic 8" descr="Route (Two Pins With A Path)">
            <a:extLst>
              <a:ext uri="{FF2B5EF4-FFF2-40B4-BE49-F238E27FC236}">
                <a16:creationId xmlns:a16="http://schemas.microsoft.com/office/drawing/2014/main" id="{A3AB7E3C-7051-AC16-5454-7FA5F7294F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631265" y="1322041"/>
            <a:ext cx="487939" cy="487939"/>
          </a:xfrm>
          <a:prstGeom prst="rect">
            <a:avLst/>
          </a:prstGeom>
        </p:spPr>
      </p:pic>
      <p:sp>
        <p:nvSpPr>
          <p:cNvPr id="10" name="Title 1">
            <a:extLst>
              <a:ext uri="{FF2B5EF4-FFF2-40B4-BE49-F238E27FC236}">
                <a16:creationId xmlns:a16="http://schemas.microsoft.com/office/drawing/2014/main" id="{AEBD7659-FFA7-0EBA-5F01-C65A29328A51}"/>
              </a:ext>
            </a:extLst>
          </p:cNvPr>
          <p:cNvSpPr txBox="1">
            <a:spLocks/>
          </p:cNvSpPr>
          <p:nvPr/>
        </p:nvSpPr>
        <p:spPr>
          <a:xfrm>
            <a:off x="0" y="87313"/>
            <a:ext cx="8229600" cy="571500"/>
          </a:xfrm>
          <a:prstGeom prst="rect">
            <a:avLst/>
          </a:prstGeom>
        </p:spPr>
        <p:txBody>
          <a:bodyPr>
            <a:noAutofit/>
          </a:bodyPr>
          <a:lstStyle>
            <a:lvl1pPr algn="l" defTabSz="457200" rtl="0" eaLnBrk="1" latinLnBrk="0" hangingPunct="1">
              <a:spcBef>
                <a:spcPct val="0"/>
              </a:spcBef>
              <a:buNone/>
              <a:defRPr sz="2800" b="1" kern="1200">
                <a:solidFill>
                  <a:schemeClr val="bg1"/>
                </a:solidFill>
                <a:latin typeface="+mn-lt"/>
                <a:ea typeface="+mj-ea"/>
                <a:cs typeface="+mj-cs"/>
              </a:defRPr>
            </a:lvl1pPr>
          </a:lstStyle>
          <a:p>
            <a:pPr>
              <a:buClrTx/>
              <a:buFontTx/>
            </a:pPr>
            <a:r>
              <a:rPr lang="en-GB" sz="2500">
                <a:ea typeface="Lato" panose="020F0502020204030203" pitchFamily="34" charset="0"/>
                <a:cs typeface="Lato" panose="020F0502020204030203" pitchFamily="34" charset="0"/>
              </a:rPr>
              <a:t>VotesforSchools Lesson Plan</a:t>
            </a:r>
            <a:r>
              <a:rPr lang="en-GB" sz="2500"/>
              <a:t>: 45 </a:t>
            </a:r>
            <a:r>
              <a:rPr lang="en-GB" sz="2500">
                <a:ea typeface="Lato" panose="020F0502020204030203" pitchFamily="34" charset="0"/>
                <a:cs typeface="Lato" panose="020F0502020204030203" pitchFamily="34" charset="0"/>
              </a:rPr>
              <a:t>minutes</a:t>
            </a:r>
            <a:r>
              <a:rPr lang="en-GB" sz="2500"/>
              <a:t> </a:t>
            </a:r>
            <a:br>
              <a:rPr lang="en-GB" sz="2500"/>
            </a:br>
            <a:r>
              <a:rPr lang="en-GB" sz="2400" b="0">
                <a:latin typeface="+mj-lt"/>
              </a:rPr>
              <a:t>Should we be worried about vaping?</a:t>
            </a:r>
            <a:endParaRPr lang="en-GB" sz="2500" b="0" dirty="0">
              <a:highlight>
                <a:srgbClr val="FFFF00"/>
              </a:highlight>
            </a:endParaRPr>
          </a:p>
        </p:txBody>
      </p:sp>
      <p:sp>
        <p:nvSpPr>
          <p:cNvPr id="11" name="object 6">
            <a:extLst>
              <a:ext uri="{FF2B5EF4-FFF2-40B4-BE49-F238E27FC236}">
                <a16:creationId xmlns:a16="http://schemas.microsoft.com/office/drawing/2014/main" id="{3F9D4CEF-A26A-7DC1-3E84-199B7D715E2D}"/>
              </a:ext>
            </a:extLst>
          </p:cNvPr>
          <p:cNvSpPr txBox="1"/>
          <p:nvPr/>
        </p:nvSpPr>
        <p:spPr>
          <a:xfrm>
            <a:off x="231515" y="5650730"/>
            <a:ext cx="904558" cy="72840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en-GB" sz="1100" b="1" spc="-5" dirty="0">
                <a:latin typeface="Century Gothic"/>
                <a:cs typeface="Century Gothic"/>
              </a:rPr>
              <a:t>Keywords:</a:t>
            </a:r>
            <a:endParaRPr lang="en-GB" sz="1100" dirty="0">
              <a:latin typeface="Century Gothic"/>
              <a:cs typeface="Century Gothic"/>
            </a:endParaRPr>
          </a:p>
          <a:p>
            <a:pPr marL="184150" indent="-171450">
              <a:lnSpc>
                <a:spcPct val="100000"/>
              </a:lnSpc>
              <a:spcBef>
                <a:spcPts val="100"/>
              </a:spcBef>
              <a:buBlip>
                <a:blip r:embed="rId10"/>
              </a:buBlip>
            </a:pPr>
            <a:r>
              <a:rPr lang="en-GB" sz="1100" dirty="0"/>
              <a:t>Vape </a:t>
            </a:r>
          </a:p>
          <a:p>
            <a:pPr marL="184150" indent="-171450">
              <a:lnSpc>
                <a:spcPct val="100000"/>
              </a:lnSpc>
              <a:spcBef>
                <a:spcPts val="100"/>
              </a:spcBef>
              <a:buBlip>
                <a:blip r:embed="rId10"/>
              </a:buBlip>
            </a:pPr>
            <a:r>
              <a:rPr lang="en-GB" sz="1100" dirty="0"/>
              <a:t>Nicotine</a:t>
            </a:r>
          </a:p>
          <a:p>
            <a:pPr marL="184150" indent="-171450">
              <a:lnSpc>
                <a:spcPct val="100000"/>
              </a:lnSpc>
              <a:spcBef>
                <a:spcPts val="100"/>
              </a:spcBef>
              <a:buBlip>
                <a:blip r:embed="rId10"/>
              </a:buBlip>
            </a:pPr>
            <a:r>
              <a:rPr lang="en-GB" sz="1100" dirty="0"/>
              <a:t>Addictive</a:t>
            </a:r>
          </a:p>
        </p:txBody>
      </p:sp>
      <p:sp>
        <p:nvSpPr>
          <p:cNvPr id="12" name="object 6">
            <a:extLst>
              <a:ext uri="{FF2B5EF4-FFF2-40B4-BE49-F238E27FC236}">
                <a16:creationId xmlns:a16="http://schemas.microsoft.com/office/drawing/2014/main" id="{13AFD072-030B-73C0-4080-92EF7BCF1BAB}"/>
              </a:ext>
            </a:extLst>
          </p:cNvPr>
          <p:cNvSpPr txBox="1"/>
          <p:nvPr/>
        </p:nvSpPr>
        <p:spPr>
          <a:xfrm>
            <a:off x="1488857" y="5650730"/>
            <a:ext cx="2671747" cy="546303"/>
          </a:xfrm>
          <a:prstGeom prst="rect">
            <a:avLst/>
          </a:prstGeom>
        </p:spPr>
        <p:txBody>
          <a:bodyPr vert="horz" wrap="square" lIns="0" tIns="1270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en-GB" sz="1100" b="1" spc="-5" dirty="0">
                <a:latin typeface="Century Gothic"/>
                <a:cs typeface="Century Gothic"/>
              </a:rPr>
              <a:t>Learning objectives:</a:t>
            </a:r>
            <a:endParaRPr lang="en-GB" sz="1100" dirty="0">
              <a:latin typeface="Century Gothic"/>
              <a:cs typeface="Century Gothic"/>
            </a:endParaRPr>
          </a:p>
          <a:p>
            <a:pPr marL="184150" indent="-171450">
              <a:spcBef>
                <a:spcPts val="100"/>
              </a:spcBef>
              <a:buBlip>
                <a:blip r:embed="rId10"/>
              </a:buBlip>
            </a:pPr>
            <a:r>
              <a:rPr kumimoji="0" lang="en-GB"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describe vaping.</a:t>
            </a:r>
          </a:p>
          <a:p>
            <a:pPr marL="184150" indent="-171450">
              <a:spcBef>
                <a:spcPts val="100"/>
              </a:spcBef>
              <a:buBlip>
                <a:blip r:embed="rId10"/>
              </a:buBlip>
            </a:pPr>
            <a:r>
              <a:rPr kumimoji="0" lang="en-GB" sz="1100" b="0" i="0" u="none" strike="noStrike" kern="1200" cap="none" spc="0" normalizeH="0" baseline="0" noProof="0" dirty="0">
                <a:ln>
                  <a:noFill/>
                </a:ln>
                <a:solidFill>
                  <a:srgbClr val="000000"/>
                </a:solidFill>
                <a:effectLst/>
                <a:uLnTx/>
                <a:uFillTx/>
                <a:ea typeface="+mn-ea"/>
                <a:cs typeface="+mn-cs"/>
              </a:rPr>
              <a:t>To analyse</a:t>
            </a:r>
            <a:r>
              <a:rPr lang="en-GB" sz="1100" kern="1200" dirty="0">
                <a:solidFill>
                  <a:srgbClr val="000000"/>
                </a:solidFill>
              </a:rPr>
              <a:t> the impact of vape use.</a:t>
            </a:r>
            <a:endParaRPr kumimoji="0" lang="en-GB"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6805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5" name="Picture 4">
            <a:extLst>
              <a:ext uri="{FF2B5EF4-FFF2-40B4-BE49-F238E27FC236}">
                <a16:creationId xmlns:a16="http://schemas.microsoft.com/office/drawing/2014/main" id="{FD83D225-208D-7717-2DA7-BE0261C75023}"/>
              </a:ext>
            </a:extLst>
          </p:cNvPr>
          <p:cNvPicPr>
            <a:picLocks noChangeAspect="1"/>
          </p:cNvPicPr>
          <p:nvPr/>
        </p:nvPicPr>
        <p:blipFill>
          <a:blip r:embed="rId3">
            <a:alphaModFix amt="20000"/>
          </a:blip>
          <a:srcRect t="2805" b="2805"/>
          <a:stretch/>
        </p:blipFill>
        <p:spPr>
          <a:xfrm>
            <a:off x="0" y="990599"/>
            <a:ext cx="9144000" cy="5915025"/>
          </a:xfrm>
          <a:prstGeom prst="rect">
            <a:avLst/>
          </a:prstGeom>
        </p:spPr>
      </p:pic>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pic>
        <p:nvPicPr>
          <p:cNvPr id="27" name="Picture 26" descr="A picture containing smoke, train, coming, steam&#10;&#10;Description automatically generated">
            <a:extLst>
              <a:ext uri="{FF2B5EF4-FFF2-40B4-BE49-F238E27FC236}">
                <a16:creationId xmlns:a16="http://schemas.microsoft.com/office/drawing/2014/main" id="{5CFEB744-7836-3DD6-7A60-C8144C9D65B7}"/>
              </a:ext>
            </a:extLst>
          </p:cNvPr>
          <p:cNvPicPr>
            <a:picLocks noChangeAspect="1"/>
          </p:cNvPicPr>
          <p:nvPr/>
        </p:nvPicPr>
        <p:blipFill>
          <a:blip r:embed="rId4">
            <a:duotone>
              <a:schemeClr val="bg2">
                <a:shade val="45000"/>
                <a:satMod val="135000"/>
              </a:schemeClr>
              <a:prstClr val="white"/>
            </a:duotone>
          </a:blip>
          <a:stretch>
            <a:fillRect/>
          </a:stretch>
        </p:blipFill>
        <p:spPr>
          <a:xfrm>
            <a:off x="-79247" y="3180920"/>
            <a:ext cx="3211464" cy="3211464"/>
          </a:xfrm>
          <a:prstGeom prst="rect">
            <a:avLst/>
          </a:prstGeom>
          <a:effectLst>
            <a:outerShdw blurRad="50800" dist="38100" dir="2700000" algn="tl" rotWithShape="0">
              <a:prstClr val="black">
                <a:alpha val="40000"/>
              </a:prstClr>
            </a:outerShdw>
          </a:effectLst>
        </p:spPr>
      </p:pic>
      <p:pic>
        <p:nvPicPr>
          <p:cNvPr id="28" name="Picture 27" descr="A picture containing smoke, train, coming, steam&#10;&#10;Description automatically generated">
            <a:extLst>
              <a:ext uri="{FF2B5EF4-FFF2-40B4-BE49-F238E27FC236}">
                <a16:creationId xmlns:a16="http://schemas.microsoft.com/office/drawing/2014/main" id="{AE271698-DC0A-55ED-97E0-23B19386FB48}"/>
              </a:ext>
            </a:extLst>
          </p:cNvPr>
          <p:cNvPicPr>
            <a:picLocks noChangeAspect="1"/>
          </p:cNvPicPr>
          <p:nvPr/>
        </p:nvPicPr>
        <p:blipFill>
          <a:blip r:embed="rId4">
            <a:duotone>
              <a:schemeClr val="accent2">
                <a:shade val="45000"/>
                <a:satMod val="135000"/>
              </a:schemeClr>
              <a:prstClr val="white"/>
            </a:duotone>
          </a:blip>
          <a:stretch>
            <a:fillRect/>
          </a:stretch>
        </p:blipFill>
        <p:spPr>
          <a:xfrm>
            <a:off x="3166096" y="4094211"/>
            <a:ext cx="3211464" cy="3211464"/>
          </a:xfrm>
          <a:prstGeom prst="rect">
            <a:avLst/>
          </a:prstGeom>
          <a:effectLst>
            <a:outerShdw blurRad="50800" dist="38100" dir="2700000" algn="tl" rotWithShape="0">
              <a:prstClr val="black">
                <a:alpha val="40000"/>
              </a:prstClr>
            </a:outerShdw>
          </a:effectLst>
        </p:spPr>
      </p:pic>
      <p:pic>
        <p:nvPicPr>
          <p:cNvPr id="29" name="Picture 28" descr="A picture containing smoke, train, coming, steam&#10;&#10;Description automatically generated">
            <a:extLst>
              <a:ext uri="{FF2B5EF4-FFF2-40B4-BE49-F238E27FC236}">
                <a16:creationId xmlns:a16="http://schemas.microsoft.com/office/drawing/2014/main" id="{CB6D3464-5379-27A3-B6A9-91DA5EFE64A2}"/>
              </a:ext>
            </a:extLst>
          </p:cNvPr>
          <p:cNvPicPr>
            <a:picLocks noChangeAspect="1"/>
          </p:cNvPicPr>
          <p:nvPr/>
        </p:nvPicPr>
        <p:blipFill>
          <a:blip r:embed="rId4">
            <a:duotone>
              <a:schemeClr val="accent3">
                <a:shade val="45000"/>
                <a:satMod val="135000"/>
              </a:schemeClr>
              <a:prstClr val="white"/>
            </a:duotone>
          </a:blip>
          <a:stretch>
            <a:fillRect/>
          </a:stretch>
        </p:blipFill>
        <p:spPr>
          <a:xfrm>
            <a:off x="5996120" y="3180920"/>
            <a:ext cx="3211464" cy="3211464"/>
          </a:xfrm>
          <a:prstGeom prst="rect">
            <a:avLst/>
          </a:prstGeom>
          <a:effectLst>
            <a:outerShdw blurRad="50800" dist="38100" dir="2700000" algn="tl" rotWithShape="0">
              <a:prstClr val="black">
                <a:alpha val="40000"/>
              </a:prstClr>
            </a:outerShdw>
          </a:effectLst>
        </p:spPr>
      </p:pic>
      <p:pic>
        <p:nvPicPr>
          <p:cNvPr id="33" name="Picture 32" descr="A picture containing text, handwear&#10;&#10;Description automatically generated">
            <a:extLst>
              <a:ext uri="{FF2B5EF4-FFF2-40B4-BE49-F238E27FC236}">
                <a16:creationId xmlns:a16="http://schemas.microsoft.com/office/drawing/2014/main" id="{859B3DF0-7A7F-37B9-9ED4-BFA5B7F52DB7}"/>
              </a:ext>
            </a:extLst>
          </p:cNvPr>
          <p:cNvPicPr>
            <a:picLocks noChangeAspect="1"/>
          </p:cNvPicPr>
          <p:nvPr/>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944309">
            <a:off x="1881386" y="4829140"/>
            <a:ext cx="612033" cy="1145305"/>
          </a:xfrm>
          <a:prstGeom prst="rect">
            <a:avLst/>
          </a:prstGeom>
          <a:effectLst>
            <a:outerShdw blurRad="50800" dist="38100" dir="2700000" algn="tl" rotWithShape="0">
              <a:prstClr val="black">
                <a:alpha val="40000"/>
              </a:prstClr>
            </a:outerShdw>
          </a:effectLst>
        </p:spPr>
      </p:pic>
      <p:pic>
        <p:nvPicPr>
          <p:cNvPr id="34" name="Picture 33" descr="A picture containing text, handwear&#10;&#10;Description automatically generated">
            <a:extLst>
              <a:ext uri="{FF2B5EF4-FFF2-40B4-BE49-F238E27FC236}">
                <a16:creationId xmlns:a16="http://schemas.microsoft.com/office/drawing/2014/main" id="{EB702325-0852-BED6-BA7E-2CAE9C041E67}"/>
              </a:ext>
            </a:extLst>
          </p:cNvPr>
          <p:cNvPicPr>
            <a:picLocks noChangeAspect="1"/>
          </p:cNvPicPr>
          <p:nvPr/>
        </p:nvPicPr>
        <p:blipFill rotWithShape="1">
          <a:blip r:embed="rId6" cstate="hq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20382847">
            <a:off x="4744747" y="4079435"/>
            <a:ext cx="867656" cy="1145306"/>
          </a:xfrm>
          <a:prstGeom prst="rect">
            <a:avLst/>
          </a:prstGeom>
          <a:effectLst>
            <a:outerShdw blurRad="50800" dist="38100" dir="2700000" algn="tl" rotWithShape="0">
              <a:prstClr val="black">
                <a:alpha val="40000"/>
              </a:prstClr>
            </a:outerShdw>
          </a:effectLst>
        </p:spPr>
      </p:pic>
      <p:pic>
        <p:nvPicPr>
          <p:cNvPr id="35" name="Picture 34" descr="A picture containing text, handwear&#10;&#10;Description automatically generated">
            <a:extLst>
              <a:ext uri="{FF2B5EF4-FFF2-40B4-BE49-F238E27FC236}">
                <a16:creationId xmlns:a16="http://schemas.microsoft.com/office/drawing/2014/main" id="{177E6CF5-F391-1B7F-DC2D-50107D8E1497}"/>
              </a:ext>
            </a:extLst>
          </p:cNvPr>
          <p:cNvPicPr>
            <a:picLocks noChangeAspect="1"/>
          </p:cNvPicPr>
          <p:nvPr/>
        </p:nvPicPr>
        <p:blipFill rotWithShape="1">
          <a:blip r:embed="rId7"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735442">
            <a:off x="7594614" y="4968790"/>
            <a:ext cx="787785" cy="1145306"/>
          </a:xfrm>
          <a:prstGeom prst="rect">
            <a:avLst/>
          </a:prstGeom>
          <a:effectLst>
            <a:outerShdw blurRad="50800" dist="38100" dir="2700000" algn="tl" rotWithShape="0">
              <a:prstClr val="black">
                <a:alpha val="40000"/>
              </a:prstClr>
            </a:outerShdw>
          </a:effectLst>
        </p:spPr>
      </p:pic>
      <p:sp>
        <p:nvSpPr>
          <p:cNvPr id="2" name="Google Shape;461;p4">
            <a:extLst>
              <a:ext uri="{FF2B5EF4-FFF2-40B4-BE49-F238E27FC236}">
                <a16:creationId xmlns:a16="http://schemas.microsoft.com/office/drawing/2014/main" id="{AC96F7E6-BC00-209A-5AB5-0B4FED793803}"/>
              </a:ext>
            </a:extLst>
          </p:cNvPr>
          <p:cNvSpPr txBox="1"/>
          <p:nvPr/>
        </p:nvSpPr>
        <p:spPr>
          <a:xfrm>
            <a:off x="331836" y="1390650"/>
            <a:ext cx="8488314" cy="2603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In 2022 just 3% of 11- to 15-year olds smoked. This is down from _ _ _ _ in 2018.</a:t>
            </a:r>
          </a:p>
        </p:txBody>
      </p:sp>
      <p:sp>
        <p:nvSpPr>
          <p:cNvPr id="3" name="Google Shape;461;p4">
            <a:extLst>
              <a:ext uri="{FF2B5EF4-FFF2-40B4-BE49-F238E27FC236}">
                <a16:creationId xmlns:a16="http://schemas.microsoft.com/office/drawing/2014/main" id="{2DBB0EB3-815C-444F-571A-50EEE71D563D}"/>
              </a:ext>
            </a:extLst>
          </p:cNvPr>
          <p:cNvSpPr txBox="1"/>
          <p:nvPr/>
        </p:nvSpPr>
        <p:spPr>
          <a:xfrm rot="21051766">
            <a:off x="951962" y="4348767"/>
            <a:ext cx="1144539"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5%</a:t>
            </a:r>
          </a:p>
        </p:txBody>
      </p:sp>
      <p:sp>
        <p:nvSpPr>
          <p:cNvPr id="4" name="Google Shape;461;p4">
            <a:extLst>
              <a:ext uri="{FF2B5EF4-FFF2-40B4-BE49-F238E27FC236}">
                <a16:creationId xmlns:a16="http://schemas.microsoft.com/office/drawing/2014/main" id="{2FA535EA-5CE0-28BA-E3F8-212A3C52FE21}"/>
              </a:ext>
            </a:extLst>
          </p:cNvPr>
          <p:cNvSpPr txBox="1"/>
          <p:nvPr/>
        </p:nvSpPr>
        <p:spPr>
          <a:xfrm rot="551398">
            <a:off x="4029913" y="5332119"/>
            <a:ext cx="1594802"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7.5%</a:t>
            </a:r>
          </a:p>
        </p:txBody>
      </p:sp>
      <p:sp>
        <p:nvSpPr>
          <p:cNvPr id="6" name="Google Shape;461;p4">
            <a:extLst>
              <a:ext uri="{FF2B5EF4-FFF2-40B4-BE49-F238E27FC236}">
                <a16:creationId xmlns:a16="http://schemas.microsoft.com/office/drawing/2014/main" id="{5AC94A47-6741-9AEC-696F-FE7A3BCFF94E}"/>
              </a:ext>
            </a:extLst>
          </p:cNvPr>
          <p:cNvSpPr txBox="1"/>
          <p:nvPr/>
        </p:nvSpPr>
        <p:spPr>
          <a:xfrm rot="20763621">
            <a:off x="6932694" y="4348767"/>
            <a:ext cx="1478876"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10%</a:t>
            </a:r>
          </a:p>
        </p:txBody>
      </p:sp>
    </p:spTree>
    <p:extLst>
      <p:ext uri="{BB962C8B-B14F-4D97-AF65-F5344CB8AC3E}">
        <p14:creationId xmlns:p14="http://schemas.microsoft.com/office/powerpoint/2010/main" val="226187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5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5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5" name="Picture 4">
            <a:extLst>
              <a:ext uri="{FF2B5EF4-FFF2-40B4-BE49-F238E27FC236}">
                <a16:creationId xmlns:a16="http://schemas.microsoft.com/office/drawing/2014/main" id="{FD83D225-208D-7717-2DA7-BE0261C75023}"/>
              </a:ext>
            </a:extLst>
          </p:cNvPr>
          <p:cNvPicPr>
            <a:picLocks noChangeAspect="1"/>
          </p:cNvPicPr>
          <p:nvPr/>
        </p:nvPicPr>
        <p:blipFill>
          <a:blip r:embed="rId3">
            <a:alphaModFix amt="50000"/>
          </a:blip>
          <a:srcRect t="1484" b="1484"/>
          <a:stretch/>
        </p:blipFill>
        <p:spPr>
          <a:xfrm>
            <a:off x="0" y="990599"/>
            <a:ext cx="9144000" cy="5915025"/>
          </a:xfrm>
          <a:prstGeom prst="rect">
            <a:avLst/>
          </a:prstGeom>
        </p:spPr>
      </p:pic>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pic>
        <p:nvPicPr>
          <p:cNvPr id="27" name="Picture 26" descr="A picture containing smoke, train, coming, steam&#10;&#10;Description automatically generated">
            <a:extLst>
              <a:ext uri="{FF2B5EF4-FFF2-40B4-BE49-F238E27FC236}">
                <a16:creationId xmlns:a16="http://schemas.microsoft.com/office/drawing/2014/main" id="{5CFEB744-7836-3DD6-7A60-C8144C9D65B7}"/>
              </a:ext>
            </a:extLst>
          </p:cNvPr>
          <p:cNvPicPr>
            <a:picLocks noChangeAspect="1"/>
          </p:cNvPicPr>
          <p:nvPr/>
        </p:nvPicPr>
        <p:blipFill>
          <a:blip r:embed="rId4">
            <a:duotone>
              <a:schemeClr val="bg2">
                <a:shade val="45000"/>
                <a:satMod val="135000"/>
              </a:schemeClr>
              <a:prstClr val="white"/>
            </a:duotone>
          </a:blip>
          <a:stretch>
            <a:fillRect/>
          </a:stretch>
        </p:blipFill>
        <p:spPr>
          <a:xfrm>
            <a:off x="252887" y="4148068"/>
            <a:ext cx="3459114" cy="3459114"/>
          </a:xfrm>
          <a:prstGeom prst="rect">
            <a:avLst/>
          </a:prstGeom>
          <a:effectLst>
            <a:outerShdw blurRad="50800" dist="38100" dir="2700000" algn="tl" rotWithShape="0">
              <a:prstClr val="black">
                <a:alpha val="40000"/>
              </a:prstClr>
            </a:outerShdw>
          </a:effectLst>
        </p:spPr>
      </p:pic>
      <p:pic>
        <p:nvPicPr>
          <p:cNvPr id="28" name="Picture 27" descr="A picture containing smoke, train, coming, steam&#10;&#10;Description automatically generated">
            <a:extLst>
              <a:ext uri="{FF2B5EF4-FFF2-40B4-BE49-F238E27FC236}">
                <a16:creationId xmlns:a16="http://schemas.microsoft.com/office/drawing/2014/main" id="{AE271698-DC0A-55ED-97E0-23B19386FB48}"/>
              </a:ext>
            </a:extLst>
          </p:cNvPr>
          <p:cNvPicPr>
            <a:picLocks noChangeAspect="1"/>
          </p:cNvPicPr>
          <p:nvPr/>
        </p:nvPicPr>
        <p:blipFill>
          <a:blip r:embed="rId4">
            <a:duotone>
              <a:schemeClr val="accent2">
                <a:shade val="45000"/>
                <a:satMod val="135000"/>
              </a:schemeClr>
              <a:prstClr val="white"/>
            </a:duotone>
          </a:blip>
          <a:stretch>
            <a:fillRect/>
          </a:stretch>
        </p:blipFill>
        <p:spPr>
          <a:xfrm>
            <a:off x="2968886" y="3846561"/>
            <a:ext cx="3459114" cy="3459114"/>
          </a:xfrm>
          <a:prstGeom prst="rect">
            <a:avLst/>
          </a:prstGeom>
          <a:effectLst>
            <a:outerShdw blurRad="50800" dist="38100" dir="2700000" algn="tl" rotWithShape="0">
              <a:prstClr val="black">
                <a:alpha val="40000"/>
              </a:prstClr>
            </a:outerShdw>
          </a:effectLst>
        </p:spPr>
      </p:pic>
      <p:pic>
        <p:nvPicPr>
          <p:cNvPr id="29" name="Picture 28" descr="A picture containing smoke, train, coming, steam&#10;&#10;Description automatically generated">
            <a:extLst>
              <a:ext uri="{FF2B5EF4-FFF2-40B4-BE49-F238E27FC236}">
                <a16:creationId xmlns:a16="http://schemas.microsoft.com/office/drawing/2014/main" id="{CB6D3464-5379-27A3-B6A9-91DA5EFE64A2}"/>
              </a:ext>
            </a:extLst>
          </p:cNvPr>
          <p:cNvPicPr>
            <a:picLocks noChangeAspect="1"/>
          </p:cNvPicPr>
          <p:nvPr/>
        </p:nvPicPr>
        <p:blipFill>
          <a:blip r:embed="rId4">
            <a:duotone>
              <a:schemeClr val="accent3">
                <a:shade val="45000"/>
                <a:satMod val="135000"/>
              </a:schemeClr>
              <a:prstClr val="white"/>
            </a:duotone>
          </a:blip>
          <a:stretch>
            <a:fillRect/>
          </a:stretch>
        </p:blipFill>
        <p:spPr>
          <a:xfrm rot="360866">
            <a:off x="5798242" y="3656064"/>
            <a:ext cx="3459114" cy="3459114"/>
          </a:xfrm>
          <a:prstGeom prst="rect">
            <a:avLst/>
          </a:prstGeom>
          <a:effectLst>
            <a:outerShdw blurRad="50800" dist="38100" dir="2700000" algn="tl" rotWithShape="0">
              <a:prstClr val="black">
                <a:alpha val="40000"/>
              </a:prstClr>
            </a:outerShdw>
          </a:effectLst>
        </p:spPr>
      </p:pic>
      <p:pic>
        <p:nvPicPr>
          <p:cNvPr id="33" name="Picture 32" descr="A picture containing text, handwear&#10;&#10;Description automatically generated">
            <a:extLst>
              <a:ext uri="{FF2B5EF4-FFF2-40B4-BE49-F238E27FC236}">
                <a16:creationId xmlns:a16="http://schemas.microsoft.com/office/drawing/2014/main" id="{859B3DF0-7A7F-37B9-9ED4-BFA5B7F52DB7}"/>
              </a:ext>
            </a:extLst>
          </p:cNvPr>
          <p:cNvPicPr>
            <a:picLocks noChangeAspect="1"/>
          </p:cNvPicPr>
          <p:nvPr/>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20528310">
            <a:off x="1159594" y="4528803"/>
            <a:ext cx="503911" cy="942975"/>
          </a:xfrm>
          <a:prstGeom prst="rect">
            <a:avLst/>
          </a:prstGeom>
          <a:effectLst>
            <a:outerShdw blurRad="50800" dist="38100" dir="2700000" algn="tl" rotWithShape="0">
              <a:prstClr val="black">
                <a:alpha val="40000"/>
              </a:prstClr>
            </a:outerShdw>
          </a:effectLst>
        </p:spPr>
      </p:pic>
      <p:pic>
        <p:nvPicPr>
          <p:cNvPr id="34" name="Picture 33" descr="A picture containing text, handwear&#10;&#10;Description automatically generated">
            <a:extLst>
              <a:ext uri="{FF2B5EF4-FFF2-40B4-BE49-F238E27FC236}">
                <a16:creationId xmlns:a16="http://schemas.microsoft.com/office/drawing/2014/main" id="{EB702325-0852-BED6-BA7E-2CAE9C041E67}"/>
              </a:ext>
            </a:extLst>
          </p:cNvPr>
          <p:cNvPicPr>
            <a:picLocks noChangeAspect="1"/>
          </p:cNvPicPr>
          <p:nvPr/>
        </p:nvPicPr>
        <p:blipFill rotWithShape="1">
          <a:blip r:embed="rId6" cstate="hq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871209">
            <a:off x="3544460" y="4629636"/>
            <a:ext cx="714375" cy="942975"/>
          </a:xfrm>
          <a:prstGeom prst="rect">
            <a:avLst/>
          </a:prstGeom>
          <a:effectLst>
            <a:outerShdw blurRad="50800" dist="38100" dir="2700000" algn="tl" rotWithShape="0">
              <a:prstClr val="black">
                <a:alpha val="40000"/>
              </a:prstClr>
            </a:outerShdw>
          </a:effectLst>
        </p:spPr>
      </p:pic>
      <p:pic>
        <p:nvPicPr>
          <p:cNvPr id="35" name="Picture 34" descr="A picture containing text, handwear&#10;&#10;Description automatically generated">
            <a:extLst>
              <a:ext uri="{FF2B5EF4-FFF2-40B4-BE49-F238E27FC236}">
                <a16:creationId xmlns:a16="http://schemas.microsoft.com/office/drawing/2014/main" id="{177E6CF5-F391-1B7F-DC2D-50107D8E1497}"/>
              </a:ext>
            </a:extLst>
          </p:cNvPr>
          <p:cNvPicPr>
            <a:picLocks noChangeAspect="1"/>
          </p:cNvPicPr>
          <p:nvPr/>
        </p:nvPicPr>
        <p:blipFill rotWithShape="1">
          <a:blip r:embed="rId7"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20131544">
            <a:off x="7951372" y="4134909"/>
            <a:ext cx="648614" cy="942975"/>
          </a:xfrm>
          <a:prstGeom prst="rect">
            <a:avLst/>
          </a:prstGeom>
          <a:effectLst>
            <a:outerShdw blurRad="50800" dist="38100" dir="2700000" algn="tl" rotWithShape="0">
              <a:prstClr val="black">
                <a:alpha val="40000"/>
              </a:prstClr>
            </a:outerShdw>
          </a:effectLst>
        </p:spPr>
      </p:pic>
      <p:sp>
        <p:nvSpPr>
          <p:cNvPr id="2" name="Google Shape;461;p4">
            <a:extLst>
              <a:ext uri="{FF2B5EF4-FFF2-40B4-BE49-F238E27FC236}">
                <a16:creationId xmlns:a16="http://schemas.microsoft.com/office/drawing/2014/main" id="{AC96F7E6-BC00-209A-5AB5-0B4FED793803}"/>
              </a:ext>
            </a:extLst>
          </p:cNvPr>
          <p:cNvSpPr txBox="1"/>
          <p:nvPr/>
        </p:nvSpPr>
        <p:spPr>
          <a:xfrm>
            <a:off x="331836" y="1390650"/>
            <a:ext cx="8488314" cy="2603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It’s estimated that each cigarette smoked reduces your life span on average by _ _ _ _ .</a:t>
            </a:r>
          </a:p>
        </p:txBody>
      </p:sp>
      <p:sp>
        <p:nvSpPr>
          <p:cNvPr id="3" name="Google Shape;461;p4">
            <a:extLst>
              <a:ext uri="{FF2B5EF4-FFF2-40B4-BE49-F238E27FC236}">
                <a16:creationId xmlns:a16="http://schemas.microsoft.com/office/drawing/2014/main" id="{2DBB0EB3-815C-444F-571A-50EEE71D563D}"/>
              </a:ext>
            </a:extLst>
          </p:cNvPr>
          <p:cNvSpPr txBox="1"/>
          <p:nvPr/>
        </p:nvSpPr>
        <p:spPr>
          <a:xfrm rot="646181">
            <a:off x="1081628" y="5183179"/>
            <a:ext cx="1952407"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6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5 minutes</a:t>
            </a:r>
          </a:p>
        </p:txBody>
      </p:sp>
      <p:sp>
        <p:nvSpPr>
          <p:cNvPr id="7" name="Google Shape;461;p4">
            <a:extLst>
              <a:ext uri="{FF2B5EF4-FFF2-40B4-BE49-F238E27FC236}">
                <a16:creationId xmlns:a16="http://schemas.microsoft.com/office/drawing/2014/main" id="{8A7ED6F5-D8C4-90A6-AD30-C7C7F9CCE7EE}"/>
              </a:ext>
            </a:extLst>
          </p:cNvPr>
          <p:cNvSpPr txBox="1"/>
          <p:nvPr/>
        </p:nvSpPr>
        <p:spPr>
          <a:xfrm rot="20832072">
            <a:off x="3740736" y="4990060"/>
            <a:ext cx="1952407"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6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11 minutes</a:t>
            </a:r>
          </a:p>
        </p:txBody>
      </p:sp>
      <p:sp>
        <p:nvSpPr>
          <p:cNvPr id="8" name="Google Shape;461;p4">
            <a:extLst>
              <a:ext uri="{FF2B5EF4-FFF2-40B4-BE49-F238E27FC236}">
                <a16:creationId xmlns:a16="http://schemas.microsoft.com/office/drawing/2014/main" id="{F9D43B0F-2D9C-165B-92F5-B82CED242291}"/>
              </a:ext>
            </a:extLst>
          </p:cNvPr>
          <p:cNvSpPr txBox="1"/>
          <p:nvPr/>
        </p:nvSpPr>
        <p:spPr>
          <a:xfrm rot="471259">
            <a:off x="6551595" y="4731175"/>
            <a:ext cx="1952407"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6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55 minutes</a:t>
            </a:r>
          </a:p>
        </p:txBody>
      </p:sp>
    </p:spTree>
    <p:extLst>
      <p:ext uri="{BB962C8B-B14F-4D97-AF65-F5344CB8AC3E}">
        <p14:creationId xmlns:p14="http://schemas.microsoft.com/office/powerpoint/2010/main" val="36211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5" name="Picture 4">
            <a:extLst>
              <a:ext uri="{FF2B5EF4-FFF2-40B4-BE49-F238E27FC236}">
                <a16:creationId xmlns:a16="http://schemas.microsoft.com/office/drawing/2014/main" id="{FD83D225-208D-7717-2DA7-BE0261C75023}"/>
              </a:ext>
            </a:extLst>
          </p:cNvPr>
          <p:cNvPicPr>
            <a:picLocks noChangeAspect="1"/>
          </p:cNvPicPr>
          <p:nvPr/>
        </p:nvPicPr>
        <p:blipFill>
          <a:blip r:embed="rId3">
            <a:alphaModFix amt="20000"/>
          </a:blip>
          <a:srcRect t="1484" b="1484"/>
          <a:stretch/>
        </p:blipFill>
        <p:spPr>
          <a:xfrm>
            <a:off x="0" y="990599"/>
            <a:ext cx="9144000" cy="5915025"/>
          </a:xfrm>
          <a:prstGeom prst="rect">
            <a:avLst/>
          </a:prstGeom>
        </p:spPr>
      </p:pic>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pic>
        <p:nvPicPr>
          <p:cNvPr id="27" name="Picture 26" descr="A picture containing smoke, train, coming, steam&#10;&#10;Description automatically generated">
            <a:extLst>
              <a:ext uri="{FF2B5EF4-FFF2-40B4-BE49-F238E27FC236}">
                <a16:creationId xmlns:a16="http://schemas.microsoft.com/office/drawing/2014/main" id="{5CFEB744-7836-3DD6-7A60-C8144C9D65B7}"/>
              </a:ext>
            </a:extLst>
          </p:cNvPr>
          <p:cNvPicPr>
            <a:picLocks noChangeAspect="1"/>
          </p:cNvPicPr>
          <p:nvPr/>
        </p:nvPicPr>
        <p:blipFill>
          <a:blip r:embed="rId4">
            <a:duotone>
              <a:schemeClr val="bg2">
                <a:shade val="45000"/>
                <a:satMod val="135000"/>
              </a:schemeClr>
              <a:prstClr val="white"/>
            </a:duotone>
          </a:blip>
          <a:stretch>
            <a:fillRect/>
          </a:stretch>
        </p:blipFill>
        <p:spPr>
          <a:xfrm>
            <a:off x="252887" y="4148068"/>
            <a:ext cx="3459114" cy="3459114"/>
          </a:xfrm>
          <a:prstGeom prst="rect">
            <a:avLst/>
          </a:prstGeom>
          <a:effectLst>
            <a:outerShdw blurRad="50800" dist="38100" dir="2700000" algn="tl" rotWithShape="0">
              <a:prstClr val="black">
                <a:alpha val="40000"/>
              </a:prstClr>
            </a:outerShdw>
          </a:effectLst>
        </p:spPr>
      </p:pic>
      <p:pic>
        <p:nvPicPr>
          <p:cNvPr id="28" name="Picture 27" descr="A picture containing smoke, train, coming, steam&#10;&#10;Description automatically generated">
            <a:extLst>
              <a:ext uri="{FF2B5EF4-FFF2-40B4-BE49-F238E27FC236}">
                <a16:creationId xmlns:a16="http://schemas.microsoft.com/office/drawing/2014/main" id="{AE271698-DC0A-55ED-97E0-23B19386FB48}"/>
              </a:ext>
            </a:extLst>
          </p:cNvPr>
          <p:cNvPicPr>
            <a:picLocks noChangeAspect="1"/>
          </p:cNvPicPr>
          <p:nvPr/>
        </p:nvPicPr>
        <p:blipFill>
          <a:blip r:embed="rId4">
            <a:duotone>
              <a:schemeClr val="accent2">
                <a:shade val="45000"/>
                <a:satMod val="135000"/>
              </a:schemeClr>
              <a:prstClr val="white"/>
            </a:duotone>
          </a:blip>
          <a:stretch>
            <a:fillRect/>
          </a:stretch>
        </p:blipFill>
        <p:spPr>
          <a:xfrm>
            <a:off x="2968886" y="3846561"/>
            <a:ext cx="3459114" cy="3459114"/>
          </a:xfrm>
          <a:prstGeom prst="rect">
            <a:avLst/>
          </a:prstGeom>
          <a:effectLst>
            <a:outerShdw blurRad="50800" dist="38100" dir="2700000" algn="tl" rotWithShape="0">
              <a:prstClr val="black">
                <a:alpha val="40000"/>
              </a:prstClr>
            </a:outerShdw>
          </a:effectLst>
        </p:spPr>
      </p:pic>
      <p:pic>
        <p:nvPicPr>
          <p:cNvPr id="29" name="Picture 28" descr="A picture containing smoke, train, coming, steam&#10;&#10;Description automatically generated">
            <a:extLst>
              <a:ext uri="{FF2B5EF4-FFF2-40B4-BE49-F238E27FC236}">
                <a16:creationId xmlns:a16="http://schemas.microsoft.com/office/drawing/2014/main" id="{CB6D3464-5379-27A3-B6A9-91DA5EFE64A2}"/>
              </a:ext>
            </a:extLst>
          </p:cNvPr>
          <p:cNvPicPr>
            <a:picLocks noChangeAspect="1"/>
          </p:cNvPicPr>
          <p:nvPr/>
        </p:nvPicPr>
        <p:blipFill>
          <a:blip r:embed="rId4">
            <a:duotone>
              <a:schemeClr val="accent3">
                <a:shade val="45000"/>
                <a:satMod val="135000"/>
              </a:schemeClr>
              <a:prstClr val="white"/>
            </a:duotone>
          </a:blip>
          <a:stretch>
            <a:fillRect/>
          </a:stretch>
        </p:blipFill>
        <p:spPr>
          <a:xfrm rot="360866">
            <a:off x="5798242" y="3656064"/>
            <a:ext cx="3459114" cy="3459114"/>
          </a:xfrm>
          <a:prstGeom prst="rect">
            <a:avLst/>
          </a:prstGeom>
          <a:effectLst>
            <a:outerShdw blurRad="50800" dist="38100" dir="2700000" algn="tl" rotWithShape="0">
              <a:prstClr val="black">
                <a:alpha val="40000"/>
              </a:prstClr>
            </a:outerShdw>
          </a:effectLst>
        </p:spPr>
      </p:pic>
      <p:pic>
        <p:nvPicPr>
          <p:cNvPr id="33" name="Picture 32" descr="A picture containing text, handwear&#10;&#10;Description automatically generated">
            <a:extLst>
              <a:ext uri="{FF2B5EF4-FFF2-40B4-BE49-F238E27FC236}">
                <a16:creationId xmlns:a16="http://schemas.microsoft.com/office/drawing/2014/main" id="{859B3DF0-7A7F-37B9-9ED4-BFA5B7F52DB7}"/>
              </a:ext>
            </a:extLst>
          </p:cNvPr>
          <p:cNvPicPr>
            <a:picLocks noChangeAspect="1"/>
          </p:cNvPicPr>
          <p:nvPr/>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20528310">
            <a:off x="1159594" y="4528803"/>
            <a:ext cx="503911" cy="942975"/>
          </a:xfrm>
          <a:prstGeom prst="rect">
            <a:avLst/>
          </a:prstGeom>
          <a:effectLst>
            <a:outerShdw blurRad="50800" dist="38100" dir="2700000" algn="tl" rotWithShape="0">
              <a:prstClr val="black">
                <a:alpha val="40000"/>
              </a:prstClr>
            </a:outerShdw>
          </a:effectLst>
        </p:spPr>
      </p:pic>
      <p:pic>
        <p:nvPicPr>
          <p:cNvPr id="34" name="Picture 33" descr="A picture containing text, handwear&#10;&#10;Description automatically generated">
            <a:extLst>
              <a:ext uri="{FF2B5EF4-FFF2-40B4-BE49-F238E27FC236}">
                <a16:creationId xmlns:a16="http://schemas.microsoft.com/office/drawing/2014/main" id="{EB702325-0852-BED6-BA7E-2CAE9C041E67}"/>
              </a:ext>
            </a:extLst>
          </p:cNvPr>
          <p:cNvPicPr>
            <a:picLocks noChangeAspect="1"/>
          </p:cNvPicPr>
          <p:nvPr/>
        </p:nvPicPr>
        <p:blipFill rotWithShape="1">
          <a:blip r:embed="rId6" cstate="hq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871209">
            <a:off x="3544460" y="4629636"/>
            <a:ext cx="714375" cy="942975"/>
          </a:xfrm>
          <a:prstGeom prst="rect">
            <a:avLst/>
          </a:prstGeom>
          <a:effectLst>
            <a:outerShdw blurRad="50800" dist="38100" dir="2700000" algn="tl" rotWithShape="0">
              <a:prstClr val="black">
                <a:alpha val="40000"/>
              </a:prstClr>
            </a:outerShdw>
          </a:effectLst>
        </p:spPr>
      </p:pic>
      <p:pic>
        <p:nvPicPr>
          <p:cNvPr id="35" name="Picture 34" descr="A picture containing text, handwear&#10;&#10;Description automatically generated">
            <a:extLst>
              <a:ext uri="{FF2B5EF4-FFF2-40B4-BE49-F238E27FC236}">
                <a16:creationId xmlns:a16="http://schemas.microsoft.com/office/drawing/2014/main" id="{177E6CF5-F391-1B7F-DC2D-50107D8E1497}"/>
              </a:ext>
            </a:extLst>
          </p:cNvPr>
          <p:cNvPicPr>
            <a:picLocks noChangeAspect="1"/>
          </p:cNvPicPr>
          <p:nvPr/>
        </p:nvPicPr>
        <p:blipFill rotWithShape="1">
          <a:blip r:embed="rId7"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20131544">
            <a:off x="7960526" y="4040103"/>
            <a:ext cx="648614" cy="942975"/>
          </a:xfrm>
          <a:prstGeom prst="rect">
            <a:avLst/>
          </a:prstGeom>
          <a:effectLst>
            <a:outerShdw blurRad="50800" dist="38100" dir="2700000" algn="tl" rotWithShape="0">
              <a:prstClr val="black">
                <a:alpha val="40000"/>
              </a:prstClr>
            </a:outerShdw>
          </a:effectLst>
        </p:spPr>
      </p:pic>
      <p:sp>
        <p:nvSpPr>
          <p:cNvPr id="2" name="Google Shape;461;p4">
            <a:extLst>
              <a:ext uri="{FF2B5EF4-FFF2-40B4-BE49-F238E27FC236}">
                <a16:creationId xmlns:a16="http://schemas.microsoft.com/office/drawing/2014/main" id="{AC96F7E6-BC00-209A-5AB5-0B4FED793803}"/>
              </a:ext>
            </a:extLst>
          </p:cNvPr>
          <p:cNvSpPr txBox="1"/>
          <p:nvPr/>
        </p:nvSpPr>
        <p:spPr>
          <a:xfrm>
            <a:off x="331836" y="1390650"/>
            <a:ext cx="8488314" cy="2603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Since May 2016, there have been _ _ _ _ _ deaths in the UK linked with vaping products.</a:t>
            </a:r>
          </a:p>
        </p:txBody>
      </p:sp>
      <p:sp>
        <p:nvSpPr>
          <p:cNvPr id="3" name="Google Shape;461;p4">
            <a:extLst>
              <a:ext uri="{FF2B5EF4-FFF2-40B4-BE49-F238E27FC236}">
                <a16:creationId xmlns:a16="http://schemas.microsoft.com/office/drawing/2014/main" id="{2DBB0EB3-815C-444F-571A-50EEE71D563D}"/>
              </a:ext>
            </a:extLst>
          </p:cNvPr>
          <p:cNvSpPr txBox="1"/>
          <p:nvPr/>
        </p:nvSpPr>
        <p:spPr>
          <a:xfrm rot="646181">
            <a:off x="1021887" y="5502543"/>
            <a:ext cx="1952407"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6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zero</a:t>
            </a:r>
          </a:p>
        </p:txBody>
      </p:sp>
      <p:sp>
        <p:nvSpPr>
          <p:cNvPr id="7" name="Google Shape;461;p4">
            <a:extLst>
              <a:ext uri="{FF2B5EF4-FFF2-40B4-BE49-F238E27FC236}">
                <a16:creationId xmlns:a16="http://schemas.microsoft.com/office/drawing/2014/main" id="{8A7ED6F5-D8C4-90A6-AD30-C7C7F9CCE7EE}"/>
              </a:ext>
            </a:extLst>
          </p:cNvPr>
          <p:cNvSpPr txBox="1"/>
          <p:nvPr/>
        </p:nvSpPr>
        <p:spPr>
          <a:xfrm rot="20832072">
            <a:off x="3802160" y="5206489"/>
            <a:ext cx="1952407"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6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three</a:t>
            </a:r>
          </a:p>
        </p:txBody>
      </p:sp>
      <p:sp>
        <p:nvSpPr>
          <p:cNvPr id="8" name="Google Shape;461;p4">
            <a:extLst>
              <a:ext uri="{FF2B5EF4-FFF2-40B4-BE49-F238E27FC236}">
                <a16:creationId xmlns:a16="http://schemas.microsoft.com/office/drawing/2014/main" id="{F9D43B0F-2D9C-165B-92F5-B82CED242291}"/>
              </a:ext>
            </a:extLst>
          </p:cNvPr>
          <p:cNvSpPr txBox="1"/>
          <p:nvPr/>
        </p:nvSpPr>
        <p:spPr>
          <a:xfrm rot="471259">
            <a:off x="6634232" y="4877901"/>
            <a:ext cx="1952407"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6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twenty seven</a:t>
            </a:r>
          </a:p>
        </p:txBody>
      </p:sp>
    </p:spTree>
    <p:extLst>
      <p:ext uri="{BB962C8B-B14F-4D97-AF65-F5344CB8AC3E}">
        <p14:creationId xmlns:p14="http://schemas.microsoft.com/office/powerpoint/2010/main" val="245040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5" name="Picture 4">
            <a:extLst>
              <a:ext uri="{FF2B5EF4-FFF2-40B4-BE49-F238E27FC236}">
                <a16:creationId xmlns:a16="http://schemas.microsoft.com/office/drawing/2014/main" id="{FD83D225-208D-7717-2DA7-BE0261C75023}"/>
              </a:ext>
            </a:extLst>
          </p:cNvPr>
          <p:cNvPicPr>
            <a:picLocks noChangeAspect="1"/>
          </p:cNvPicPr>
          <p:nvPr/>
        </p:nvPicPr>
        <p:blipFill rotWithShape="1">
          <a:blip r:embed="rId3">
            <a:alphaModFix amt="50000"/>
          </a:blip>
          <a:srcRect l="338" r="338"/>
          <a:stretch/>
        </p:blipFill>
        <p:spPr>
          <a:xfrm>
            <a:off x="0" y="990599"/>
            <a:ext cx="9144000" cy="5915025"/>
          </a:xfrm>
          <a:prstGeom prst="rect">
            <a:avLst/>
          </a:prstGeom>
        </p:spPr>
      </p:pic>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pic>
        <p:nvPicPr>
          <p:cNvPr id="27" name="Picture 26" descr="A picture containing smoke, train, coming, steam&#10;&#10;Description automatically generated">
            <a:extLst>
              <a:ext uri="{FF2B5EF4-FFF2-40B4-BE49-F238E27FC236}">
                <a16:creationId xmlns:a16="http://schemas.microsoft.com/office/drawing/2014/main" id="{5CFEB744-7836-3DD6-7A60-C8144C9D65B7}"/>
              </a:ext>
            </a:extLst>
          </p:cNvPr>
          <p:cNvPicPr>
            <a:picLocks noChangeAspect="1"/>
          </p:cNvPicPr>
          <p:nvPr/>
        </p:nvPicPr>
        <p:blipFill>
          <a:blip r:embed="rId4">
            <a:duotone>
              <a:schemeClr val="bg2">
                <a:shade val="45000"/>
                <a:satMod val="135000"/>
              </a:schemeClr>
              <a:prstClr val="white"/>
            </a:duotone>
          </a:blip>
          <a:stretch>
            <a:fillRect/>
          </a:stretch>
        </p:blipFill>
        <p:spPr>
          <a:xfrm>
            <a:off x="29793" y="4021298"/>
            <a:ext cx="3322302" cy="3322302"/>
          </a:xfrm>
          <a:prstGeom prst="rect">
            <a:avLst/>
          </a:prstGeom>
          <a:effectLst>
            <a:outerShdw blurRad="50800" dist="38100" dir="2700000" algn="tl" rotWithShape="0">
              <a:prstClr val="black">
                <a:alpha val="40000"/>
              </a:prstClr>
            </a:outerShdw>
          </a:effectLst>
        </p:spPr>
      </p:pic>
      <p:pic>
        <p:nvPicPr>
          <p:cNvPr id="28" name="Picture 27" descr="A picture containing smoke, train, coming, steam&#10;&#10;Description automatically generated">
            <a:extLst>
              <a:ext uri="{FF2B5EF4-FFF2-40B4-BE49-F238E27FC236}">
                <a16:creationId xmlns:a16="http://schemas.microsoft.com/office/drawing/2014/main" id="{AE271698-DC0A-55ED-97E0-23B19386FB48}"/>
              </a:ext>
            </a:extLst>
          </p:cNvPr>
          <p:cNvPicPr>
            <a:picLocks noChangeAspect="1"/>
          </p:cNvPicPr>
          <p:nvPr/>
        </p:nvPicPr>
        <p:blipFill>
          <a:blip r:embed="rId4">
            <a:duotone>
              <a:schemeClr val="accent2">
                <a:shade val="45000"/>
                <a:satMod val="135000"/>
              </a:schemeClr>
              <a:prstClr val="white"/>
            </a:duotone>
          </a:blip>
          <a:stretch>
            <a:fillRect/>
          </a:stretch>
        </p:blipFill>
        <p:spPr>
          <a:xfrm>
            <a:off x="3226377" y="3971430"/>
            <a:ext cx="3322302" cy="3322302"/>
          </a:xfrm>
          <a:prstGeom prst="rect">
            <a:avLst/>
          </a:prstGeom>
          <a:effectLst>
            <a:outerShdw blurRad="50800" dist="38100" dir="2700000" algn="tl" rotWithShape="0">
              <a:prstClr val="black">
                <a:alpha val="40000"/>
              </a:prstClr>
            </a:outerShdw>
          </a:effectLst>
        </p:spPr>
      </p:pic>
      <p:pic>
        <p:nvPicPr>
          <p:cNvPr id="29" name="Picture 28" descr="A picture containing smoke, train, coming, steam&#10;&#10;Description automatically generated">
            <a:extLst>
              <a:ext uri="{FF2B5EF4-FFF2-40B4-BE49-F238E27FC236}">
                <a16:creationId xmlns:a16="http://schemas.microsoft.com/office/drawing/2014/main" id="{CB6D3464-5379-27A3-B6A9-91DA5EFE64A2}"/>
              </a:ext>
            </a:extLst>
          </p:cNvPr>
          <p:cNvPicPr>
            <a:picLocks noChangeAspect="1"/>
          </p:cNvPicPr>
          <p:nvPr/>
        </p:nvPicPr>
        <p:blipFill>
          <a:blip r:embed="rId4">
            <a:duotone>
              <a:schemeClr val="accent3">
                <a:shade val="45000"/>
                <a:satMod val="135000"/>
              </a:schemeClr>
              <a:prstClr val="white"/>
            </a:duotone>
          </a:blip>
          <a:stretch>
            <a:fillRect/>
          </a:stretch>
        </p:blipFill>
        <p:spPr>
          <a:xfrm rot="20490645">
            <a:off x="5888814" y="3684112"/>
            <a:ext cx="3322302" cy="3322302"/>
          </a:xfrm>
          <a:prstGeom prst="rect">
            <a:avLst/>
          </a:prstGeom>
          <a:effectLst>
            <a:outerShdw blurRad="50800" dist="38100" dir="2700000" algn="tl" rotWithShape="0">
              <a:prstClr val="black">
                <a:alpha val="40000"/>
              </a:prstClr>
            </a:outerShdw>
          </a:effectLst>
        </p:spPr>
      </p:pic>
      <p:pic>
        <p:nvPicPr>
          <p:cNvPr id="33" name="Picture 32" descr="A picture containing text, handwear&#10;&#10;Description automatically generated">
            <a:extLst>
              <a:ext uri="{FF2B5EF4-FFF2-40B4-BE49-F238E27FC236}">
                <a16:creationId xmlns:a16="http://schemas.microsoft.com/office/drawing/2014/main" id="{859B3DF0-7A7F-37B9-9ED4-BFA5B7F52DB7}"/>
              </a:ext>
            </a:extLst>
          </p:cNvPr>
          <p:cNvPicPr>
            <a:picLocks noChangeAspect="1"/>
          </p:cNvPicPr>
          <p:nvPr/>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944309">
            <a:off x="508355" y="4957953"/>
            <a:ext cx="503911" cy="942975"/>
          </a:xfrm>
          <a:prstGeom prst="rect">
            <a:avLst/>
          </a:prstGeom>
          <a:effectLst>
            <a:outerShdw blurRad="50800" dist="38100" dir="2700000" algn="tl" rotWithShape="0">
              <a:prstClr val="black">
                <a:alpha val="40000"/>
              </a:prstClr>
            </a:outerShdw>
          </a:effectLst>
        </p:spPr>
      </p:pic>
      <p:pic>
        <p:nvPicPr>
          <p:cNvPr id="34" name="Picture 33" descr="A picture containing text, handwear&#10;&#10;Description automatically generated">
            <a:extLst>
              <a:ext uri="{FF2B5EF4-FFF2-40B4-BE49-F238E27FC236}">
                <a16:creationId xmlns:a16="http://schemas.microsoft.com/office/drawing/2014/main" id="{EB702325-0852-BED6-BA7E-2CAE9C041E67}"/>
              </a:ext>
            </a:extLst>
          </p:cNvPr>
          <p:cNvPicPr>
            <a:picLocks noChangeAspect="1"/>
          </p:cNvPicPr>
          <p:nvPr/>
        </p:nvPicPr>
        <p:blipFill rotWithShape="1">
          <a:blip r:embed="rId6" cstate="hq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20011832">
            <a:off x="3339397" y="5524107"/>
            <a:ext cx="714375" cy="942975"/>
          </a:xfrm>
          <a:prstGeom prst="rect">
            <a:avLst/>
          </a:prstGeom>
          <a:effectLst>
            <a:outerShdw blurRad="50800" dist="38100" dir="2700000" algn="tl" rotWithShape="0">
              <a:prstClr val="black">
                <a:alpha val="40000"/>
              </a:prstClr>
            </a:outerShdw>
          </a:effectLst>
        </p:spPr>
      </p:pic>
      <p:pic>
        <p:nvPicPr>
          <p:cNvPr id="35" name="Picture 34" descr="A picture containing text, handwear&#10;&#10;Description automatically generated">
            <a:extLst>
              <a:ext uri="{FF2B5EF4-FFF2-40B4-BE49-F238E27FC236}">
                <a16:creationId xmlns:a16="http://schemas.microsoft.com/office/drawing/2014/main" id="{177E6CF5-F391-1B7F-DC2D-50107D8E1497}"/>
              </a:ext>
            </a:extLst>
          </p:cNvPr>
          <p:cNvPicPr>
            <a:picLocks noChangeAspect="1"/>
          </p:cNvPicPr>
          <p:nvPr/>
        </p:nvPicPr>
        <p:blipFill rotWithShape="1">
          <a:blip r:embed="rId7"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735442">
            <a:off x="8011736" y="5375267"/>
            <a:ext cx="648614" cy="942975"/>
          </a:xfrm>
          <a:prstGeom prst="rect">
            <a:avLst/>
          </a:prstGeom>
          <a:effectLst>
            <a:outerShdw blurRad="50800" dist="38100" dir="2700000" algn="tl" rotWithShape="0">
              <a:prstClr val="black">
                <a:alpha val="40000"/>
              </a:prstClr>
            </a:outerShdw>
          </a:effectLst>
        </p:spPr>
      </p:pic>
      <p:sp>
        <p:nvSpPr>
          <p:cNvPr id="2" name="Google Shape;461;p4">
            <a:extLst>
              <a:ext uri="{FF2B5EF4-FFF2-40B4-BE49-F238E27FC236}">
                <a16:creationId xmlns:a16="http://schemas.microsoft.com/office/drawing/2014/main" id="{AC96F7E6-BC00-209A-5AB5-0B4FED793803}"/>
              </a:ext>
            </a:extLst>
          </p:cNvPr>
          <p:cNvSpPr txBox="1"/>
          <p:nvPr/>
        </p:nvSpPr>
        <p:spPr>
          <a:xfrm>
            <a:off x="331836" y="1390650"/>
            <a:ext cx="8488314" cy="2603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Disposable vape pens contain plastics, copper and lithium. _ _ _ _ _ _ _ are sold weekly in the UK. That’s a lot of waste!</a:t>
            </a:r>
          </a:p>
        </p:txBody>
      </p:sp>
      <p:sp>
        <p:nvSpPr>
          <p:cNvPr id="3" name="Google Shape;461;p4">
            <a:extLst>
              <a:ext uri="{FF2B5EF4-FFF2-40B4-BE49-F238E27FC236}">
                <a16:creationId xmlns:a16="http://schemas.microsoft.com/office/drawing/2014/main" id="{2DBB0EB3-815C-444F-571A-50EEE71D563D}"/>
              </a:ext>
            </a:extLst>
          </p:cNvPr>
          <p:cNvSpPr txBox="1"/>
          <p:nvPr/>
        </p:nvSpPr>
        <p:spPr>
          <a:xfrm rot="21185537">
            <a:off x="738767" y="5467350"/>
            <a:ext cx="2079065"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2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500,000</a:t>
            </a:r>
          </a:p>
        </p:txBody>
      </p:sp>
      <p:sp>
        <p:nvSpPr>
          <p:cNvPr id="4" name="Google Shape;461;p4">
            <a:extLst>
              <a:ext uri="{FF2B5EF4-FFF2-40B4-BE49-F238E27FC236}">
                <a16:creationId xmlns:a16="http://schemas.microsoft.com/office/drawing/2014/main" id="{2FA535EA-5CE0-28BA-E3F8-212A3C52FE21}"/>
              </a:ext>
            </a:extLst>
          </p:cNvPr>
          <p:cNvSpPr txBox="1"/>
          <p:nvPr/>
        </p:nvSpPr>
        <p:spPr>
          <a:xfrm rot="252552">
            <a:off x="3877987" y="5376389"/>
            <a:ext cx="2079065"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2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1,000,000</a:t>
            </a:r>
          </a:p>
        </p:txBody>
      </p:sp>
      <p:sp>
        <p:nvSpPr>
          <p:cNvPr id="6" name="Google Shape;461;p4">
            <a:extLst>
              <a:ext uri="{FF2B5EF4-FFF2-40B4-BE49-F238E27FC236}">
                <a16:creationId xmlns:a16="http://schemas.microsoft.com/office/drawing/2014/main" id="{5AC94A47-6741-9AEC-696F-FE7A3BCFF94E}"/>
              </a:ext>
            </a:extLst>
          </p:cNvPr>
          <p:cNvSpPr txBox="1"/>
          <p:nvPr/>
        </p:nvSpPr>
        <p:spPr>
          <a:xfrm rot="20979643">
            <a:off x="6297479" y="4951471"/>
            <a:ext cx="2686391"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32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2,000,000</a:t>
            </a:r>
          </a:p>
        </p:txBody>
      </p:sp>
      <p:sp>
        <p:nvSpPr>
          <p:cNvPr id="7" name="Slide Number Placeholder 1">
            <a:extLst>
              <a:ext uri="{FF2B5EF4-FFF2-40B4-BE49-F238E27FC236}">
                <a16:creationId xmlns:a16="http://schemas.microsoft.com/office/drawing/2014/main" id="{2084BF73-9441-1D9A-604B-5F6F1F23BAA2}"/>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47882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Know your audience</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6" name="Slide Number Placeholder 1">
            <a:extLst>
              <a:ext uri="{FF2B5EF4-FFF2-40B4-BE49-F238E27FC236}">
                <a16:creationId xmlns:a16="http://schemas.microsoft.com/office/drawing/2014/main" id="{03B1E2F2-C8ED-AB61-3EC3-842D5E67E7B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
        <p:nvSpPr>
          <p:cNvPr id="4" name="Rectangle: Rounded Corners 3">
            <a:extLst>
              <a:ext uri="{FF2B5EF4-FFF2-40B4-BE49-F238E27FC236}">
                <a16:creationId xmlns:a16="http://schemas.microsoft.com/office/drawing/2014/main" id="{15F5CEDC-B965-5E25-2625-F96E8E4B86FA}"/>
              </a:ext>
            </a:extLst>
          </p:cNvPr>
          <p:cNvSpPr/>
          <p:nvPr/>
        </p:nvSpPr>
        <p:spPr>
          <a:xfrm>
            <a:off x="354251" y="1325898"/>
            <a:ext cx="3884374" cy="1179178"/>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number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Secondary school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students vaping has been rising.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9%</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11-15-year olds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say they vape.</a:t>
            </a:r>
          </a:p>
        </p:txBody>
      </p:sp>
      <p:pic>
        <p:nvPicPr>
          <p:cNvPr id="8" name="Picture 7">
            <a:extLst>
              <a:ext uri="{FF2B5EF4-FFF2-40B4-BE49-F238E27FC236}">
                <a16:creationId xmlns:a16="http://schemas.microsoft.com/office/drawing/2014/main" id="{7424F0D6-C537-1C7E-0230-0E763D947A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0" y="1325898"/>
            <a:ext cx="4210050" cy="2971155"/>
          </a:xfrm>
          <a:prstGeom prst="rect">
            <a:avLst/>
          </a:prstGeom>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B2F7B6C5-3E00-0F39-2070-A3A02A16C46F}"/>
              </a:ext>
            </a:extLst>
          </p:cNvPr>
          <p:cNvSpPr/>
          <p:nvPr/>
        </p:nvSpPr>
        <p:spPr>
          <a:xfrm>
            <a:off x="352427" y="2811475"/>
            <a:ext cx="3884374" cy="1485578"/>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Concerns have been raised that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bright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and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colourful</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packaging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and a wide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selection of flavours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are ideal ways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advertise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vaping products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to young people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pic>
        <p:nvPicPr>
          <p:cNvPr id="12" name="Picture 11">
            <a:extLst>
              <a:ext uri="{FF2B5EF4-FFF2-40B4-BE49-F238E27FC236}">
                <a16:creationId xmlns:a16="http://schemas.microsoft.com/office/drawing/2014/main" id="{06465885-68CF-CECD-C368-9030CF73A3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2427" y="4603451"/>
            <a:ext cx="8429624" cy="19173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65035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7" name="Picture 6">
            <a:extLst>
              <a:ext uri="{FF2B5EF4-FFF2-40B4-BE49-F238E27FC236}">
                <a16:creationId xmlns:a16="http://schemas.microsoft.com/office/drawing/2014/main" id="{AED3FD3F-E288-881B-4F85-B789FE424059}"/>
              </a:ext>
            </a:extLst>
          </p:cNvPr>
          <p:cNvPicPr>
            <a:picLocks noChangeAspect="1"/>
          </p:cNvPicPr>
          <p:nvPr/>
        </p:nvPicPr>
        <p:blipFill rotWithShape="1">
          <a:blip r:embed="rId3">
            <a:alphaModFix amt="70000"/>
          </a:blip>
          <a:srcRect l="6622" t="7741"/>
          <a:stretch/>
        </p:blipFill>
        <p:spPr>
          <a:xfrm>
            <a:off x="1" y="987924"/>
            <a:ext cx="9144000" cy="5934121"/>
          </a:xfrm>
          <a:prstGeom prst="rect">
            <a:avLst/>
          </a:prstGeom>
        </p:spPr>
      </p:pic>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Know your audience</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6" name="Slide Number Placeholder 1">
            <a:extLst>
              <a:ext uri="{FF2B5EF4-FFF2-40B4-BE49-F238E27FC236}">
                <a16:creationId xmlns:a16="http://schemas.microsoft.com/office/drawing/2014/main" id="{03B1E2F2-C8ED-AB61-3EC3-842D5E67E7B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
        <p:nvSpPr>
          <p:cNvPr id="3" name="Rectangle: Rounded Corners 2">
            <a:extLst>
              <a:ext uri="{FF2B5EF4-FFF2-40B4-BE49-F238E27FC236}">
                <a16:creationId xmlns:a16="http://schemas.microsoft.com/office/drawing/2014/main" id="{9EE7FC9A-1D6D-946E-2586-511385E8D0F7}"/>
              </a:ext>
            </a:extLst>
          </p:cNvPr>
          <p:cNvSpPr/>
          <p:nvPr/>
        </p:nvSpPr>
        <p:spPr>
          <a:xfrm>
            <a:off x="4919663" y="4923648"/>
            <a:ext cx="3870085" cy="1597151"/>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Class discussion (5-10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Which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features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vaping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products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appeal</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young audiences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Discuss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possible features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here, along with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your own ideas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12" name="Google Shape;461;p4">
            <a:extLst>
              <a:ext uri="{FF2B5EF4-FFF2-40B4-BE49-F238E27FC236}">
                <a16:creationId xmlns:a16="http://schemas.microsoft.com/office/drawing/2014/main" id="{E84908DE-8B88-3125-5384-AEFE90CB5609}"/>
              </a:ext>
            </a:extLst>
          </p:cNvPr>
          <p:cNvSpPr txBox="1"/>
          <p:nvPr/>
        </p:nvSpPr>
        <p:spPr>
          <a:xfrm rot="307194">
            <a:off x="6442904" y="3831392"/>
            <a:ext cx="2801889"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Colourful packaging</a:t>
            </a:r>
          </a:p>
        </p:txBody>
      </p:sp>
      <p:sp>
        <p:nvSpPr>
          <p:cNvPr id="13" name="Google Shape;461;p4">
            <a:extLst>
              <a:ext uri="{FF2B5EF4-FFF2-40B4-BE49-F238E27FC236}">
                <a16:creationId xmlns:a16="http://schemas.microsoft.com/office/drawing/2014/main" id="{56508810-14D2-9B9C-5CCD-9B5314E83479}"/>
              </a:ext>
            </a:extLst>
          </p:cNvPr>
          <p:cNvSpPr txBox="1"/>
          <p:nvPr/>
        </p:nvSpPr>
        <p:spPr>
          <a:xfrm rot="21295904">
            <a:off x="3130138" y="3807868"/>
            <a:ext cx="1831687"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Fruity flavours</a:t>
            </a:r>
          </a:p>
        </p:txBody>
      </p:sp>
      <p:sp>
        <p:nvSpPr>
          <p:cNvPr id="14" name="Google Shape;461;p4">
            <a:extLst>
              <a:ext uri="{FF2B5EF4-FFF2-40B4-BE49-F238E27FC236}">
                <a16:creationId xmlns:a16="http://schemas.microsoft.com/office/drawing/2014/main" id="{1FBFA5BA-4E47-7A22-8942-4C46D0079C03}"/>
              </a:ext>
            </a:extLst>
          </p:cNvPr>
          <p:cNvSpPr txBox="1"/>
          <p:nvPr/>
        </p:nvSpPr>
        <p:spPr>
          <a:xfrm rot="20824962">
            <a:off x="6648134" y="1719137"/>
            <a:ext cx="2801889"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Addictive nicotine</a:t>
            </a:r>
          </a:p>
        </p:txBody>
      </p:sp>
      <p:sp>
        <p:nvSpPr>
          <p:cNvPr id="15" name="Google Shape;461;p4">
            <a:extLst>
              <a:ext uri="{FF2B5EF4-FFF2-40B4-BE49-F238E27FC236}">
                <a16:creationId xmlns:a16="http://schemas.microsoft.com/office/drawing/2014/main" id="{E9288E2B-1E5A-CE66-94F1-FC09FD79EF19}"/>
              </a:ext>
            </a:extLst>
          </p:cNvPr>
          <p:cNvSpPr txBox="1"/>
          <p:nvPr/>
        </p:nvSpPr>
        <p:spPr>
          <a:xfrm rot="21173094">
            <a:off x="425814" y="5186288"/>
            <a:ext cx="3860791"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Easy access </a:t>
            </a:r>
          </a:p>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(£5 for a disposable “puff bar”)</a:t>
            </a:r>
          </a:p>
        </p:txBody>
      </p:sp>
      <p:sp>
        <p:nvSpPr>
          <p:cNvPr id="16" name="Google Shape;461;p4">
            <a:extLst>
              <a:ext uri="{FF2B5EF4-FFF2-40B4-BE49-F238E27FC236}">
                <a16:creationId xmlns:a16="http://schemas.microsoft.com/office/drawing/2014/main" id="{B4275766-3EC1-32BF-A1DF-30836D1C9655}"/>
              </a:ext>
            </a:extLst>
          </p:cNvPr>
          <p:cNvSpPr txBox="1"/>
          <p:nvPr/>
        </p:nvSpPr>
        <p:spPr>
          <a:xfrm rot="354553">
            <a:off x="220122" y="3627085"/>
            <a:ext cx="2801889"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Friends and family</a:t>
            </a:r>
          </a:p>
        </p:txBody>
      </p:sp>
      <p:sp>
        <p:nvSpPr>
          <p:cNvPr id="17" name="Google Shape;461;p4">
            <a:extLst>
              <a:ext uri="{FF2B5EF4-FFF2-40B4-BE49-F238E27FC236}">
                <a16:creationId xmlns:a16="http://schemas.microsoft.com/office/drawing/2014/main" id="{CC792603-07B2-5EAB-9BEB-E5AFCD4495CA}"/>
              </a:ext>
            </a:extLst>
          </p:cNvPr>
          <p:cNvSpPr txBox="1"/>
          <p:nvPr/>
        </p:nvSpPr>
        <p:spPr>
          <a:xfrm rot="397518">
            <a:off x="69258" y="1499806"/>
            <a:ext cx="1896835"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Adverts</a:t>
            </a:r>
          </a:p>
        </p:txBody>
      </p:sp>
      <p:sp>
        <p:nvSpPr>
          <p:cNvPr id="18" name="Google Shape;461;p4">
            <a:extLst>
              <a:ext uri="{FF2B5EF4-FFF2-40B4-BE49-F238E27FC236}">
                <a16:creationId xmlns:a16="http://schemas.microsoft.com/office/drawing/2014/main" id="{1B162631-48F9-13BC-13CD-7068B0429BB2}"/>
              </a:ext>
            </a:extLst>
          </p:cNvPr>
          <p:cNvSpPr txBox="1"/>
          <p:nvPr/>
        </p:nvSpPr>
        <p:spPr>
          <a:xfrm rot="21044913">
            <a:off x="2288084" y="2016867"/>
            <a:ext cx="2388724"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Use by influencers on socials</a:t>
            </a:r>
          </a:p>
        </p:txBody>
      </p:sp>
      <p:sp>
        <p:nvSpPr>
          <p:cNvPr id="19" name="Google Shape;461;p4">
            <a:extLst>
              <a:ext uri="{FF2B5EF4-FFF2-40B4-BE49-F238E27FC236}">
                <a16:creationId xmlns:a16="http://schemas.microsoft.com/office/drawing/2014/main" id="{ACB87C5C-8EF0-527F-1417-94BADECD9446}"/>
              </a:ext>
            </a:extLst>
          </p:cNvPr>
          <p:cNvSpPr txBox="1"/>
          <p:nvPr/>
        </p:nvSpPr>
        <p:spPr>
          <a:xfrm rot="434403">
            <a:off x="4014295" y="1240841"/>
            <a:ext cx="3000884"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Fitting in </a:t>
            </a:r>
          </a:p>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(peer pressure)</a:t>
            </a:r>
          </a:p>
        </p:txBody>
      </p:sp>
      <p:sp>
        <p:nvSpPr>
          <p:cNvPr id="20" name="Google Shape;461;p4">
            <a:extLst>
              <a:ext uri="{FF2B5EF4-FFF2-40B4-BE49-F238E27FC236}">
                <a16:creationId xmlns:a16="http://schemas.microsoft.com/office/drawing/2014/main" id="{4EE366BD-733A-4B60-A6B2-34507953C09D}"/>
              </a:ext>
            </a:extLst>
          </p:cNvPr>
          <p:cNvSpPr txBox="1"/>
          <p:nvPr/>
        </p:nvSpPr>
        <p:spPr>
          <a:xfrm rot="21178254">
            <a:off x="4567361" y="2945650"/>
            <a:ext cx="3802944"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“Not as dangerous as smoking”</a:t>
            </a:r>
          </a:p>
        </p:txBody>
      </p:sp>
    </p:spTree>
    <p:extLst>
      <p:ext uri="{BB962C8B-B14F-4D97-AF65-F5344CB8AC3E}">
        <p14:creationId xmlns:p14="http://schemas.microsoft.com/office/powerpoint/2010/main" val="369627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425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475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525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575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14"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Know your audience</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5" name="Rectangle: Rounded Corners 4">
            <a:extLst>
              <a:ext uri="{FF2B5EF4-FFF2-40B4-BE49-F238E27FC236}">
                <a16:creationId xmlns:a16="http://schemas.microsoft.com/office/drawing/2014/main" id="{7CFACF2A-A90A-21CF-1757-43A1B8372D5D}"/>
              </a:ext>
            </a:extLst>
          </p:cNvPr>
          <p:cNvSpPr/>
          <p:nvPr/>
        </p:nvSpPr>
        <p:spPr>
          <a:xfrm>
            <a:off x="5562600" y="1325898"/>
            <a:ext cx="3227145" cy="1274427"/>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Class discussion (4-6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Should companies be allowed to advertise vaping products?</a:t>
            </a:r>
          </a:p>
        </p:txBody>
      </p:sp>
      <p:sp>
        <p:nvSpPr>
          <p:cNvPr id="6" name="Slide Number Placeholder 1">
            <a:extLst>
              <a:ext uri="{FF2B5EF4-FFF2-40B4-BE49-F238E27FC236}">
                <a16:creationId xmlns:a16="http://schemas.microsoft.com/office/drawing/2014/main" id="{03B1E2F2-C8ED-AB61-3EC3-842D5E67E7B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
        <p:nvSpPr>
          <p:cNvPr id="7" name="Rectangle: Rounded Corners 6">
            <a:extLst>
              <a:ext uri="{FF2B5EF4-FFF2-40B4-BE49-F238E27FC236}">
                <a16:creationId xmlns:a16="http://schemas.microsoft.com/office/drawing/2014/main" id="{3B9D4103-6DFB-CC8E-F9E2-A61E0B2EB7A6}"/>
              </a:ext>
            </a:extLst>
          </p:cNvPr>
          <p:cNvSpPr/>
          <p:nvPr/>
        </p:nvSpPr>
        <p:spPr>
          <a:xfrm>
            <a:off x="354250" y="1325898"/>
            <a:ext cx="4789249" cy="1274427"/>
          </a:xfrm>
          <a:prstGeom prst="roundRect">
            <a:avLst/>
          </a:prstGeom>
          <a:solidFill>
            <a:schemeClr val="accent3"/>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Tobacco</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products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have not been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advertised</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Formula 1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cars since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2006</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However, vaping products have been sponsors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recent years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pic>
        <p:nvPicPr>
          <p:cNvPr id="10" name="Picture 9">
            <a:extLst>
              <a:ext uri="{FF2B5EF4-FFF2-40B4-BE49-F238E27FC236}">
                <a16:creationId xmlns:a16="http://schemas.microsoft.com/office/drawing/2014/main" id="{FDAA0B11-189F-EDED-464C-8DDDFD4B40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50" y="2895599"/>
            <a:ext cx="8435495" cy="36251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34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Smoke and mirrors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sp>
        <p:nvSpPr>
          <p:cNvPr id="2" name="Rectangle: Rounded Corners 1">
            <a:extLst>
              <a:ext uri="{FF2B5EF4-FFF2-40B4-BE49-F238E27FC236}">
                <a16:creationId xmlns:a16="http://schemas.microsoft.com/office/drawing/2014/main" id="{669F20DB-21F0-4A73-7910-4DAA71F215E6}"/>
              </a:ext>
            </a:extLst>
          </p:cNvPr>
          <p:cNvSpPr/>
          <p:nvPr/>
        </p:nvSpPr>
        <p:spPr>
          <a:xfrm>
            <a:off x="354251" y="1325897"/>
            <a:ext cx="3864403" cy="1771324"/>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use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of</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tobacco</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products has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fallen</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and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vaping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is now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more common</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What other changes could there be in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use of addictive nicotine products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in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future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5" name="Rectangle: Rounded Corners 4">
            <a:extLst>
              <a:ext uri="{FF2B5EF4-FFF2-40B4-BE49-F238E27FC236}">
                <a16:creationId xmlns:a16="http://schemas.microsoft.com/office/drawing/2014/main" id="{FD6DEF34-F593-6AC4-8670-A741B57AAF72}"/>
              </a:ext>
            </a:extLst>
          </p:cNvPr>
          <p:cNvSpPr/>
          <p:nvPr/>
        </p:nvSpPr>
        <p:spPr>
          <a:xfrm>
            <a:off x="4648200" y="1325897"/>
            <a:ext cx="4141545" cy="1771324"/>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Class activity (6-10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Read the following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predictions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If you think the prediction is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possible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put your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hands to your eyes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If you do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not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see the prediction happening,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cross your arms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pic>
        <p:nvPicPr>
          <p:cNvPr id="7" name="Picture 6">
            <a:extLst>
              <a:ext uri="{FF2B5EF4-FFF2-40B4-BE49-F238E27FC236}">
                <a16:creationId xmlns:a16="http://schemas.microsoft.com/office/drawing/2014/main" id="{90460A0E-887A-F2A7-7B27-07F0001BD4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302626">
            <a:off x="903876" y="4699103"/>
            <a:ext cx="2766995" cy="1556815"/>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2860915-BD28-2063-57CB-794DD5A714D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270412">
            <a:off x="6649147" y="4678531"/>
            <a:ext cx="1588621" cy="172793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64137FF-2E9A-1CE5-25FF-835981EB6E8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1063473">
            <a:off x="4992316" y="4742005"/>
            <a:ext cx="1582229" cy="1491797"/>
          </a:xfrm>
          <a:prstGeom prst="rect">
            <a:avLst/>
          </a:prstGeom>
          <a:effectLst>
            <a:outerShdw blurRad="50800" dist="38100" dir="2700000" algn="tl" rotWithShape="0">
              <a:prstClr val="black">
                <a:alpha val="40000"/>
              </a:prstClr>
            </a:outerShdw>
          </a:effectLst>
        </p:spPr>
      </p:pic>
      <p:sp>
        <p:nvSpPr>
          <p:cNvPr id="13" name="Google Shape;461;p4">
            <a:extLst>
              <a:ext uri="{FF2B5EF4-FFF2-40B4-BE49-F238E27FC236}">
                <a16:creationId xmlns:a16="http://schemas.microsoft.com/office/drawing/2014/main" id="{448B30E8-4981-FA58-3C85-90C6602E5637}"/>
              </a:ext>
            </a:extLst>
          </p:cNvPr>
          <p:cNvSpPr txBox="1"/>
          <p:nvPr/>
        </p:nvSpPr>
        <p:spPr>
          <a:xfrm rot="21262466">
            <a:off x="1122549" y="3547524"/>
            <a:ext cx="2519227"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I can see this happening!</a:t>
            </a:r>
          </a:p>
        </p:txBody>
      </p:sp>
      <p:sp>
        <p:nvSpPr>
          <p:cNvPr id="14" name="Google Shape;461;p4">
            <a:extLst>
              <a:ext uri="{FF2B5EF4-FFF2-40B4-BE49-F238E27FC236}">
                <a16:creationId xmlns:a16="http://schemas.microsoft.com/office/drawing/2014/main" id="{D10F9F86-066F-0A86-6091-D83F733FEBE1}"/>
              </a:ext>
            </a:extLst>
          </p:cNvPr>
          <p:cNvSpPr txBox="1"/>
          <p:nvPr/>
        </p:nvSpPr>
        <p:spPr>
          <a:xfrm rot="184467">
            <a:off x="5101828" y="3430919"/>
            <a:ext cx="2963771" cy="990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2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This isn’t going to happen!</a:t>
            </a:r>
          </a:p>
        </p:txBody>
      </p:sp>
    </p:spTree>
    <p:extLst>
      <p:ext uri="{BB962C8B-B14F-4D97-AF65-F5344CB8AC3E}">
        <p14:creationId xmlns:p14="http://schemas.microsoft.com/office/powerpoint/2010/main" val="16971880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Smoke and mirrors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6" name="Picture 15">
            <a:extLst>
              <a:ext uri="{FF2B5EF4-FFF2-40B4-BE49-F238E27FC236}">
                <a16:creationId xmlns:a16="http://schemas.microsoft.com/office/drawing/2014/main" id="{69D2A775-2267-2F5A-7511-71F67CD3E813}"/>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t="2186" b="156"/>
          <a:stretch/>
        </p:blipFill>
        <p:spPr>
          <a:xfrm>
            <a:off x="-913" y="994553"/>
            <a:ext cx="9152358" cy="5958697"/>
          </a:xfrm>
          <a:prstGeom prst="rect">
            <a:avLst/>
          </a:prstGeom>
          <a:effectLst/>
        </p:spPr>
      </p:pic>
      <p:pic>
        <p:nvPicPr>
          <p:cNvPr id="3" name="Picture 2" descr="Clouds in the sky&#10;&#10;Description automatically generated with medium confidence">
            <a:extLst>
              <a:ext uri="{FF2B5EF4-FFF2-40B4-BE49-F238E27FC236}">
                <a16:creationId xmlns:a16="http://schemas.microsoft.com/office/drawing/2014/main" id="{DF9E5863-517C-5384-9480-C62918FFA31D}"/>
              </a:ext>
            </a:extLst>
          </p:cNvPr>
          <p:cNvPicPr>
            <a:picLocks noChangeAspect="1"/>
          </p:cNvPicPr>
          <p:nvPr/>
        </p:nvPicPr>
        <p:blipFill rotWithShape="1">
          <a:blip r:embed="rId5"/>
          <a:srcRect t="28704" b="8518"/>
          <a:stretch/>
        </p:blipFill>
        <p:spPr>
          <a:xfrm>
            <a:off x="-9271" y="3819524"/>
            <a:ext cx="9160716" cy="3228975"/>
          </a:xfrm>
          <a:prstGeom prst="rect">
            <a:avLst/>
          </a:prstGeom>
        </p:spPr>
      </p:pic>
      <p:sp>
        <p:nvSpPr>
          <p:cNvPr id="17" name="Google Shape;461;p4">
            <a:extLst>
              <a:ext uri="{FF2B5EF4-FFF2-40B4-BE49-F238E27FC236}">
                <a16:creationId xmlns:a16="http://schemas.microsoft.com/office/drawing/2014/main" id="{F4686D94-8B7E-4655-2BAF-75C0497929A5}"/>
              </a:ext>
            </a:extLst>
          </p:cNvPr>
          <p:cNvSpPr txBox="1"/>
          <p:nvPr/>
        </p:nvSpPr>
        <p:spPr>
          <a:xfrm>
            <a:off x="1005344" y="5038724"/>
            <a:ext cx="7133312" cy="200977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Vaping will be banned in all public spaces.</a:t>
            </a:r>
          </a:p>
        </p:txBody>
      </p:sp>
      <p:sp>
        <p:nvSpPr>
          <p:cNvPr id="18" name="Slide Number Placeholder 1">
            <a:extLst>
              <a:ext uri="{FF2B5EF4-FFF2-40B4-BE49-F238E27FC236}">
                <a16:creationId xmlns:a16="http://schemas.microsoft.com/office/drawing/2014/main" id="{FC0F365A-6A14-0A04-5268-50381FE31B71}"/>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9547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Smoke and mirrors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6" name="Picture 15">
            <a:extLst>
              <a:ext uri="{FF2B5EF4-FFF2-40B4-BE49-F238E27FC236}">
                <a16:creationId xmlns:a16="http://schemas.microsoft.com/office/drawing/2014/main" id="{69D2A775-2267-2F5A-7511-71F67CD3E8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913" y="994553"/>
            <a:ext cx="9152358" cy="5958697"/>
          </a:xfrm>
          <a:prstGeom prst="rect">
            <a:avLst/>
          </a:prstGeom>
          <a:effectLst/>
        </p:spPr>
      </p:pic>
      <p:pic>
        <p:nvPicPr>
          <p:cNvPr id="3" name="Picture 2" descr="Clouds in the sky&#10;&#10;Description automatically generated with medium confidence">
            <a:extLst>
              <a:ext uri="{FF2B5EF4-FFF2-40B4-BE49-F238E27FC236}">
                <a16:creationId xmlns:a16="http://schemas.microsoft.com/office/drawing/2014/main" id="{DF9E5863-517C-5384-9480-C62918FFA31D}"/>
              </a:ext>
            </a:extLst>
          </p:cNvPr>
          <p:cNvPicPr>
            <a:picLocks noChangeAspect="1"/>
          </p:cNvPicPr>
          <p:nvPr/>
        </p:nvPicPr>
        <p:blipFill rotWithShape="1">
          <a:blip r:embed="rId4"/>
          <a:srcRect t="28704" b="8518"/>
          <a:stretch/>
        </p:blipFill>
        <p:spPr>
          <a:xfrm>
            <a:off x="-9272" y="3733799"/>
            <a:ext cx="9153271" cy="3228975"/>
          </a:xfrm>
          <a:prstGeom prst="rect">
            <a:avLst/>
          </a:prstGeom>
        </p:spPr>
      </p:pic>
      <p:sp>
        <p:nvSpPr>
          <p:cNvPr id="17" name="Google Shape;461;p4">
            <a:extLst>
              <a:ext uri="{FF2B5EF4-FFF2-40B4-BE49-F238E27FC236}">
                <a16:creationId xmlns:a16="http://schemas.microsoft.com/office/drawing/2014/main" id="{F4686D94-8B7E-4655-2BAF-75C0497929A5}"/>
              </a:ext>
            </a:extLst>
          </p:cNvPr>
          <p:cNvSpPr txBox="1"/>
          <p:nvPr/>
        </p:nvSpPr>
        <p:spPr>
          <a:xfrm>
            <a:off x="714376" y="4495799"/>
            <a:ext cx="7715249" cy="2009775"/>
          </a:xfrm>
          <a:prstGeom prst="rect">
            <a:avLst/>
          </a:prstGeom>
          <a:noFill/>
          <a:ln>
            <a:noFill/>
          </a:ln>
        </p:spPr>
        <p:txBody>
          <a:bodyPr spcFirstLastPara="1" wrap="square" lIns="91425" tIns="45700" rIns="91425" bIns="45700" anchor="t" anchorCtr="0">
            <a:noAutofit/>
          </a:bodyPr>
          <a:lstStyle/>
          <a:p>
            <a:pPr lvl="0" algn="ctr">
              <a:lnSpc>
                <a:spcPct val="90000"/>
              </a:lnSpc>
              <a:buClr>
                <a:schemeClr val="lt1"/>
              </a:buClr>
              <a:buSzPts val="700"/>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Vapes will have explicit health warnings and no branding.</a:t>
            </a:r>
          </a:p>
        </p:txBody>
      </p:sp>
      <p:sp>
        <p:nvSpPr>
          <p:cNvPr id="18" name="Slide Number Placeholder 1">
            <a:extLst>
              <a:ext uri="{FF2B5EF4-FFF2-40B4-BE49-F238E27FC236}">
                <a16:creationId xmlns:a16="http://schemas.microsoft.com/office/drawing/2014/main" id="{FC0F365A-6A14-0A04-5268-50381FE31B71}"/>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164023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788044"/>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Smoke and mirrors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6" name="Picture 15">
            <a:extLst>
              <a:ext uri="{FF2B5EF4-FFF2-40B4-BE49-F238E27FC236}">
                <a16:creationId xmlns:a16="http://schemas.microsoft.com/office/drawing/2014/main" id="{69D2A775-2267-2F5A-7511-71F67CD3E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3" y="994553"/>
            <a:ext cx="9152358" cy="5958697"/>
          </a:xfrm>
          <a:prstGeom prst="rect">
            <a:avLst/>
          </a:prstGeom>
          <a:effectLst/>
        </p:spPr>
      </p:pic>
      <p:pic>
        <p:nvPicPr>
          <p:cNvPr id="3" name="Picture 2" descr="Clouds in the sky&#10;&#10;Description automatically generated with medium confidence">
            <a:extLst>
              <a:ext uri="{FF2B5EF4-FFF2-40B4-BE49-F238E27FC236}">
                <a16:creationId xmlns:a16="http://schemas.microsoft.com/office/drawing/2014/main" id="{DF9E5863-517C-5384-9480-C62918FFA31D}"/>
              </a:ext>
            </a:extLst>
          </p:cNvPr>
          <p:cNvPicPr>
            <a:picLocks noChangeAspect="1"/>
          </p:cNvPicPr>
          <p:nvPr/>
        </p:nvPicPr>
        <p:blipFill rotWithShape="1">
          <a:blip r:embed="rId4"/>
          <a:srcRect t="28704" b="8518"/>
          <a:stretch/>
        </p:blipFill>
        <p:spPr>
          <a:xfrm>
            <a:off x="-9271" y="3733799"/>
            <a:ext cx="9160716" cy="3228975"/>
          </a:xfrm>
          <a:prstGeom prst="rect">
            <a:avLst/>
          </a:prstGeom>
        </p:spPr>
      </p:pic>
      <p:sp>
        <p:nvSpPr>
          <p:cNvPr id="17" name="Google Shape;461;p4">
            <a:extLst>
              <a:ext uri="{FF2B5EF4-FFF2-40B4-BE49-F238E27FC236}">
                <a16:creationId xmlns:a16="http://schemas.microsoft.com/office/drawing/2014/main" id="{F4686D94-8B7E-4655-2BAF-75C0497929A5}"/>
              </a:ext>
            </a:extLst>
          </p:cNvPr>
          <p:cNvSpPr txBox="1"/>
          <p:nvPr/>
        </p:nvSpPr>
        <p:spPr>
          <a:xfrm>
            <a:off x="566738" y="4686299"/>
            <a:ext cx="8010525" cy="2009775"/>
          </a:xfrm>
          <a:prstGeom prst="rect">
            <a:avLst/>
          </a:prstGeom>
          <a:noFill/>
          <a:ln>
            <a:noFill/>
          </a:ln>
        </p:spPr>
        <p:txBody>
          <a:bodyPr spcFirstLastPara="1" wrap="square" lIns="91425" tIns="45700" rIns="91425" bIns="45700" anchor="t" anchorCtr="0">
            <a:noAutofit/>
          </a:bodyPr>
          <a:lstStyle/>
          <a:p>
            <a:pPr lvl="0" algn="ctr">
              <a:lnSpc>
                <a:spcPct val="90000"/>
              </a:lnSpc>
              <a:buClr>
                <a:schemeClr val="lt1"/>
              </a:buClr>
              <a:buSzPts val="700"/>
            </a:pPr>
            <a:r>
              <a:rPr lang="en-GB" sz="40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People will feed their nicotine addiction with a daily pill rather than smoking or vaping.</a:t>
            </a:r>
          </a:p>
        </p:txBody>
      </p:sp>
      <p:sp>
        <p:nvSpPr>
          <p:cNvPr id="18" name="Slide Number Placeholder 1">
            <a:extLst>
              <a:ext uri="{FF2B5EF4-FFF2-40B4-BE49-F238E27FC236}">
                <a16:creationId xmlns:a16="http://schemas.microsoft.com/office/drawing/2014/main" id="{FC0F365A-6A14-0A04-5268-50381FE31B71}"/>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9878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Smoke and mirrors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6" name="Picture 15">
            <a:extLst>
              <a:ext uri="{FF2B5EF4-FFF2-40B4-BE49-F238E27FC236}">
                <a16:creationId xmlns:a16="http://schemas.microsoft.com/office/drawing/2014/main" id="{69D2A775-2267-2F5A-7511-71F67CD3E81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13" y="994553"/>
            <a:ext cx="9152358" cy="5958697"/>
          </a:xfrm>
          <a:prstGeom prst="rect">
            <a:avLst/>
          </a:prstGeom>
          <a:effectLst/>
        </p:spPr>
      </p:pic>
      <p:pic>
        <p:nvPicPr>
          <p:cNvPr id="3" name="Picture 2" descr="Clouds in the sky&#10;&#10;Description automatically generated with medium confidence">
            <a:extLst>
              <a:ext uri="{FF2B5EF4-FFF2-40B4-BE49-F238E27FC236}">
                <a16:creationId xmlns:a16="http://schemas.microsoft.com/office/drawing/2014/main" id="{DF9E5863-517C-5384-9480-C62918FFA31D}"/>
              </a:ext>
            </a:extLst>
          </p:cNvPr>
          <p:cNvPicPr>
            <a:picLocks noChangeAspect="1"/>
          </p:cNvPicPr>
          <p:nvPr/>
        </p:nvPicPr>
        <p:blipFill rotWithShape="1">
          <a:blip r:embed="rId4"/>
          <a:srcRect t="28704" b="8518"/>
          <a:stretch/>
        </p:blipFill>
        <p:spPr>
          <a:xfrm>
            <a:off x="-9271" y="3733799"/>
            <a:ext cx="9160716" cy="3228975"/>
          </a:xfrm>
          <a:prstGeom prst="rect">
            <a:avLst/>
          </a:prstGeom>
        </p:spPr>
      </p:pic>
      <p:sp>
        <p:nvSpPr>
          <p:cNvPr id="17" name="Google Shape;461;p4">
            <a:extLst>
              <a:ext uri="{FF2B5EF4-FFF2-40B4-BE49-F238E27FC236}">
                <a16:creationId xmlns:a16="http://schemas.microsoft.com/office/drawing/2014/main" id="{F4686D94-8B7E-4655-2BAF-75C0497929A5}"/>
              </a:ext>
            </a:extLst>
          </p:cNvPr>
          <p:cNvSpPr txBox="1"/>
          <p:nvPr/>
        </p:nvSpPr>
        <p:spPr>
          <a:xfrm>
            <a:off x="566738" y="4686299"/>
            <a:ext cx="8010525" cy="2009775"/>
          </a:xfrm>
          <a:prstGeom prst="rect">
            <a:avLst/>
          </a:prstGeom>
          <a:noFill/>
          <a:ln>
            <a:noFill/>
          </a:ln>
        </p:spPr>
        <p:txBody>
          <a:bodyPr spcFirstLastPara="1" wrap="square" lIns="91425" tIns="45700" rIns="91425" bIns="45700" anchor="t" anchorCtr="0">
            <a:noAutofit/>
          </a:bodyPr>
          <a:lstStyle/>
          <a:p>
            <a:pPr lvl="0" algn="ctr">
              <a:lnSpc>
                <a:spcPct val="90000"/>
              </a:lnSpc>
              <a:buClr>
                <a:schemeClr val="lt1"/>
              </a:buClr>
              <a:buSzPts val="700"/>
            </a:pPr>
            <a:r>
              <a:rPr lang="en-GB" sz="44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Vaping will become so common it’ll be uncool to be seen doing it.</a:t>
            </a:r>
          </a:p>
        </p:txBody>
      </p:sp>
      <p:sp>
        <p:nvSpPr>
          <p:cNvPr id="18" name="Slide Number Placeholder 1">
            <a:extLst>
              <a:ext uri="{FF2B5EF4-FFF2-40B4-BE49-F238E27FC236}">
                <a16:creationId xmlns:a16="http://schemas.microsoft.com/office/drawing/2014/main" id="{FC0F365A-6A14-0A04-5268-50381FE31B71}"/>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150770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Smoke and mirrors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6" name="Picture 15">
            <a:extLst>
              <a:ext uri="{FF2B5EF4-FFF2-40B4-BE49-F238E27FC236}">
                <a16:creationId xmlns:a16="http://schemas.microsoft.com/office/drawing/2014/main" id="{69D2A775-2267-2F5A-7511-71F67CD3E81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13" y="994553"/>
            <a:ext cx="9152358" cy="5958697"/>
          </a:xfrm>
          <a:prstGeom prst="rect">
            <a:avLst/>
          </a:prstGeom>
          <a:effectLst/>
        </p:spPr>
      </p:pic>
      <p:pic>
        <p:nvPicPr>
          <p:cNvPr id="3" name="Picture 2" descr="Clouds in the sky&#10;&#10;Description automatically generated with medium confidence">
            <a:extLst>
              <a:ext uri="{FF2B5EF4-FFF2-40B4-BE49-F238E27FC236}">
                <a16:creationId xmlns:a16="http://schemas.microsoft.com/office/drawing/2014/main" id="{DF9E5863-517C-5384-9480-C62918FFA31D}"/>
              </a:ext>
            </a:extLst>
          </p:cNvPr>
          <p:cNvPicPr>
            <a:picLocks noChangeAspect="1"/>
          </p:cNvPicPr>
          <p:nvPr/>
        </p:nvPicPr>
        <p:blipFill rotWithShape="1">
          <a:blip r:embed="rId4"/>
          <a:srcRect t="28704" b="8518"/>
          <a:stretch/>
        </p:blipFill>
        <p:spPr>
          <a:xfrm>
            <a:off x="-9271" y="3819524"/>
            <a:ext cx="9160716" cy="3228975"/>
          </a:xfrm>
          <a:prstGeom prst="rect">
            <a:avLst/>
          </a:prstGeom>
        </p:spPr>
      </p:pic>
      <p:sp>
        <p:nvSpPr>
          <p:cNvPr id="17" name="Google Shape;461;p4">
            <a:extLst>
              <a:ext uri="{FF2B5EF4-FFF2-40B4-BE49-F238E27FC236}">
                <a16:creationId xmlns:a16="http://schemas.microsoft.com/office/drawing/2014/main" id="{F4686D94-8B7E-4655-2BAF-75C0497929A5}"/>
              </a:ext>
            </a:extLst>
          </p:cNvPr>
          <p:cNvSpPr txBox="1"/>
          <p:nvPr/>
        </p:nvSpPr>
        <p:spPr>
          <a:xfrm>
            <a:off x="1005344" y="5038724"/>
            <a:ext cx="7133312" cy="2009775"/>
          </a:xfrm>
          <a:prstGeom prst="rect">
            <a:avLst/>
          </a:prstGeom>
          <a:noFill/>
          <a:ln>
            <a:noFill/>
          </a:ln>
        </p:spPr>
        <p:txBody>
          <a:bodyPr spcFirstLastPara="1" wrap="square" lIns="91425" tIns="45700" rIns="91425" bIns="45700" anchor="t" anchorCtr="0">
            <a:noAutofit/>
          </a:bodyPr>
          <a:lstStyle/>
          <a:p>
            <a:pPr lvl="0" algn="ctr">
              <a:lnSpc>
                <a:spcPct val="90000"/>
              </a:lnSpc>
              <a:buClr>
                <a:schemeClr val="lt1"/>
              </a:buClr>
              <a:buSzPts val="700"/>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The NHS will campaign against vaping.</a:t>
            </a:r>
          </a:p>
        </p:txBody>
      </p:sp>
      <p:sp>
        <p:nvSpPr>
          <p:cNvPr id="18" name="Slide Number Placeholder 1">
            <a:extLst>
              <a:ext uri="{FF2B5EF4-FFF2-40B4-BE49-F238E27FC236}">
                <a16:creationId xmlns:a16="http://schemas.microsoft.com/office/drawing/2014/main" id="{FC0F365A-6A14-0A04-5268-50381FE31B71}"/>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8377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Smoke and mirrors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6" name="Picture 15">
            <a:extLst>
              <a:ext uri="{FF2B5EF4-FFF2-40B4-BE49-F238E27FC236}">
                <a16:creationId xmlns:a16="http://schemas.microsoft.com/office/drawing/2014/main" id="{69D2A775-2267-2F5A-7511-71F67CD3E81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13" y="994553"/>
            <a:ext cx="9152358" cy="5958697"/>
          </a:xfrm>
          <a:prstGeom prst="rect">
            <a:avLst/>
          </a:prstGeom>
          <a:effectLst/>
        </p:spPr>
      </p:pic>
      <p:pic>
        <p:nvPicPr>
          <p:cNvPr id="3" name="Picture 2" descr="Clouds in the sky&#10;&#10;Description automatically generated with medium confidence">
            <a:extLst>
              <a:ext uri="{FF2B5EF4-FFF2-40B4-BE49-F238E27FC236}">
                <a16:creationId xmlns:a16="http://schemas.microsoft.com/office/drawing/2014/main" id="{DF9E5863-517C-5384-9480-C62918FFA31D}"/>
              </a:ext>
            </a:extLst>
          </p:cNvPr>
          <p:cNvPicPr>
            <a:picLocks noChangeAspect="1"/>
          </p:cNvPicPr>
          <p:nvPr/>
        </p:nvPicPr>
        <p:blipFill rotWithShape="1">
          <a:blip r:embed="rId4"/>
          <a:srcRect t="28704" b="8518"/>
          <a:stretch/>
        </p:blipFill>
        <p:spPr>
          <a:xfrm>
            <a:off x="-9271" y="3733799"/>
            <a:ext cx="9160716" cy="3228975"/>
          </a:xfrm>
          <a:prstGeom prst="rect">
            <a:avLst/>
          </a:prstGeom>
        </p:spPr>
      </p:pic>
      <p:sp>
        <p:nvSpPr>
          <p:cNvPr id="17" name="Google Shape;461;p4">
            <a:extLst>
              <a:ext uri="{FF2B5EF4-FFF2-40B4-BE49-F238E27FC236}">
                <a16:creationId xmlns:a16="http://schemas.microsoft.com/office/drawing/2014/main" id="{F4686D94-8B7E-4655-2BAF-75C0497929A5}"/>
              </a:ext>
            </a:extLst>
          </p:cNvPr>
          <p:cNvSpPr txBox="1"/>
          <p:nvPr/>
        </p:nvSpPr>
        <p:spPr>
          <a:xfrm>
            <a:off x="397669" y="4933949"/>
            <a:ext cx="8348662" cy="2009775"/>
          </a:xfrm>
          <a:prstGeom prst="rect">
            <a:avLst/>
          </a:prstGeom>
          <a:noFill/>
          <a:ln>
            <a:noFill/>
          </a:ln>
        </p:spPr>
        <p:txBody>
          <a:bodyPr spcFirstLastPara="1" wrap="square" lIns="91425" tIns="45700" rIns="91425" bIns="45700" anchor="t" anchorCtr="0">
            <a:noAutofit/>
          </a:bodyPr>
          <a:lstStyle/>
          <a:p>
            <a:pPr lvl="0" algn="ctr">
              <a:lnSpc>
                <a:spcPct val="90000"/>
              </a:lnSpc>
              <a:buClr>
                <a:schemeClr val="lt1"/>
              </a:buClr>
              <a:buSzPts val="700"/>
            </a:pPr>
            <a:r>
              <a:rPr lang="en-GB" sz="32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People will take up vaping products without any nicotine in them. After all, it’s all about the flavour and smoke, right?</a:t>
            </a:r>
          </a:p>
        </p:txBody>
      </p:sp>
      <p:sp>
        <p:nvSpPr>
          <p:cNvPr id="18" name="Slide Number Placeholder 1">
            <a:extLst>
              <a:ext uri="{FF2B5EF4-FFF2-40B4-BE49-F238E27FC236}">
                <a16:creationId xmlns:a16="http://schemas.microsoft.com/office/drawing/2014/main" id="{FC0F365A-6A14-0A04-5268-50381FE31B71}"/>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14764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What’s the harm?</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sp>
        <p:nvSpPr>
          <p:cNvPr id="2" name="Rectangle: Rounded Corners 1">
            <a:extLst>
              <a:ext uri="{FF2B5EF4-FFF2-40B4-BE49-F238E27FC236}">
                <a16:creationId xmlns:a16="http://schemas.microsoft.com/office/drawing/2014/main" id="{60C30D20-DA7A-5B5E-098B-CD928FC18339}"/>
              </a:ext>
            </a:extLst>
          </p:cNvPr>
          <p:cNvSpPr/>
          <p:nvPr/>
        </p:nvSpPr>
        <p:spPr>
          <a:xfrm>
            <a:off x="352428" y="1325897"/>
            <a:ext cx="4581522" cy="1636378"/>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Pair discussion (3-5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This won’t be the first time you’ve heard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list of reasons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not do drugs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or something else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dangerous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What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problems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do you think we could list about vaping?</a:t>
            </a:r>
            <a:endParaRPr lang="en-GB" sz="1600" dirty="0"/>
          </a:p>
        </p:txBody>
      </p:sp>
      <p:pic>
        <p:nvPicPr>
          <p:cNvPr id="5" name="Picture 4" descr="A person lying on a bench reading a book&#10;&#10;Description automatically generated with medium confidence">
            <a:extLst>
              <a:ext uri="{FF2B5EF4-FFF2-40B4-BE49-F238E27FC236}">
                <a16:creationId xmlns:a16="http://schemas.microsoft.com/office/drawing/2014/main" id="{04B3C59C-4054-B787-191C-131E81F627A7}"/>
              </a:ext>
            </a:extLst>
          </p:cNvPr>
          <p:cNvPicPr>
            <a:picLocks noChangeAspect="1"/>
          </p:cNvPicPr>
          <p:nvPr/>
        </p:nvPicPr>
        <p:blipFill>
          <a:blip r:embed="rId3"/>
          <a:stretch>
            <a:fillRect/>
          </a:stretch>
        </p:blipFill>
        <p:spPr>
          <a:xfrm>
            <a:off x="5326481" y="1334038"/>
            <a:ext cx="3463268" cy="5194902"/>
          </a:xfrm>
          <a:prstGeom prst="rect">
            <a:avLst/>
          </a:prstGeom>
          <a:effectLst>
            <a:outerShdw blurRad="50800" dist="38100" dir="2700000" algn="tl" rotWithShape="0">
              <a:prstClr val="black">
                <a:alpha val="40000"/>
              </a:prstClr>
            </a:outerShdw>
          </a:effectLst>
        </p:spPr>
      </p:pic>
      <p:pic>
        <p:nvPicPr>
          <p:cNvPr id="10" name="Picture 9" descr="A picture containing weapon, brass knucks, wheel&#10;&#10;Description automatically generated">
            <a:extLst>
              <a:ext uri="{FF2B5EF4-FFF2-40B4-BE49-F238E27FC236}">
                <a16:creationId xmlns:a16="http://schemas.microsoft.com/office/drawing/2014/main" id="{C583C44E-81B1-C296-E48D-135ABB9A7D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39281" y="4700917"/>
            <a:ext cx="1661826" cy="1737026"/>
          </a:xfrm>
          <a:prstGeom prst="rect">
            <a:avLst/>
          </a:prstGeom>
        </p:spPr>
      </p:pic>
      <p:pic>
        <p:nvPicPr>
          <p:cNvPr id="11" name="Picture 10" descr="A picture containing weapon, brass knucks, wheel&#10;&#10;Description automatically generated">
            <a:extLst>
              <a:ext uri="{FF2B5EF4-FFF2-40B4-BE49-F238E27FC236}">
                <a16:creationId xmlns:a16="http://schemas.microsoft.com/office/drawing/2014/main" id="{C1246045-0460-2C76-667E-C8E2117114A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28"/>
          <a:stretch/>
        </p:blipFill>
        <p:spPr>
          <a:xfrm flipH="1">
            <a:off x="471775" y="3214241"/>
            <a:ext cx="1661826" cy="1527295"/>
          </a:xfrm>
          <a:prstGeom prst="rect">
            <a:avLst/>
          </a:prstGeom>
        </p:spPr>
      </p:pic>
      <p:pic>
        <p:nvPicPr>
          <p:cNvPr id="12" name="Picture 11" descr="A picture containing weapon, brass knucks, wheel&#10;&#10;Description automatically generated">
            <a:extLst>
              <a:ext uri="{FF2B5EF4-FFF2-40B4-BE49-F238E27FC236}">
                <a16:creationId xmlns:a16="http://schemas.microsoft.com/office/drawing/2014/main" id="{BFE3373C-003D-42A5-E316-D6D612AE12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117114" y="3429000"/>
            <a:ext cx="1904017" cy="214722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6AA2DB09-2F67-BB99-9ACF-9DB45C3D6625}"/>
              </a:ext>
            </a:extLst>
          </p:cNvPr>
          <p:cNvPicPr>
            <a:picLocks noChangeAspect="1"/>
          </p:cNvPicPr>
          <p:nvPr/>
        </p:nvPicPr>
        <p:blipFill>
          <a:blip r:embed="rId7"/>
          <a:stretch>
            <a:fillRect/>
          </a:stretch>
        </p:blipFill>
        <p:spPr>
          <a:xfrm rot="415551">
            <a:off x="3760777" y="3780661"/>
            <a:ext cx="651556" cy="115298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FCC41BD8-FB28-8290-C0EA-83BB3796CE4C}"/>
              </a:ext>
            </a:extLst>
          </p:cNvPr>
          <p:cNvPicPr>
            <a:picLocks noChangeAspect="1"/>
          </p:cNvPicPr>
          <p:nvPr/>
        </p:nvPicPr>
        <p:blipFill>
          <a:blip r:embed="rId7"/>
          <a:stretch>
            <a:fillRect/>
          </a:stretch>
        </p:blipFill>
        <p:spPr>
          <a:xfrm rot="20870620">
            <a:off x="2289650" y="5100834"/>
            <a:ext cx="487423" cy="862536"/>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2D1CC7E4-4B35-1FB8-54BA-A2787084A020}"/>
              </a:ext>
            </a:extLst>
          </p:cNvPr>
          <p:cNvPicPr>
            <a:picLocks noChangeAspect="1"/>
          </p:cNvPicPr>
          <p:nvPr/>
        </p:nvPicPr>
        <p:blipFill>
          <a:blip r:embed="rId7"/>
          <a:stretch>
            <a:fillRect/>
          </a:stretch>
        </p:blipFill>
        <p:spPr>
          <a:xfrm rot="20859736">
            <a:off x="1073354" y="3526451"/>
            <a:ext cx="458668" cy="811651"/>
          </a:xfrm>
          <a:prstGeom prst="rect">
            <a:avLst/>
          </a:prstGeom>
        </p:spPr>
      </p:pic>
    </p:spTree>
    <p:extLst>
      <p:ext uri="{BB962C8B-B14F-4D97-AF65-F5344CB8AC3E}">
        <p14:creationId xmlns:p14="http://schemas.microsoft.com/office/powerpoint/2010/main" val="14687556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What’s the harm?</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6" name="Picture 5" descr="Two people talking&#10;&#10;Description automatically generated with low confidence">
            <a:extLst>
              <a:ext uri="{FF2B5EF4-FFF2-40B4-BE49-F238E27FC236}">
                <a16:creationId xmlns:a16="http://schemas.microsoft.com/office/drawing/2014/main" id="{DC4D192A-11F0-75CE-B661-1D8661F44A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60904" y="1936105"/>
            <a:ext cx="6020365" cy="4013577"/>
          </a:xfrm>
          <a:prstGeom prst="rect">
            <a:avLst/>
          </a:prstGeom>
          <a:effectLst>
            <a:outerShdw blurRad="50800" dist="38100" dir="2700000" algn="tl" rotWithShape="0">
              <a:prstClr val="black">
                <a:alpha val="40000"/>
              </a:prstClr>
            </a:outerShdw>
          </a:effectLst>
        </p:spPr>
      </p:pic>
      <p:pic>
        <p:nvPicPr>
          <p:cNvPr id="8" name="Picture 7" descr="A picture containing weapon, brass knucks, wheel&#10;&#10;Description automatically generated">
            <a:extLst>
              <a:ext uri="{FF2B5EF4-FFF2-40B4-BE49-F238E27FC236}">
                <a16:creationId xmlns:a16="http://schemas.microsoft.com/office/drawing/2014/main" id="{E24E4FA3-E9BD-B331-F3CB-3FF6906EB6D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3392" flipH="1" flipV="1">
            <a:off x="3568311" y="4410174"/>
            <a:ext cx="2150099" cy="2247394"/>
          </a:xfrm>
          <a:prstGeom prst="rect">
            <a:avLst/>
          </a:prstGeom>
        </p:spPr>
      </p:pic>
      <p:pic>
        <p:nvPicPr>
          <p:cNvPr id="16" name="Picture 15" descr="A picture containing weapon, brass knucks, wheel&#10;&#10;Description automatically generated">
            <a:extLst>
              <a:ext uri="{FF2B5EF4-FFF2-40B4-BE49-F238E27FC236}">
                <a16:creationId xmlns:a16="http://schemas.microsoft.com/office/drawing/2014/main" id="{B58B8731-6916-DB7B-5339-A4CB4719289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0434087" flipH="1">
            <a:off x="1111485" y="2623360"/>
            <a:ext cx="1367952" cy="1542683"/>
          </a:xfrm>
          <a:prstGeom prst="rect">
            <a:avLst/>
          </a:prstGeom>
        </p:spPr>
      </p:pic>
      <p:sp>
        <p:nvSpPr>
          <p:cNvPr id="17" name="TextBox 16">
            <a:extLst>
              <a:ext uri="{FF2B5EF4-FFF2-40B4-BE49-F238E27FC236}">
                <a16:creationId xmlns:a16="http://schemas.microsoft.com/office/drawing/2014/main" id="{49542629-5E26-9569-C633-3E6A7583C341}"/>
              </a:ext>
            </a:extLst>
          </p:cNvPr>
          <p:cNvSpPr txBox="1"/>
          <p:nvPr/>
        </p:nvSpPr>
        <p:spPr>
          <a:xfrm>
            <a:off x="1057273" y="2964623"/>
            <a:ext cx="1362075" cy="646331"/>
          </a:xfrm>
          <a:prstGeom prst="rect">
            <a:avLst/>
          </a:prstGeom>
          <a:noFill/>
        </p:spPr>
        <p:txBody>
          <a:bodyPr wrap="square" rtlCol="0">
            <a:spAutoFit/>
          </a:bodyPr>
          <a:lstStyle/>
          <a:p>
            <a:pPr algn="ctr"/>
            <a:r>
              <a:rPr lang="en-GB" sz="1800" dirty="0">
                <a:latin typeface="+mn-lt"/>
              </a:rPr>
              <a:t>Please stop…</a:t>
            </a:r>
          </a:p>
        </p:txBody>
      </p:sp>
      <p:pic>
        <p:nvPicPr>
          <p:cNvPr id="21" name="Picture 20" descr="A picture containing weapon, brass knucks, wheel&#10;&#10;Description automatically generated">
            <a:extLst>
              <a:ext uri="{FF2B5EF4-FFF2-40B4-BE49-F238E27FC236}">
                <a16:creationId xmlns:a16="http://schemas.microsoft.com/office/drawing/2014/main" id="{0EC8523D-206E-33D8-21D0-5BA69E9ED3F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588"/>
          <a:stretch/>
        </p:blipFill>
        <p:spPr>
          <a:xfrm>
            <a:off x="4835616" y="1127416"/>
            <a:ext cx="4217746" cy="1957343"/>
          </a:xfrm>
          <a:prstGeom prst="rect">
            <a:avLst/>
          </a:prstGeom>
        </p:spPr>
      </p:pic>
      <p:pic>
        <p:nvPicPr>
          <p:cNvPr id="23" name="Picture 22" descr="A picture containing weapon, brass knucks, wheel&#10;&#10;Description automatically generated">
            <a:extLst>
              <a:ext uri="{FF2B5EF4-FFF2-40B4-BE49-F238E27FC236}">
                <a16:creationId xmlns:a16="http://schemas.microsoft.com/office/drawing/2014/main" id="{1B1DE353-ECD8-7E4E-9110-981E9A6C9020}"/>
              </a:ext>
            </a:extLst>
          </p:cNvPr>
          <p:cNvPicPr>
            <a:picLocks noChangeAspect="1"/>
          </p:cNvPicPr>
          <p:nvPr/>
        </p:nvPicPr>
        <p:blipFill rotWithShape="1">
          <a:blip r:embed="rId7"/>
          <a:srcRect l="34963" r="35660" b="65150"/>
          <a:stretch/>
        </p:blipFill>
        <p:spPr>
          <a:xfrm rot="21153179" flipV="1">
            <a:off x="6814184" y="2631879"/>
            <a:ext cx="2158763" cy="2913081"/>
          </a:xfrm>
          <a:prstGeom prst="rect">
            <a:avLst/>
          </a:prstGeom>
        </p:spPr>
      </p:pic>
      <p:sp>
        <p:nvSpPr>
          <p:cNvPr id="18" name="TextBox 17">
            <a:extLst>
              <a:ext uri="{FF2B5EF4-FFF2-40B4-BE49-F238E27FC236}">
                <a16:creationId xmlns:a16="http://schemas.microsoft.com/office/drawing/2014/main" id="{FC9C8E59-5C45-FEA7-05C6-C87E4098A491}"/>
              </a:ext>
            </a:extLst>
          </p:cNvPr>
          <p:cNvSpPr txBox="1"/>
          <p:nvPr/>
        </p:nvSpPr>
        <p:spPr>
          <a:xfrm>
            <a:off x="5121757" y="1422556"/>
            <a:ext cx="3538818" cy="1200329"/>
          </a:xfrm>
          <a:prstGeom prst="rect">
            <a:avLst/>
          </a:prstGeom>
          <a:noFill/>
        </p:spPr>
        <p:txBody>
          <a:bodyPr wrap="square" rtlCol="0">
            <a:spAutoFit/>
          </a:bodyPr>
          <a:lstStyle/>
          <a:p>
            <a:pPr algn="ctr"/>
            <a:r>
              <a:rPr lang="en-GB" sz="1800" dirty="0">
                <a:latin typeface="+mn-lt"/>
              </a:rPr>
              <a:t>The long-term health effects are unknown! Back in my day we thought cigarettes wouldn’t hurt us either!</a:t>
            </a:r>
          </a:p>
        </p:txBody>
      </p:sp>
      <p:sp>
        <p:nvSpPr>
          <p:cNvPr id="19" name="TextBox 18">
            <a:extLst>
              <a:ext uri="{FF2B5EF4-FFF2-40B4-BE49-F238E27FC236}">
                <a16:creationId xmlns:a16="http://schemas.microsoft.com/office/drawing/2014/main" id="{7CC7E27B-BAA0-4241-7C54-1318C5654A08}"/>
              </a:ext>
            </a:extLst>
          </p:cNvPr>
          <p:cNvSpPr txBox="1"/>
          <p:nvPr/>
        </p:nvSpPr>
        <p:spPr>
          <a:xfrm>
            <a:off x="7132890" y="3326808"/>
            <a:ext cx="1553536" cy="2031325"/>
          </a:xfrm>
          <a:prstGeom prst="rect">
            <a:avLst/>
          </a:prstGeom>
          <a:noFill/>
        </p:spPr>
        <p:txBody>
          <a:bodyPr wrap="square" rtlCol="0">
            <a:spAutoFit/>
          </a:bodyPr>
          <a:lstStyle/>
          <a:p>
            <a:pPr algn="ctr"/>
            <a:r>
              <a:rPr lang="en-GB" sz="1800" dirty="0">
                <a:latin typeface="+mn-lt"/>
              </a:rPr>
              <a:t>Instead of vaping that money away, you could buy a Ferrari in a few years!</a:t>
            </a:r>
          </a:p>
        </p:txBody>
      </p:sp>
      <p:sp>
        <p:nvSpPr>
          <p:cNvPr id="24" name="TextBox 23">
            <a:extLst>
              <a:ext uri="{FF2B5EF4-FFF2-40B4-BE49-F238E27FC236}">
                <a16:creationId xmlns:a16="http://schemas.microsoft.com/office/drawing/2014/main" id="{2C92DC0D-B0D0-0C68-12D6-4871CE81A6B0}"/>
              </a:ext>
            </a:extLst>
          </p:cNvPr>
          <p:cNvSpPr txBox="1"/>
          <p:nvPr/>
        </p:nvSpPr>
        <p:spPr>
          <a:xfrm>
            <a:off x="3798877" y="5006533"/>
            <a:ext cx="1617036" cy="1200329"/>
          </a:xfrm>
          <a:prstGeom prst="rect">
            <a:avLst/>
          </a:prstGeom>
          <a:noFill/>
        </p:spPr>
        <p:txBody>
          <a:bodyPr wrap="square" rtlCol="0">
            <a:spAutoFit/>
          </a:bodyPr>
          <a:lstStyle/>
          <a:p>
            <a:pPr algn="ctr"/>
            <a:r>
              <a:rPr lang="en-GB" sz="1800" dirty="0">
                <a:latin typeface="+mn-lt"/>
              </a:rPr>
              <a:t>It starts with vaping, it’ll lead to… illegal things!</a:t>
            </a:r>
          </a:p>
        </p:txBody>
      </p:sp>
      <p:pic>
        <p:nvPicPr>
          <p:cNvPr id="27" name="Picture 26" descr="A picture containing weapon, brass knucks, wheel&#10;&#10;Description automatically generated">
            <a:extLst>
              <a:ext uri="{FF2B5EF4-FFF2-40B4-BE49-F238E27FC236}">
                <a16:creationId xmlns:a16="http://schemas.microsoft.com/office/drawing/2014/main" id="{57B84A13-10A7-C2F2-32F9-07D6FE043EE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28"/>
          <a:stretch/>
        </p:blipFill>
        <p:spPr>
          <a:xfrm flipH="1">
            <a:off x="3848353" y="2866349"/>
            <a:ext cx="1924613" cy="1667551"/>
          </a:xfrm>
          <a:prstGeom prst="rect">
            <a:avLst/>
          </a:prstGeom>
        </p:spPr>
      </p:pic>
      <p:sp>
        <p:nvSpPr>
          <p:cNvPr id="28" name="TextBox 27">
            <a:extLst>
              <a:ext uri="{FF2B5EF4-FFF2-40B4-BE49-F238E27FC236}">
                <a16:creationId xmlns:a16="http://schemas.microsoft.com/office/drawing/2014/main" id="{C6E067FE-C6CF-2300-6DF0-34A5BA0810B2}"/>
              </a:ext>
            </a:extLst>
          </p:cNvPr>
          <p:cNvSpPr txBox="1"/>
          <p:nvPr/>
        </p:nvSpPr>
        <p:spPr>
          <a:xfrm>
            <a:off x="4016109" y="3178262"/>
            <a:ext cx="1616113" cy="923330"/>
          </a:xfrm>
          <a:prstGeom prst="rect">
            <a:avLst/>
          </a:prstGeom>
          <a:noFill/>
        </p:spPr>
        <p:txBody>
          <a:bodyPr wrap="square" rtlCol="0">
            <a:spAutoFit/>
          </a:bodyPr>
          <a:lstStyle/>
          <a:p>
            <a:pPr algn="ctr"/>
            <a:r>
              <a:rPr lang="en-GB" sz="1800" dirty="0">
                <a:latin typeface="+mn-lt"/>
              </a:rPr>
              <a:t>You smell like cheap </a:t>
            </a:r>
            <a:r>
              <a:rPr lang="en-GB" sz="1800" dirty="0" err="1">
                <a:latin typeface="+mn-lt"/>
              </a:rPr>
              <a:t>bubblegum</a:t>
            </a:r>
            <a:r>
              <a:rPr lang="en-GB" sz="1800" dirty="0">
                <a:latin typeface="+mn-lt"/>
              </a:rPr>
              <a:t>!</a:t>
            </a:r>
          </a:p>
        </p:txBody>
      </p:sp>
      <p:pic>
        <p:nvPicPr>
          <p:cNvPr id="29" name="Picture 28" descr="A picture containing weapon, brass knucks, wheel&#10;&#10;Description automatically generated">
            <a:extLst>
              <a:ext uri="{FF2B5EF4-FFF2-40B4-BE49-F238E27FC236}">
                <a16:creationId xmlns:a16="http://schemas.microsoft.com/office/drawing/2014/main" id="{EEE0C17D-8523-0748-08F9-CCD3A0CD32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28"/>
          <a:stretch/>
        </p:blipFill>
        <p:spPr>
          <a:xfrm flipV="1">
            <a:off x="5838260" y="5252362"/>
            <a:ext cx="1596131" cy="1466918"/>
          </a:xfrm>
          <a:prstGeom prst="rect">
            <a:avLst/>
          </a:prstGeom>
        </p:spPr>
      </p:pic>
      <p:sp>
        <p:nvSpPr>
          <p:cNvPr id="30" name="TextBox 29">
            <a:extLst>
              <a:ext uri="{FF2B5EF4-FFF2-40B4-BE49-F238E27FC236}">
                <a16:creationId xmlns:a16="http://schemas.microsoft.com/office/drawing/2014/main" id="{5AE3B526-C425-887E-C63D-11641A06A44F}"/>
              </a:ext>
            </a:extLst>
          </p:cNvPr>
          <p:cNvSpPr txBox="1"/>
          <p:nvPr/>
        </p:nvSpPr>
        <p:spPr>
          <a:xfrm>
            <a:off x="5963665" y="5619763"/>
            <a:ext cx="1302813" cy="923330"/>
          </a:xfrm>
          <a:prstGeom prst="rect">
            <a:avLst/>
          </a:prstGeom>
          <a:noFill/>
        </p:spPr>
        <p:txBody>
          <a:bodyPr wrap="square" rtlCol="0">
            <a:spAutoFit/>
          </a:bodyPr>
          <a:lstStyle/>
          <a:p>
            <a:pPr algn="ctr"/>
            <a:r>
              <a:rPr lang="en-GB" sz="1800" dirty="0">
                <a:latin typeface="+mn-lt"/>
              </a:rPr>
              <a:t>You think it’s cool now!</a:t>
            </a:r>
          </a:p>
        </p:txBody>
      </p:sp>
      <p:sp>
        <p:nvSpPr>
          <p:cNvPr id="31" name="Rectangle: Rounded Corners 30">
            <a:extLst>
              <a:ext uri="{FF2B5EF4-FFF2-40B4-BE49-F238E27FC236}">
                <a16:creationId xmlns:a16="http://schemas.microsoft.com/office/drawing/2014/main" id="{8FC9A6AE-F5CB-3FF3-A3FF-94C55953723C}"/>
              </a:ext>
            </a:extLst>
          </p:cNvPr>
          <p:cNvSpPr/>
          <p:nvPr/>
        </p:nvSpPr>
        <p:spPr>
          <a:xfrm>
            <a:off x="455748" y="5252363"/>
            <a:ext cx="2263824" cy="1251348"/>
          </a:xfrm>
          <a:prstGeom prst="roundRect">
            <a:avLst/>
          </a:prstGeom>
          <a:solidFill>
            <a:schemeClr val="tx2"/>
          </a:solidFill>
          <a:ln w="28575">
            <a:solidFill>
              <a:schemeClr val="bg2"/>
            </a:solidFill>
            <a:prstDash val="sysDash"/>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Challenge:</a:t>
            </a:r>
          </a:p>
          <a:p>
            <a:pPr algn="ct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Is it useful to simply advise someone “not to vape”?</a:t>
            </a:r>
          </a:p>
        </p:txBody>
      </p:sp>
    </p:spTree>
    <p:extLst>
      <p:ext uri="{BB962C8B-B14F-4D97-AF65-F5344CB8AC3E}">
        <p14:creationId xmlns:p14="http://schemas.microsoft.com/office/powerpoint/2010/main" val="303957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4" grpId="0"/>
      <p:bldP spid="28" grpId="0"/>
      <p:bldP spid="30" grpId="0"/>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What’s the harm?</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6" name="Picture 5" descr="A picture containing table, person, indoor&#10;&#10;Description automatically generated">
            <a:extLst>
              <a:ext uri="{FF2B5EF4-FFF2-40B4-BE49-F238E27FC236}">
                <a16:creationId xmlns:a16="http://schemas.microsoft.com/office/drawing/2014/main" id="{45E5E1A8-3D23-C6FF-53F1-EDB0D4800B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5630" y="2733675"/>
            <a:ext cx="8434075" cy="3787124"/>
          </a:xfrm>
          <a:prstGeom prst="rect">
            <a:avLst/>
          </a:prstGeom>
          <a:effectLst>
            <a:outerShdw blurRad="50800" dist="38100" dir="2700000" algn="tl" rotWithShape="0">
              <a:prstClr val="black">
                <a:alpha val="40000"/>
              </a:prstClr>
            </a:outerShdw>
          </a:effectLst>
        </p:spPr>
      </p:pic>
      <p:pic>
        <p:nvPicPr>
          <p:cNvPr id="3" name="Picture 2" descr="A picture containing weapon, brass knucks, wheel&#10;&#10;Description automatically generated">
            <a:extLst>
              <a:ext uri="{FF2B5EF4-FFF2-40B4-BE49-F238E27FC236}">
                <a16:creationId xmlns:a16="http://schemas.microsoft.com/office/drawing/2014/main" id="{177542EF-DCDF-1D3A-688E-5EB9AE25BD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1260478" flipH="1" flipV="1">
            <a:off x="5220699" y="2885528"/>
            <a:ext cx="3365991" cy="3518307"/>
          </a:xfrm>
          <a:prstGeom prst="rect">
            <a:avLst/>
          </a:prstGeom>
        </p:spPr>
      </p:pic>
      <p:sp>
        <p:nvSpPr>
          <p:cNvPr id="4" name="TextBox 3">
            <a:extLst>
              <a:ext uri="{FF2B5EF4-FFF2-40B4-BE49-F238E27FC236}">
                <a16:creationId xmlns:a16="http://schemas.microsoft.com/office/drawing/2014/main" id="{0E2D5219-AA16-1D42-1170-C2CE8B41434A}"/>
              </a:ext>
            </a:extLst>
          </p:cNvPr>
          <p:cNvSpPr txBox="1"/>
          <p:nvPr/>
        </p:nvSpPr>
        <p:spPr>
          <a:xfrm>
            <a:off x="5751041" y="3356973"/>
            <a:ext cx="2485810" cy="2308324"/>
          </a:xfrm>
          <a:prstGeom prst="rect">
            <a:avLst/>
          </a:prstGeom>
          <a:noFill/>
        </p:spPr>
        <p:txBody>
          <a:bodyPr wrap="square" rtlCol="0">
            <a:spAutoFit/>
          </a:bodyPr>
          <a:lstStyle/>
          <a:p>
            <a:pPr algn="ctr"/>
            <a:r>
              <a:rPr lang="en-GB" sz="1800" dirty="0">
                <a:latin typeface="+mn-lt"/>
              </a:rPr>
              <a:t>Sounds like history repeating itself. No one should take risks with their health when we don’t know what future problems vaping may cause.</a:t>
            </a:r>
          </a:p>
        </p:txBody>
      </p:sp>
      <p:pic>
        <p:nvPicPr>
          <p:cNvPr id="5" name="Picture 4" descr="A picture containing weapon, brass knucks, wheel&#10;&#10;Description automatically generated">
            <a:extLst>
              <a:ext uri="{FF2B5EF4-FFF2-40B4-BE49-F238E27FC236}">
                <a16:creationId xmlns:a16="http://schemas.microsoft.com/office/drawing/2014/main" id="{FC77916F-1BB2-6250-F11A-F1D224AF6B7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28"/>
          <a:stretch/>
        </p:blipFill>
        <p:spPr>
          <a:xfrm rot="363952" flipH="1">
            <a:off x="535849" y="3012886"/>
            <a:ext cx="3530543" cy="3244732"/>
          </a:xfrm>
          <a:prstGeom prst="rect">
            <a:avLst/>
          </a:prstGeom>
        </p:spPr>
      </p:pic>
      <p:sp>
        <p:nvSpPr>
          <p:cNvPr id="7" name="TextBox 6">
            <a:extLst>
              <a:ext uri="{FF2B5EF4-FFF2-40B4-BE49-F238E27FC236}">
                <a16:creationId xmlns:a16="http://schemas.microsoft.com/office/drawing/2014/main" id="{E75D8CAB-DF25-E96B-84AA-76B25062880E}"/>
              </a:ext>
            </a:extLst>
          </p:cNvPr>
          <p:cNvSpPr txBox="1"/>
          <p:nvPr/>
        </p:nvSpPr>
        <p:spPr>
          <a:xfrm>
            <a:off x="1090354" y="3711197"/>
            <a:ext cx="2457460" cy="1754326"/>
          </a:xfrm>
          <a:prstGeom prst="rect">
            <a:avLst/>
          </a:prstGeom>
          <a:noFill/>
        </p:spPr>
        <p:txBody>
          <a:bodyPr wrap="square" rtlCol="0">
            <a:spAutoFit/>
          </a:bodyPr>
          <a:lstStyle/>
          <a:p>
            <a:pPr algn="ctr"/>
            <a:r>
              <a:rPr lang="en-GB" sz="1800" dirty="0">
                <a:latin typeface="+mn-lt"/>
              </a:rPr>
              <a:t>We know the horrific health problems of smoking. It is clear that vaping should be recommended to help smokers quit.</a:t>
            </a:r>
          </a:p>
        </p:txBody>
      </p:sp>
      <p:sp>
        <p:nvSpPr>
          <p:cNvPr id="10" name="Rectangle: Rounded Corners 9">
            <a:extLst>
              <a:ext uri="{FF2B5EF4-FFF2-40B4-BE49-F238E27FC236}">
                <a16:creationId xmlns:a16="http://schemas.microsoft.com/office/drawing/2014/main" id="{0EE6DBEC-7080-034C-3461-92833C380E39}"/>
              </a:ext>
            </a:extLst>
          </p:cNvPr>
          <p:cNvSpPr/>
          <p:nvPr/>
        </p:nvSpPr>
        <p:spPr>
          <a:xfrm>
            <a:off x="5128267" y="1325898"/>
            <a:ext cx="3638156" cy="109205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Class discussion (3-5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Which of the statements below do you agree with?</a:t>
            </a:r>
            <a:endParaRPr lang="en-GB" sz="1600" dirty="0"/>
          </a:p>
        </p:txBody>
      </p:sp>
      <p:sp>
        <p:nvSpPr>
          <p:cNvPr id="11" name="Rectangle: Rounded Corners 10">
            <a:extLst>
              <a:ext uri="{FF2B5EF4-FFF2-40B4-BE49-F238E27FC236}">
                <a16:creationId xmlns:a16="http://schemas.microsoft.com/office/drawing/2014/main" id="{23C9C99A-3C6B-A3A9-1EDC-80BB03E7E19A}"/>
              </a:ext>
            </a:extLst>
          </p:cNvPr>
          <p:cNvSpPr/>
          <p:nvPr/>
        </p:nvSpPr>
        <p:spPr>
          <a:xfrm>
            <a:off x="354252" y="1325898"/>
            <a:ext cx="4474923" cy="1092053"/>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There is work happening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study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and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understand</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safety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of vaping. It will take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time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know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long-term effects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0407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A072F-090F-9467-BF36-6A7055425C68}"/>
              </a:ext>
            </a:extLst>
          </p:cNvPr>
          <p:cNvPicPr>
            <a:picLocks noChangeAspect="1"/>
          </p:cNvPicPr>
          <p:nvPr/>
        </p:nvPicPr>
        <p:blipFill>
          <a:blip r:embed="rId3"/>
          <a:srcRect l="6020" r="6020"/>
          <a:stretch/>
        </p:blipFill>
        <p:spPr>
          <a:xfrm>
            <a:off x="0" y="1014493"/>
            <a:ext cx="9143999" cy="5847498"/>
          </a:xfrm>
          <a:prstGeom prst="rect">
            <a:avLst/>
          </a:prstGeom>
          <a:effectLst/>
        </p:spPr>
      </p:pic>
      <p:sp>
        <p:nvSpPr>
          <p:cNvPr id="9" name="Rectangle 8">
            <a:extLst>
              <a:ext uri="{FF2B5EF4-FFF2-40B4-BE49-F238E27FC236}">
                <a16:creationId xmlns:a16="http://schemas.microsoft.com/office/drawing/2014/main" id="{0FE40E28-19F8-92B9-4464-FC1C197F28B3}"/>
              </a:ext>
            </a:extLst>
          </p:cNvPr>
          <p:cNvSpPr/>
          <p:nvPr/>
        </p:nvSpPr>
        <p:spPr>
          <a:xfrm>
            <a:off x="0" y="1016398"/>
            <a:ext cx="9144000" cy="5884759"/>
          </a:xfrm>
          <a:prstGeom prst="rect">
            <a:avLst/>
          </a:prstGeom>
          <a:gradFill>
            <a:gsLst>
              <a:gs pos="0">
                <a:schemeClr val="tx2">
                  <a:alpha val="60000"/>
                  <a:lumMod val="60000"/>
                  <a:lumOff val="40000"/>
                </a:schemeClr>
              </a:gs>
              <a:gs pos="100000">
                <a:schemeClr val="accent2">
                  <a:alpha val="60000"/>
                  <a:lumMod val="60000"/>
                  <a:lumOff val="4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4" name="Picture 23" descr="Icon&#10;&#10;Description automatically generated">
            <a:extLst>
              <a:ext uri="{FF2B5EF4-FFF2-40B4-BE49-F238E27FC236}">
                <a16:creationId xmlns:a16="http://schemas.microsoft.com/office/drawing/2014/main" id="{15B33BBE-3BD0-98DB-D7CB-53EF373C4421}"/>
              </a:ext>
            </a:extLst>
          </p:cNvPr>
          <p:cNvPicPr>
            <a:picLocks noChangeAspect="1"/>
          </p:cNvPicPr>
          <p:nvPr/>
        </p:nvPicPr>
        <p:blipFill rotWithShape="1">
          <a:blip r:embed="rId4" cstate="hqprint">
            <a:alphaModFix amt="35000"/>
            <a:extLst>
              <a:ext uri="{28A0092B-C50C-407E-A947-70E740481C1C}">
                <a14:useLocalDpi xmlns:a14="http://schemas.microsoft.com/office/drawing/2010/main"/>
              </a:ext>
            </a:extLst>
          </a:blip>
          <a:srcRect/>
          <a:stretch/>
        </p:blipFill>
        <p:spPr>
          <a:xfrm>
            <a:off x="9323" y="1014493"/>
            <a:ext cx="6125956" cy="5886664"/>
          </a:xfrm>
          <a:prstGeom prst="rect">
            <a:avLst/>
          </a:prstGeom>
        </p:spPr>
      </p:pic>
      <p:sp>
        <p:nvSpPr>
          <p:cNvPr id="6" name="Pentagon 20">
            <a:extLst>
              <a:ext uri="{FF2B5EF4-FFF2-40B4-BE49-F238E27FC236}">
                <a16:creationId xmlns:a16="http://schemas.microsoft.com/office/drawing/2014/main" id="{35A4E41E-8083-04B7-1DE2-260F0AD80F3A}"/>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4" name="Picture 3" descr="A picture containing clock, drawing&#10;&#10;Description automatically generated">
            <a:extLst>
              <a:ext uri="{FF2B5EF4-FFF2-40B4-BE49-F238E27FC236}">
                <a16:creationId xmlns:a16="http://schemas.microsoft.com/office/drawing/2014/main" id="{352041B1-2514-4AF3-1EB6-5344470D50BE}"/>
              </a:ext>
            </a:extLst>
          </p:cNvPr>
          <p:cNvPicPr>
            <a:picLocks noChangeAspect="1"/>
          </p:cNvPicPr>
          <p:nvPr/>
        </p:nvPicPr>
        <p:blipFill>
          <a:blip r:embed="rId5"/>
          <a:stretch>
            <a:fillRect/>
          </a:stretch>
        </p:blipFill>
        <p:spPr>
          <a:xfrm>
            <a:off x="145967" y="215334"/>
            <a:ext cx="285751" cy="441459"/>
          </a:xfrm>
          <a:prstGeom prst="rect">
            <a:avLst/>
          </a:prstGeom>
        </p:spPr>
      </p:pic>
      <p:sp>
        <p:nvSpPr>
          <p:cNvPr id="8" name="Google Shape;468;p5">
            <a:extLst>
              <a:ext uri="{FF2B5EF4-FFF2-40B4-BE49-F238E27FC236}">
                <a16:creationId xmlns:a16="http://schemas.microsoft.com/office/drawing/2014/main" id="{366E2290-4AD1-617A-F547-00D77E6473E7}"/>
              </a:ext>
            </a:extLst>
          </p:cNvPr>
          <p:cNvSpPr txBox="1">
            <a:spLocks/>
          </p:cNvSpPr>
          <p:nvPr/>
        </p:nvSpPr>
        <p:spPr>
          <a:xfrm>
            <a:off x="755934" y="181055"/>
            <a:ext cx="7739062" cy="571500"/>
          </a:xfrm>
          <a:prstGeom prst="rect">
            <a:avLst/>
          </a:prstGeom>
          <a:noFill/>
          <a:ln>
            <a:noFill/>
          </a:ln>
        </p:spPr>
        <p:txBody>
          <a:bodyPr spcFirstLastPara="1" wrap="square" lIns="91425" tIns="45700" rIns="91425" bIns="45700" anchor="ctr" anchorCtr="0">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buClr>
                <a:schemeClr val="dk1"/>
              </a:buClr>
              <a:buSzPts val="2500"/>
            </a:pPr>
            <a:r>
              <a:rPr lang="en-GB" sz="2500" b="1" dirty="0">
                <a:solidFill>
                  <a:schemeClr val="bg1"/>
                </a:solidFill>
              </a:rPr>
              <a:t>Vote!</a:t>
            </a:r>
          </a:p>
        </p:txBody>
      </p:sp>
      <p:sp>
        <p:nvSpPr>
          <p:cNvPr id="10" name="Slide Number Placeholder 1">
            <a:extLst>
              <a:ext uri="{FF2B5EF4-FFF2-40B4-BE49-F238E27FC236}">
                <a16:creationId xmlns:a16="http://schemas.microsoft.com/office/drawing/2014/main" id="{E8550511-A9BE-DF11-4100-46B9F812C1F7}"/>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
        <p:nvSpPr>
          <p:cNvPr id="7" name="Speech Bubble: Rectangle with Corners Rounded 6">
            <a:extLst>
              <a:ext uri="{FF2B5EF4-FFF2-40B4-BE49-F238E27FC236}">
                <a16:creationId xmlns:a16="http://schemas.microsoft.com/office/drawing/2014/main" id="{4EF33A59-7E34-09C0-F8E0-4C590678C1F1}"/>
              </a:ext>
            </a:extLst>
          </p:cNvPr>
          <p:cNvSpPr/>
          <p:nvPr/>
        </p:nvSpPr>
        <p:spPr>
          <a:xfrm>
            <a:off x="190699" y="1283152"/>
            <a:ext cx="2724541" cy="1401588"/>
          </a:xfrm>
          <a:prstGeom prst="wedgeRoundRectCallout">
            <a:avLst>
              <a:gd name="adj1" fmla="val 36959"/>
              <a:gd name="adj2" fmla="val 68087"/>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We don’t know what the</a:t>
            </a:r>
            <a:r>
              <a:rPr lang="en-GB" sz="1600" b="1" dirty="0"/>
              <a:t> future harm </a:t>
            </a:r>
            <a:r>
              <a:rPr lang="en-GB" sz="1600" dirty="0"/>
              <a:t>could be. They </a:t>
            </a:r>
            <a:r>
              <a:rPr lang="en-GB" sz="1600" b="1" dirty="0"/>
              <a:t>used </a:t>
            </a:r>
            <a:r>
              <a:rPr lang="en-GB" sz="1600" dirty="0"/>
              <a:t>to say smoking was healthy!</a:t>
            </a:r>
            <a:endParaRPr lang="en-GB" sz="1600" b="1" dirty="0"/>
          </a:p>
        </p:txBody>
      </p:sp>
      <p:sp>
        <p:nvSpPr>
          <p:cNvPr id="13" name="Speech Bubble: Rectangle with Corners Rounded 12">
            <a:extLst>
              <a:ext uri="{FF2B5EF4-FFF2-40B4-BE49-F238E27FC236}">
                <a16:creationId xmlns:a16="http://schemas.microsoft.com/office/drawing/2014/main" id="{4DEF22E6-4180-F8B7-47F8-24EC832F7696}"/>
              </a:ext>
            </a:extLst>
          </p:cNvPr>
          <p:cNvSpPr/>
          <p:nvPr/>
        </p:nvSpPr>
        <p:spPr>
          <a:xfrm flipH="1">
            <a:off x="3208739" y="1283152"/>
            <a:ext cx="2725200" cy="1401588"/>
          </a:xfrm>
          <a:prstGeom prst="wedgeRoundRectCallout">
            <a:avLst>
              <a:gd name="adj1" fmla="val 22237"/>
              <a:gd name="adj2" fmla="val 69683"/>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Where does </a:t>
            </a:r>
            <a:r>
              <a:rPr lang="en-GB" sz="1600" b="1" dirty="0"/>
              <a:t>vaping</a:t>
            </a:r>
            <a:r>
              <a:rPr lang="en-GB" sz="1600" dirty="0"/>
              <a:t> </a:t>
            </a:r>
            <a:r>
              <a:rPr lang="en-GB" sz="1600" b="1" dirty="0"/>
              <a:t>lead</a:t>
            </a:r>
            <a:r>
              <a:rPr lang="en-GB" sz="1600" dirty="0"/>
              <a:t>? Into smoking or something more? Or will that </a:t>
            </a:r>
            <a:r>
              <a:rPr lang="en-GB" sz="1600" b="1" dirty="0"/>
              <a:t>one addiction </a:t>
            </a:r>
            <a:r>
              <a:rPr lang="en-GB" sz="1600" dirty="0"/>
              <a:t>be</a:t>
            </a:r>
            <a:r>
              <a:rPr lang="en-GB" sz="1600" b="1" dirty="0"/>
              <a:t> </a:t>
            </a:r>
            <a:r>
              <a:rPr lang="en-GB" sz="1600" dirty="0"/>
              <a:t>enough?</a:t>
            </a:r>
          </a:p>
        </p:txBody>
      </p:sp>
      <p:sp>
        <p:nvSpPr>
          <p:cNvPr id="14" name="Speech Bubble: Rectangle with Corners Rounded 13">
            <a:extLst>
              <a:ext uri="{FF2B5EF4-FFF2-40B4-BE49-F238E27FC236}">
                <a16:creationId xmlns:a16="http://schemas.microsoft.com/office/drawing/2014/main" id="{76614A20-EABC-C513-46DF-B9E651F3DF80}"/>
              </a:ext>
            </a:extLst>
          </p:cNvPr>
          <p:cNvSpPr/>
          <p:nvPr/>
        </p:nvSpPr>
        <p:spPr>
          <a:xfrm flipH="1">
            <a:off x="6228101" y="1283152"/>
            <a:ext cx="2725200" cy="1401588"/>
          </a:xfrm>
          <a:prstGeom prst="wedgeRoundRectCallout">
            <a:avLst>
              <a:gd name="adj1" fmla="val 36959"/>
              <a:gd name="adj2" fmla="val 68087"/>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There’s </a:t>
            </a:r>
            <a:r>
              <a:rPr lang="en-GB" sz="1600" b="1" dirty="0"/>
              <a:t>better things </a:t>
            </a:r>
            <a:r>
              <a:rPr lang="en-GB" sz="1600" dirty="0"/>
              <a:t>to</a:t>
            </a:r>
            <a:r>
              <a:rPr lang="en-GB" sz="1600" b="1" dirty="0"/>
              <a:t> </a:t>
            </a:r>
            <a:r>
              <a:rPr lang="en-GB" sz="1600" dirty="0"/>
              <a:t>spend money on than stuff that goes up in smoke.</a:t>
            </a:r>
          </a:p>
        </p:txBody>
      </p:sp>
      <p:sp>
        <p:nvSpPr>
          <p:cNvPr id="18" name="Speech Bubble: Rectangle with Corners Rounded 17">
            <a:extLst>
              <a:ext uri="{FF2B5EF4-FFF2-40B4-BE49-F238E27FC236}">
                <a16:creationId xmlns:a16="http://schemas.microsoft.com/office/drawing/2014/main" id="{13E5F0AA-A81D-67A1-3D6F-D3F97A38E0A2}"/>
              </a:ext>
            </a:extLst>
          </p:cNvPr>
          <p:cNvSpPr/>
          <p:nvPr/>
        </p:nvSpPr>
        <p:spPr>
          <a:xfrm>
            <a:off x="190699" y="4076262"/>
            <a:ext cx="2724541" cy="1401588"/>
          </a:xfrm>
          <a:prstGeom prst="wedgeRoundRectCallout">
            <a:avLst>
              <a:gd name="adj1" fmla="val 35246"/>
              <a:gd name="adj2" fmla="val -68385"/>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It’s good that some people have taken up vaping and </a:t>
            </a:r>
            <a:r>
              <a:rPr lang="en-GB" sz="1600" b="1" dirty="0"/>
              <a:t>stopped smoking. </a:t>
            </a:r>
          </a:p>
        </p:txBody>
      </p:sp>
      <p:sp>
        <p:nvSpPr>
          <p:cNvPr id="19" name="Speech Bubble: Rectangle with Corners Rounded 18">
            <a:extLst>
              <a:ext uri="{FF2B5EF4-FFF2-40B4-BE49-F238E27FC236}">
                <a16:creationId xmlns:a16="http://schemas.microsoft.com/office/drawing/2014/main" id="{7DAE810B-0E90-B0C0-7F93-D44F70E9D526}"/>
              </a:ext>
            </a:extLst>
          </p:cNvPr>
          <p:cNvSpPr/>
          <p:nvPr/>
        </p:nvSpPr>
        <p:spPr>
          <a:xfrm>
            <a:off x="3210060" y="4076262"/>
            <a:ext cx="2724541" cy="1401588"/>
          </a:xfrm>
          <a:prstGeom prst="wedgeRoundRectCallout">
            <a:avLst>
              <a:gd name="adj1" fmla="val 20862"/>
              <a:gd name="adj2" fmla="val -70382"/>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It doesn’t seem the </a:t>
            </a:r>
            <a:r>
              <a:rPr lang="en-GB" sz="1600" b="1" dirty="0"/>
              <a:t>health effects </a:t>
            </a:r>
            <a:r>
              <a:rPr lang="en-GB" sz="1600" dirty="0"/>
              <a:t>are as bad as smoking. That’s a plus.</a:t>
            </a:r>
            <a:endParaRPr lang="en-GB" sz="1600" b="1" dirty="0"/>
          </a:p>
        </p:txBody>
      </p:sp>
      <p:sp>
        <p:nvSpPr>
          <p:cNvPr id="20" name="Speech Bubble: Rectangle with Corners Rounded 19">
            <a:extLst>
              <a:ext uri="{FF2B5EF4-FFF2-40B4-BE49-F238E27FC236}">
                <a16:creationId xmlns:a16="http://schemas.microsoft.com/office/drawing/2014/main" id="{7A1CF294-0B02-90B7-3315-58BBC4EC29C8}"/>
              </a:ext>
            </a:extLst>
          </p:cNvPr>
          <p:cNvSpPr/>
          <p:nvPr/>
        </p:nvSpPr>
        <p:spPr>
          <a:xfrm flipH="1">
            <a:off x="6228760" y="4076262"/>
            <a:ext cx="2724541" cy="1401588"/>
          </a:xfrm>
          <a:prstGeom prst="wedgeRoundRectCallout">
            <a:avLst>
              <a:gd name="adj1" fmla="val 35246"/>
              <a:gd name="adj2" fmla="val -68385"/>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It’s another </a:t>
            </a:r>
            <a:r>
              <a:rPr lang="en-GB" sz="1600" b="1" dirty="0"/>
              <a:t>fashionable</a:t>
            </a:r>
            <a:r>
              <a:rPr lang="en-GB" sz="1600" dirty="0"/>
              <a:t> </a:t>
            </a:r>
            <a:r>
              <a:rPr lang="en-GB" sz="1600" b="1" dirty="0"/>
              <a:t>trend</a:t>
            </a:r>
            <a:r>
              <a:rPr lang="en-GB" sz="1600" dirty="0"/>
              <a:t> that will </a:t>
            </a:r>
            <a:r>
              <a:rPr lang="en-GB" sz="1600" b="1" dirty="0"/>
              <a:t>go away </a:t>
            </a:r>
            <a:r>
              <a:rPr lang="en-GB" sz="1600" dirty="0"/>
              <a:t>soon enough.</a:t>
            </a:r>
          </a:p>
        </p:txBody>
      </p:sp>
      <p:sp>
        <p:nvSpPr>
          <p:cNvPr id="2" name="Google Shape;461;p4">
            <a:extLst>
              <a:ext uri="{FF2B5EF4-FFF2-40B4-BE49-F238E27FC236}">
                <a16:creationId xmlns:a16="http://schemas.microsoft.com/office/drawing/2014/main" id="{56582355-E142-4EDF-CAF3-E4A72F7BE121}"/>
              </a:ext>
            </a:extLst>
          </p:cNvPr>
          <p:cNvSpPr txBox="1"/>
          <p:nvPr/>
        </p:nvSpPr>
        <p:spPr>
          <a:xfrm>
            <a:off x="145967" y="2866201"/>
            <a:ext cx="8807334" cy="1058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700"/>
              <a:buFont typeface="Arial"/>
              <a:buNone/>
            </a:pPr>
            <a:r>
              <a:rPr lang="en-GB" sz="36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Should we be worried about vaping?</a:t>
            </a:r>
          </a:p>
        </p:txBody>
      </p:sp>
      <p:pic>
        <p:nvPicPr>
          <p:cNvPr id="3" name="Graphic 2" descr="Thumbs up sign outline">
            <a:extLst>
              <a:ext uri="{FF2B5EF4-FFF2-40B4-BE49-F238E27FC236}">
                <a16:creationId xmlns:a16="http://schemas.microsoft.com/office/drawing/2014/main" id="{5B7D4D4D-F2D1-34C9-5575-59A0A33FCC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240" y="1200295"/>
            <a:ext cx="1564500" cy="1564500"/>
          </a:xfrm>
          <a:prstGeom prst="rect">
            <a:avLst/>
          </a:prstGeom>
        </p:spPr>
      </p:pic>
      <p:pic>
        <p:nvPicPr>
          <p:cNvPr id="11" name="Graphic 10" descr="Thumbs up sign outline">
            <a:extLst>
              <a:ext uri="{FF2B5EF4-FFF2-40B4-BE49-F238E27FC236}">
                <a16:creationId xmlns:a16="http://schemas.microsoft.com/office/drawing/2014/main" id="{B3D200C3-5AEE-5E6C-BB4A-CDD6330B2F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1845" y="1200295"/>
            <a:ext cx="1564500" cy="1564500"/>
          </a:xfrm>
          <a:prstGeom prst="rect">
            <a:avLst/>
          </a:prstGeom>
        </p:spPr>
      </p:pic>
      <p:pic>
        <p:nvPicPr>
          <p:cNvPr id="12" name="Graphic 11" descr="Thumbs up sign outline">
            <a:extLst>
              <a:ext uri="{FF2B5EF4-FFF2-40B4-BE49-F238E27FC236}">
                <a16:creationId xmlns:a16="http://schemas.microsoft.com/office/drawing/2014/main" id="{C674B848-72CA-7E21-3CB3-9BD590F0C1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08451" y="1185503"/>
            <a:ext cx="1564500" cy="1564500"/>
          </a:xfrm>
          <a:prstGeom prst="rect">
            <a:avLst/>
          </a:prstGeom>
        </p:spPr>
      </p:pic>
      <p:pic>
        <p:nvPicPr>
          <p:cNvPr id="25" name="Graphic 24" descr="Thumbs Down outline">
            <a:extLst>
              <a:ext uri="{FF2B5EF4-FFF2-40B4-BE49-F238E27FC236}">
                <a16:creationId xmlns:a16="http://schemas.microsoft.com/office/drawing/2014/main" id="{79307304-E1DD-0CC0-429A-35FF3E3F04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570" y="4011273"/>
            <a:ext cx="1564500" cy="1564500"/>
          </a:xfrm>
          <a:prstGeom prst="rect">
            <a:avLst/>
          </a:prstGeom>
        </p:spPr>
      </p:pic>
      <p:pic>
        <p:nvPicPr>
          <p:cNvPr id="27" name="Graphic 26" descr="Thumbs Down outline">
            <a:extLst>
              <a:ext uri="{FF2B5EF4-FFF2-40B4-BE49-F238E27FC236}">
                <a16:creationId xmlns:a16="http://schemas.microsoft.com/office/drawing/2014/main" id="{DCFF6CA3-4327-331E-5796-3A7BD1797F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3253" y="4011273"/>
            <a:ext cx="1564500" cy="1564500"/>
          </a:xfrm>
          <a:prstGeom prst="rect">
            <a:avLst/>
          </a:prstGeom>
        </p:spPr>
      </p:pic>
      <p:pic>
        <p:nvPicPr>
          <p:cNvPr id="28" name="Graphic 27" descr="Thumbs Down outline">
            <a:extLst>
              <a:ext uri="{FF2B5EF4-FFF2-40B4-BE49-F238E27FC236}">
                <a16:creationId xmlns:a16="http://schemas.microsoft.com/office/drawing/2014/main" id="{C66E054A-9C64-6BF2-2706-2891143411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9411" y="4011273"/>
            <a:ext cx="1564500" cy="1564500"/>
          </a:xfrm>
          <a:prstGeom prst="rect">
            <a:avLst/>
          </a:prstGeom>
        </p:spPr>
      </p:pic>
      <p:sp>
        <p:nvSpPr>
          <p:cNvPr id="15" name="Google Shape;795;p35">
            <a:extLst>
              <a:ext uri="{FF2B5EF4-FFF2-40B4-BE49-F238E27FC236}">
                <a16:creationId xmlns:a16="http://schemas.microsoft.com/office/drawing/2014/main" id="{8788E99B-D5A3-3DF5-CADD-7FEE3DBB4270}"/>
              </a:ext>
            </a:extLst>
          </p:cNvPr>
          <p:cNvSpPr/>
          <p:nvPr/>
        </p:nvSpPr>
        <p:spPr>
          <a:xfrm>
            <a:off x="-1" y="5738296"/>
            <a:ext cx="9143999" cy="857250"/>
          </a:xfrm>
          <a:prstGeom prst="rect">
            <a:avLst/>
          </a:prstGeom>
          <a:gradFill>
            <a:gsLst>
              <a:gs pos="0">
                <a:srgbClr val="A41BE6"/>
              </a:gs>
              <a:gs pos="100000">
                <a:srgbClr val="F0637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i="0" u="none" strike="noStrike" cap="none" dirty="0">
                <a:solidFill>
                  <a:schemeClr val="dk1"/>
                </a:solidFill>
                <a:latin typeface="Century Gothic"/>
                <a:ea typeface="Century Gothic"/>
                <a:cs typeface="Century Gothic"/>
                <a:sym typeface="Century Gothic"/>
              </a:rPr>
              <a:t>Head to the nex</a:t>
            </a:r>
            <a:r>
              <a:rPr lang="en-GB" sz="1600" b="1" dirty="0">
                <a:solidFill>
                  <a:schemeClr val="dk1"/>
                </a:solidFill>
                <a:latin typeface="Century Gothic"/>
                <a:ea typeface="Century Gothic"/>
                <a:cs typeface="Century Gothic"/>
                <a:sym typeface="Century Gothic"/>
              </a:rPr>
              <a:t>t slide to find out what children &amp; young people had to say about this topic and who we shared the results with!</a:t>
            </a:r>
            <a:endParaRPr dirty="0"/>
          </a:p>
        </p:txBody>
      </p:sp>
    </p:spTree>
    <p:extLst>
      <p:ext uri="{BB962C8B-B14F-4D97-AF65-F5344CB8AC3E}">
        <p14:creationId xmlns:p14="http://schemas.microsoft.com/office/powerpoint/2010/main" val="25270706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7FEA88-9CB2-D56D-A630-405AC15ABFFA}"/>
              </a:ext>
            </a:extLst>
          </p:cNvPr>
          <p:cNvSpPr/>
          <p:nvPr/>
        </p:nvSpPr>
        <p:spPr>
          <a:xfrm flipH="1">
            <a:off x="0" y="994228"/>
            <a:ext cx="9151257" cy="5871317"/>
          </a:xfrm>
          <a:prstGeom prst="rect">
            <a:avLst/>
          </a:prstGeom>
          <a:gradFill>
            <a:gsLst>
              <a:gs pos="0">
                <a:schemeClr val="accent2">
                  <a:alpha val="60000"/>
                  <a:lumMod val="60000"/>
                  <a:lumOff val="40000"/>
                </a:schemeClr>
              </a:gs>
              <a:gs pos="100000">
                <a:schemeClr val="tx2">
                  <a:alpha val="60000"/>
                  <a:lumMod val="60000"/>
                  <a:lumOff val="4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4" name="Google Shape;574;p4">
            <a:extLst>
              <a:ext uri="{FF2B5EF4-FFF2-40B4-BE49-F238E27FC236}">
                <a16:creationId xmlns:a16="http://schemas.microsoft.com/office/drawing/2014/main" id="{C82165DC-3D09-CBE6-D1B6-81186B688753}"/>
              </a:ext>
            </a:extLst>
          </p:cNvPr>
          <p:cNvGraphicFramePr/>
          <p:nvPr/>
        </p:nvGraphicFramePr>
        <p:xfrm>
          <a:off x="2234043" y="1422297"/>
          <a:ext cx="4675910" cy="315504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oogle Shape;562;p4">
            <a:extLst>
              <a:ext uri="{FF2B5EF4-FFF2-40B4-BE49-F238E27FC236}">
                <a16:creationId xmlns:a16="http://schemas.microsoft.com/office/drawing/2014/main" id="{179E7EDF-3247-C342-05A3-D9A98EA717BC}"/>
              </a:ext>
            </a:extLst>
          </p:cNvPr>
          <p:cNvGrpSpPr/>
          <p:nvPr/>
        </p:nvGrpSpPr>
        <p:grpSpPr>
          <a:xfrm>
            <a:off x="3359396" y="4484251"/>
            <a:ext cx="2425203" cy="722848"/>
            <a:chOff x="3379429" y="4144757"/>
            <a:chExt cx="2425203" cy="722848"/>
          </a:xfrm>
        </p:grpSpPr>
        <p:grpSp>
          <p:nvGrpSpPr>
            <p:cNvPr id="6" name="Google Shape;563;p4">
              <a:extLst>
                <a:ext uri="{FF2B5EF4-FFF2-40B4-BE49-F238E27FC236}">
                  <a16:creationId xmlns:a16="http://schemas.microsoft.com/office/drawing/2014/main" id="{EE377F1D-2A2D-005C-E4BC-54B38876E3E0}"/>
                </a:ext>
              </a:extLst>
            </p:cNvPr>
            <p:cNvGrpSpPr/>
            <p:nvPr/>
          </p:nvGrpSpPr>
          <p:grpSpPr>
            <a:xfrm>
              <a:off x="3379429" y="4152680"/>
              <a:ext cx="924171" cy="714925"/>
              <a:chOff x="3379429" y="4152680"/>
              <a:chExt cx="924171" cy="714925"/>
            </a:xfrm>
          </p:grpSpPr>
          <p:sp>
            <p:nvSpPr>
              <p:cNvPr id="12" name="Google Shape;564;p4">
                <a:extLst>
                  <a:ext uri="{FF2B5EF4-FFF2-40B4-BE49-F238E27FC236}">
                    <a16:creationId xmlns:a16="http://schemas.microsoft.com/office/drawing/2014/main" id="{D61B4D6F-1E3D-2F4E-115F-1C2D33FB2B54}"/>
                  </a:ext>
                </a:extLst>
              </p:cNvPr>
              <p:cNvSpPr txBox="1"/>
              <p:nvPr/>
            </p:nvSpPr>
            <p:spPr>
              <a:xfrm>
                <a:off x="3466511" y="4498314"/>
                <a:ext cx="837089" cy="369291"/>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a:ea typeface="+mn-ea"/>
                    <a:cs typeface="+mn-cs"/>
                  </a:rPr>
                  <a:t>73.0%</a:t>
                </a:r>
                <a:endParaRPr kumimoji="0" sz="1800" b="1"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13" name="Google Shape;565;p4">
                <a:extLst>
                  <a:ext uri="{FF2B5EF4-FFF2-40B4-BE49-F238E27FC236}">
                    <a16:creationId xmlns:a16="http://schemas.microsoft.com/office/drawing/2014/main" id="{AC840BE1-2A63-A102-3126-A6EEB2D9834B}"/>
                  </a:ext>
                </a:extLst>
              </p:cNvPr>
              <p:cNvGrpSpPr/>
              <p:nvPr/>
            </p:nvGrpSpPr>
            <p:grpSpPr>
              <a:xfrm>
                <a:off x="3379429" y="4152680"/>
                <a:ext cx="881407" cy="369332"/>
                <a:chOff x="3458347" y="4144757"/>
                <a:chExt cx="881407" cy="369332"/>
              </a:xfrm>
            </p:grpSpPr>
            <p:sp>
              <p:nvSpPr>
                <p:cNvPr id="14" name="Google Shape;566;p4">
                  <a:extLst>
                    <a:ext uri="{FF2B5EF4-FFF2-40B4-BE49-F238E27FC236}">
                      <a16:creationId xmlns:a16="http://schemas.microsoft.com/office/drawing/2014/main" id="{708DD5EA-CE12-047D-902E-EA169A45E2F4}"/>
                    </a:ext>
                  </a:extLst>
                </p:cNvPr>
                <p:cNvSpPr/>
                <p:nvPr/>
              </p:nvSpPr>
              <p:spPr>
                <a:xfrm>
                  <a:off x="3458347" y="4228070"/>
                  <a:ext cx="245648" cy="245648"/>
                </a:xfrm>
                <a:prstGeom prst="ellipse">
                  <a:avLst/>
                </a:prstGeom>
                <a:solidFill>
                  <a:schemeClr val="accent2"/>
                </a:solidFill>
                <a:ln w="28575"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5" name="Google Shape;567;p4">
                  <a:extLst>
                    <a:ext uri="{FF2B5EF4-FFF2-40B4-BE49-F238E27FC236}">
                      <a16:creationId xmlns:a16="http://schemas.microsoft.com/office/drawing/2014/main" id="{8E9A2354-6407-09D1-FEEA-5CC81C60C3BE}"/>
                    </a:ext>
                  </a:extLst>
                </p:cNvPr>
                <p:cNvSpPr txBox="1"/>
                <p:nvPr/>
              </p:nvSpPr>
              <p:spPr>
                <a:xfrm>
                  <a:off x="3763955" y="4144757"/>
                  <a:ext cx="575799" cy="36933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Yes</a:t>
                  </a:r>
                  <a:endParaRPr kumimoji="0" sz="1800" b="0" i="0" u="none" strike="noStrike" kern="1200" cap="none" spc="0" normalizeH="0" baseline="0" noProof="0" dirty="0">
                    <a:ln>
                      <a:noFill/>
                    </a:ln>
                    <a:solidFill>
                      <a:srgbClr val="000000"/>
                    </a:solidFill>
                    <a:effectLst/>
                    <a:uLnTx/>
                    <a:uFillTx/>
                    <a:latin typeface="Century Gothic"/>
                    <a:ea typeface="+mn-ea"/>
                    <a:cs typeface="+mn-cs"/>
                  </a:endParaRPr>
                </a:p>
              </p:txBody>
            </p:sp>
          </p:grpSp>
        </p:grpSp>
        <p:grpSp>
          <p:nvGrpSpPr>
            <p:cNvPr id="7" name="Google Shape;568;p4">
              <a:extLst>
                <a:ext uri="{FF2B5EF4-FFF2-40B4-BE49-F238E27FC236}">
                  <a16:creationId xmlns:a16="http://schemas.microsoft.com/office/drawing/2014/main" id="{18A028EB-4A4D-EA1E-EA8E-01CB823CF6FC}"/>
                </a:ext>
              </a:extLst>
            </p:cNvPr>
            <p:cNvGrpSpPr/>
            <p:nvPr/>
          </p:nvGrpSpPr>
          <p:grpSpPr>
            <a:xfrm>
              <a:off x="4935185" y="4144757"/>
              <a:ext cx="869447" cy="722848"/>
              <a:chOff x="4935185" y="4144757"/>
              <a:chExt cx="869447" cy="722848"/>
            </a:xfrm>
          </p:grpSpPr>
          <p:sp>
            <p:nvSpPr>
              <p:cNvPr id="8" name="Google Shape;569;p4">
                <a:extLst>
                  <a:ext uri="{FF2B5EF4-FFF2-40B4-BE49-F238E27FC236}">
                    <a16:creationId xmlns:a16="http://schemas.microsoft.com/office/drawing/2014/main" id="{9BA2AA69-A8F0-E3D4-951B-6F635352B466}"/>
                  </a:ext>
                </a:extLst>
              </p:cNvPr>
              <p:cNvSpPr txBox="1"/>
              <p:nvPr/>
            </p:nvSpPr>
            <p:spPr>
              <a:xfrm>
                <a:off x="4967543" y="4498314"/>
                <a:ext cx="837089" cy="369291"/>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dirty="0">
                    <a:solidFill>
                      <a:srgbClr val="000000"/>
                    </a:solidFill>
                    <a:latin typeface="Century Gothic"/>
                    <a:ea typeface="Century Gothic"/>
                    <a:cs typeface="Century Gothic"/>
                    <a:sym typeface="Century Gothic"/>
                  </a:rPr>
                  <a:t>27.0%</a:t>
                </a:r>
                <a:endParaRPr kumimoji="0" sz="18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oogle Shape;570;p4">
                <a:extLst>
                  <a:ext uri="{FF2B5EF4-FFF2-40B4-BE49-F238E27FC236}">
                    <a16:creationId xmlns:a16="http://schemas.microsoft.com/office/drawing/2014/main" id="{DC730C54-CEC5-CC45-21AA-FA8AEEA73DB7}"/>
                  </a:ext>
                </a:extLst>
              </p:cNvPr>
              <p:cNvGrpSpPr/>
              <p:nvPr/>
            </p:nvGrpSpPr>
            <p:grpSpPr>
              <a:xfrm>
                <a:off x="4935185" y="4144757"/>
                <a:ext cx="771962" cy="369332"/>
                <a:chOff x="4913693" y="4144757"/>
                <a:chExt cx="771962" cy="369332"/>
              </a:xfrm>
            </p:grpSpPr>
            <p:sp>
              <p:nvSpPr>
                <p:cNvPr id="10" name="Google Shape;571;p4">
                  <a:extLst>
                    <a:ext uri="{FF2B5EF4-FFF2-40B4-BE49-F238E27FC236}">
                      <a16:creationId xmlns:a16="http://schemas.microsoft.com/office/drawing/2014/main" id="{0941953A-8D5D-BFC8-007A-8BCBB217064B}"/>
                    </a:ext>
                  </a:extLst>
                </p:cNvPr>
                <p:cNvSpPr/>
                <p:nvPr/>
              </p:nvSpPr>
              <p:spPr>
                <a:xfrm>
                  <a:off x="5440007" y="4228070"/>
                  <a:ext cx="245648" cy="245648"/>
                </a:xfrm>
                <a:prstGeom prst="ellipse">
                  <a:avLst/>
                </a:prstGeom>
                <a:solidFill>
                  <a:schemeClr val="tx2"/>
                </a:solidFill>
                <a:ln w="28575"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572;p4">
                  <a:extLst>
                    <a:ext uri="{FF2B5EF4-FFF2-40B4-BE49-F238E27FC236}">
                      <a16:creationId xmlns:a16="http://schemas.microsoft.com/office/drawing/2014/main" id="{52E35FC7-F248-D227-7E1F-84EB6C05207B}"/>
                    </a:ext>
                  </a:extLst>
                </p:cNvPr>
                <p:cNvSpPr txBox="1"/>
                <p:nvPr/>
              </p:nvSpPr>
              <p:spPr>
                <a:xfrm>
                  <a:off x="4913693" y="4144757"/>
                  <a:ext cx="503664" cy="369332"/>
                </a:xfrm>
                <a:prstGeom prst="rect">
                  <a:avLst/>
                </a:prstGeom>
                <a:noFill/>
                <a:ln>
                  <a:noFill/>
                </a:ln>
              </p:spPr>
              <p:txBody>
                <a:bodyPr spcFirstLastPara="1" wrap="square" lIns="91425" tIns="45700" rIns="91425" bIns="4570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No</a:t>
                  </a:r>
                  <a:endParaRPr kumimoji="0" sz="1800" b="0" i="0" u="none" strike="noStrike" kern="1200" cap="none" spc="0" normalizeH="0" baseline="0" noProof="0" dirty="0">
                    <a:ln>
                      <a:noFill/>
                    </a:ln>
                    <a:solidFill>
                      <a:srgbClr val="000000"/>
                    </a:solidFill>
                    <a:effectLst/>
                    <a:uLnTx/>
                    <a:uFillTx/>
                    <a:latin typeface="Century Gothic"/>
                    <a:ea typeface="+mn-ea"/>
                    <a:cs typeface="+mn-cs"/>
                  </a:endParaRPr>
                </a:p>
              </p:txBody>
            </p:sp>
          </p:grpSp>
        </p:grpSp>
      </p:grpSp>
      <p:sp>
        <p:nvSpPr>
          <p:cNvPr id="16" name="Google Shape;558;p4">
            <a:extLst>
              <a:ext uri="{FF2B5EF4-FFF2-40B4-BE49-F238E27FC236}">
                <a16:creationId xmlns:a16="http://schemas.microsoft.com/office/drawing/2014/main" id="{A99CC4CC-6A57-08D6-2C5E-78C9804FE9F5}"/>
              </a:ext>
            </a:extLst>
          </p:cNvPr>
          <p:cNvSpPr/>
          <p:nvPr/>
        </p:nvSpPr>
        <p:spPr>
          <a:xfrm>
            <a:off x="271567" y="2181122"/>
            <a:ext cx="2433817" cy="2536483"/>
          </a:xfrm>
          <a:prstGeom prst="wedgeRoundRectCallout">
            <a:avLst>
              <a:gd name="adj1" fmla="val 65215"/>
              <a:gd name="adj2" fmla="val 1974"/>
              <a:gd name="adj3" fmla="val 16667"/>
            </a:avLst>
          </a:prstGeom>
          <a:solidFill>
            <a:srgbClr val="FFFFFF"/>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i="0" dirty="0">
                <a:solidFill>
                  <a:srgbClr val="222222"/>
                </a:solidFill>
                <a:effectLst/>
                <a:latin typeface="+mj-lt"/>
              </a:rPr>
              <a:t>“The lack of knowledge we have on vapes is reason enough to be wary.”</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solidFill>
                  <a:srgbClr val="222222"/>
                </a:solidFill>
                <a:latin typeface="+mj-lt"/>
              </a:rPr>
              <a:t>Secondary school, Dorset</a:t>
            </a:r>
            <a:endParaRPr lang="en-GB" sz="1600" i="0" dirty="0">
              <a:solidFill>
                <a:srgbClr val="222222"/>
              </a:solidFill>
              <a:effectLst/>
              <a:latin typeface="+mj-lt"/>
            </a:endParaRPr>
          </a:p>
        </p:txBody>
      </p:sp>
      <p:sp>
        <p:nvSpPr>
          <p:cNvPr id="17" name="Rectangle 16">
            <a:extLst>
              <a:ext uri="{FF2B5EF4-FFF2-40B4-BE49-F238E27FC236}">
                <a16:creationId xmlns:a16="http://schemas.microsoft.com/office/drawing/2014/main" id="{23346F75-958F-DD1E-7C38-C8840ECB7773}"/>
              </a:ext>
            </a:extLst>
          </p:cNvPr>
          <p:cNvSpPr/>
          <p:nvPr/>
        </p:nvSpPr>
        <p:spPr>
          <a:xfrm>
            <a:off x="-1" y="1208481"/>
            <a:ext cx="9143999" cy="369332"/>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100" dirty="0">
                <a:solidFill>
                  <a:schemeClr val="bg1"/>
                </a:solidFill>
                <a:latin typeface="Century Gothic" panose="020B0502020202020204" pitchFamily="34" charset="0"/>
              </a:rPr>
              <a:t>42,907 children &amp; young people got involved in the national conversation!</a:t>
            </a:r>
          </a:p>
        </p:txBody>
      </p:sp>
      <p:sp>
        <p:nvSpPr>
          <p:cNvPr id="18" name="Google Shape;575;p4">
            <a:extLst>
              <a:ext uri="{FF2B5EF4-FFF2-40B4-BE49-F238E27FC236}">
                <a16:creationId xmlns:a16="http://schemas.microsoft.com/office/drawing/2014/main" id="{4FAF66A7-710A-CAF1-6CA0-E74BF0732243}"/>
              </a:ext>
            </a:extLst>
          </p:cNvPr>
          <p:cNvSpPr/>
          <p:nvPr/>
        </p:nvSpPr>
        <p:spPr>
          <a:xfrm>
            <a:off x="6411681" y="2181122"/>
            <a:ext cx="2433817" cy="2536483"/>
          </a:xfrm>
          <a:prstGeom prst="wedgeRoundRectCallout">
            <a:avLst>
              <a:gd name="adj1" fmla="val -62332"/>
              <a:gd name="adj2" fmla="val -35189"/>
              <a:gd name="adj3" fmla="val 16667"/>
            </a:avLst>
          </a:prstGeom>
          <a:solidFill>
            <a:srgbClr val="FFFFFF"/>
          </a:solidFill>
          <a:ln w="28575"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dirty="0">
                <a:latin typeface="+mj-lt"/>
              </a:rPr>
              <a:t>“Why should we be worried about somebody else messing up their lives?”</a:t>
            </a:r>
            <a:endParaRPr kumimoji="0" lang="en-GB" sz="1600" b="1" i="0" u="none" strike="noStrike" kern="1200" cap="none" spc="0" normalizeH="0" baseline="0" noProof="0" dirty="0">
              <a:ln>
                <a:noFill/>
              </a:ln>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latin typeface="+mj-lt"/>
              </a:rPr>
              <a:t>Secondary school, Greater Manchester</a:t>
            </a:r>
            <a:endParaRPr kumimoji="0" lang="en-GB" sz="1600" i="0" u="none" strike="noStrike" kern="1200" cap="none" spc="0" normalizeH="0" baseline="0" noProof="0" dirty="0">
              <a:ln>
                <a:noFill/>
              </a:ln>
              <a:effectLst/>
              <a:uLnTx/>
              <a:uFillTx/>
              <a:latin typeface="+mj-lt"/>
              <a:ea typeface="+mn-ea"/>
              <a:cs typeface="+mn-cs"/>
            </a:endParaRPr>
          </a:p>
        </p:txBody>
      </p:sp>
      <p:sp>
        <p:nvSpPr>
          <p:cNvPr id="19" name="Rectangle 18">
            <a:extLst>
              <a:ext uri="{FF2B5EF4-FFF2-40B4-BE49-F238E27FC236}">
                <a16:creationId xmlns:a16="http://schemas.microsoft.com/office/drawing/2014/main" id="{3A0C5049-52FE-9586-693C-9D57B3012488}"/>
              </a:ext>
            </a:extLst>
          </p:cNvPr>
          <p:cNvSpPr/>
          <p:nvPr/>
        </p:nvSpPr>
        <p:spPr>
          <a:xfrm>
            <a:off x="1" y="5320913"/>
            <a:ext cx="9143999" cy="1303622"/>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GB" sz="600" b="1" spc="100" dirty="0">
              <a:solidFill>
                <a:schemeClr val="bg1"/>
              </a:solidFill>
            </a:endParaRPr>
          </a:p>
          <a:p>
            <a:pPr algn="ctr"/>
            <a:r>
              <a:rPr lang="en-GB" sz="1600" b="1" spc="100" dirty="0">
                <a:solidFill>
                  <a:schemeClr val="bg1"/>
                </a:solidFill>
                <a:latin typeface="Century Gothic" panose="020B0502020202020204" pitchFamily="34" charset="0"/>
              </a:rPr>
              <a:t>We went on to share voters’ comments with…</a:t>
            </a:r>
          </a:p>
        </p:txBody>
      </p:sp>
      <p:pic>
        <p:nvPicPr>
          <p:cNvPr id="20" name="Picture 19" descr="Childline - Wikipedia">
            <a:extLst>
              <a:ext uri="{FF2B5EF4-FFF2-40B4-BE49-F238E27FC236}">
                <a16:creationId xmlns:a16="http://schemas.microsoft.com/office/drawing/2014/main" id="{1287AF4D-FA0A-678E-6C1D-E7135E59D0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1567" y="5861471"/>
            <a:ext cx="1590385" cy="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ublic Health England - Wikipedia">
            <a:extLst>
              <a:ext uri="{FF2B5EF4-FFF2-40B4-BE49-F238E27FC236}">
                <a16:creationId xmlns:a16="http://schemas.microsoft.com/office/drawing/2014/main" id="{3A44CFB1-D198-B6F8-B37A-41B7945EBCC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28549" y="5816133"/>
            <a:ext cx="1060735" cy="6566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raphical user interface, application&#10;&#10;Description automatically generated">
            <a:extLst>
              <a:ext uri="{FF2B5EF4-FFF2-40B4-BE49-F238E27FC236}">
                <a16:creationId xmlns:a16="http://schemas.microsoft.com/office/drawing/2014/main" id="{BA538B18-4342-6A49-DF53-39510CFC52A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855881" y="5740264"/>
            <a:ext cx="1241315" cy="808436"/>
          </a:xfrm>
          <a:prstGeom prst="rect">
            <a:avLst/>
          </a:prstGeom>
        </p:spPr>
      </p:pic>
      <p:pic>
        <p:nvPicPr>
          <p:cNvPr id="23" name="Picture 22" descr="Logo&#10;&#10;Description automatically generated">
            <a:extLst>
              <a:ext uri="{FF2B5EF4-FFF2-40B4-BE49-F238E27FC236}">
                <a16:creationId xmlns:a16="http://schemas.microsoft.com/office/drawing/2014/main" id="{95CB28FE-103D-513B-0659-4A402D96717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563793" y="5755375"/>
            <a:ext cx="1802596" cy="778215"/>
          </a:xfrm>
          <a:prstGeom prst="rect">
            <a:avLst/>
          </a:prstGeom>
        </p:spPr>
      </p:pic>
      <p:pic>
        <p:nvPicPr>
          <p:cNvPr id="24" name="Picture 23" descr="Logo&#10;&#10;Description automatically generated">
            <a:extLst>
              <a:ext uri="{FF2B5EF4-FFF2-40B4-BE49-F238E27FC236}">
                <a16:creationId xmlns:a16="http://schemas.microsoft.com/office/drawing/2014/main" id="{BF331449-1DBA-10D3-9A89-9FD2730B7DD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832987" y="5750233"/>
            <a:ext cx="1039446" cy="788499"/>
          </a:xfrm>
          <a:prstGeom prst="rect">
            <a:avLst/>
          </a:prstGeom>
        </p:spPr>
      </p:pic>
      <p:sp>
        <p:nvSpPr>
          <p:cNvPr id="25" name="Rectangle 24">
            <a:extLst>
              <a:ext uri="{FF2B5EF4-FFF2-40B4-BE49-F238E27FC236}">
                <a16:creationId xmlns:a16="http://schemas.microsoft.com/office/drawing/2014/main" id="{E5FB80FF-D3EC-A299-1D6D-AFA1D4E9AD97}"/>
              </a:ext>
            </a:extLst>
          </p:cNvPr>
          <p:cNvSpPr/>
          <p:nvPr/>
        </p:nvSpPr>
        <p:spPr>
          <a:xfrm>
            <a:off x="1378334" y="233465"/>
            <a:ext cx="6387331" cy="4770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How do your results compare?</a:t>
            </a:r>
          </a:p>
        </p:txBody>
      </p:sp>
      <p:sp>
        <p:nvSpPr>
          <p:cNvPr id="26" name="Slide Number Placeholder 1">
            <a:extLst>
              <a:ext uri="{FF2B5EF4-FFF2-40B4-BE49-F238E27FC236}">
                <a16:creationId xmlns:a16="http://schemas.microsoft.com/office/drawing/2014/main" id="{02ACE34E-FAA6-8FC6-2630-A46CD5C315F2}"/>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615229346"/>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7FEA88-9CB2-D56D-A630-405AC15ABFFA}"/>
              </a:ext>
            </a:extLst>
          </p:cNvPr>
          <p:cNvSpPr/>
          <p:nvPr/>
        </p:nvSpPr>
        <p:spPr>
          <a:xfrm flipH="1">
            <a:off x="0" y="994228"/>
            <a:ext cx="9151257" cy="5871317"/>
          </a:xfrm>
          <a:prstGeom prst="rect">
            <a:avLst/>
          </a:prstGeom>
          <a:gradFill>
            <a:gsLst>
              <a:gs pos="0">
                <a:schemeClr val="accent2">
                  <a:alpha val="60000"/>
                  <a:lumMod val="60000"/>
                  <a:lumOff val="40000"/>
                </a:schemeClr>
              </a:gs>
              <a:gs pos="100000">
                <a:schemeClr val="tx2">
                  <a:alpha val="60000"/>
                  <a:lumMod val="60000"/>
                  <a:lumOff val="4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2BD9A26-8208-87DD-E658-3F5569CEACDB}"/>
              </a:ext>
            </a:extLst>
          </p:cNvPr>
          <p:cNvSpPr/>
          <p:nvPr/>
        </p:nvSpPr>
        <p:spPr>
          <a:xfrm>
            <a:off x="337459" y="4457225"/>
            <a:ext cx="8469082" cy="1906705"/>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GB" sz="600" b="1" spc="100" dirty="0">
              <a:solidFill>
                <a:schemeClr val="bg1"/>
              </a:solidFill>
              <a:effectLst/>
              <a:latin typeface="Century Gothic" panose="020B0502020202020204" pitchFamily="34" charset="0"/>
            </a:endParaRPr>
          </a:p>
          <a:p>
            <a:pPr algn="ctr"/>
            <a:r>
              <a:rPr lang="en-GB" sz="1600" b="1" spc="100" dirty="0">
                <a:solidFill>
                  <a:schemeClr val="bg1"/>
                </a:solidFill>
                <a:effectLst/>
                <a:latin typeface="Century Gothic" panose="020B0502020202020204" pitchFamily="34" charset="0"/>
              </a:rPr>
              <a:t>Want to take part in weekly debates?</a:t>
            </a:r>
          </a:p>
          <a:p>
            <a:pPr algn="ctr"/>
            <a:endParaRPr lang="en-GB" sz="1050" b="1" spc="100" dirty="0">
              <a:solidFill>
                <a:schemeClr val="bg1"/>
              </a:solidFill>
              <a:effectLst/>
              <a:latin typeface="Century Gothic" panose="020B0502020202020204" pitchFamily="34" charset="0"/>
            </a:endParaRPr>
          </a:p>
          <a:p>
            <a:pPr algn="ctr"/>
            <a:r>
              <a:rPr lang="en-GB" sz="1600" spc="100" dirty="0">
                <a:solidFill>
                  <a:schemeClr val="bg1"/>
                </a:solidFill>
                <a:effectLst/>
                <a:latin typeface="Century Gothic" panose="020B0502020202020204" pitchFamily="34" charset="0"/>
              </a:rPr>
              <a:t>To find out what the whole VotesforSchools package includes, and how it can help your school:</a:t>
            </a:r>
          </a:p>
          <a:p>
            <a:pPr algn="ctr"/>
            <a:endParaRPr lang="en-GB" sz="1600" b="1" spc="100" dirty="0">
              <a:solidFill>
                <a:schemeClr val="bg1"/>
              </a:solidFill>
              <a:effectLst/>
              <a:latin typeface="Century Gothic" panose="020B0502020202020204" pitchFamily="34" charset="0"/>
            </a:endParaRPr>
          </a:p>
        </p:txBody>
      </p:sp>
      <p:sp>
        <p:nvSpPr>
          <p:cNvPr id="26" name="Rectangle 25">
            <a:extLst>
              <a:ext uri="{FF2B5EF4-FFF2-40B4-BE49-F238E27FC236}">
                <a16:creationId xmlns:a16="http://schemas.microsoft.com/office/drawing/2014/main" id="{F3CF91CE-85E0-501E-8D74-D74537B0F9FE}"/>
              </a:ext>
            </a:extLst>
          </p:cNvPr>
          <p:cNvSpPr/>
          <p:nvPr/>
        </p:nvSpPr>
        <p:spPr>
          <a:xfrm>
            <a:off x="1378334" y="233465"/>
            <a:ext cx="6387331" cy="4770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rPr>
              <a:t>Want to get involved?</a:t>
            </a:r>
          </a:p>
        </p:txBody>
      </p:sp>
      <p:sp>
        <p:nvSpPr>
          <p:cNvPr id="27" name="Rectangle 26">
            <a:extLst>
              <a:ext uri="{FF2B5EF4-FFF2-40B4-BE49-F238E27FC236}">
                <a16:creationId xmlns:a16="http://schemas.microsoft.com/office/drawing/2014/main" id="{21F6AF34-532F-FB41-7CC1-D5DA110B4026}"/>
              </a:ext>
            </a:extLst>
          </p:cNvPr>
          <p:cNvSpPr/>
          <p:nvPr/>
        </p:nvSpPr>
        <p:spPr>
          <a:xfrm>
            <a:off x="-1" y="1208481"/>
            <a:ext cx="9143999" cy="369332"/>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spc="100" dirty="0">
                <a:solidFill>
                  <a:schemeClr val="bg1"/>
                </a:solidFill>
                <a:latin typeface="Century Gothic" panose="020B0502020202020204" pitchFamily="34" charset="0"/>
              </a:rPr>
              <a:t>Did you enjoy this lesson?</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CAB42C7D-767B-CBA7-DD23-B70B86FAB672}"/>
              </a:ext>
            </a:extLst>
          </p:cNvPr>
          <p:cNvSpPr/>
          <p:nvPr/>
        </p:nvSpPr>
        <p:spPr>
          <a:xfrm>
            <a:off x="337459" y="2647884"/>
            <a:ext cx="8469082" cy="1607395"/>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GB" sz="600" b="1" spc="100" dirty="0">
              <a:solidFill>
                <a:schemeClr val="bg1"/>
              </a:solidFill>
              <a:effectLst/>
              <a:latin typeface="Century Gothic" panose="020B0502020202020204" pitchFamily="34" charset="0"/>
            </a:endParaRPr>
          </a:p>
          <a:p>
            <a:pPr algn="ctr"/>
            <a:r>
              <a:rPr lang="en-GB" sz="1600" b="1" spc="100" dirty="0">
                <a:solidFill>
                  <a:schemeClr val="bg1"/>
                </a:solidFill>
                <a:effectLst/>
                <a:latin typeface="Century Gothic" panose="020B0502020202020204" pitchFamily="34" charset="0"/>
              </a:rPr>
              <a:t>To see how this lesson met the different curriculum aims, download our curriculum maps: </a:t>
            </a:r>
          </a:p>
        </p:txBody>
      </p:sp>
      <p:grpSp>
        <p:nvGrpSpPr>
          <p:cNvPr id="29" name="Group 28">
            <a:extLst>
              <a:ext uri="{FF2B5EF4-FFF2-40B4-BE49-F238E27FC236}">
                <a16:creationId xmlns:a16="http://schemas.microsoft.com/office/drawing/2014/main" id="{47973273-E170-98BD-9E44-D0B925F44049}"/>
              </a:ext>
            </a:extLst>
          </p:cNvPr>
          <p:cNvGrpSpPr/>
          <p:nvPr/>
        </p:nvGrpSpPr>
        <p:grpSpPr>
          <a:xfrm>
            <a:off x="548036" y="3158724"/>
            <a:ext cx="1276761" cy="1087542"/>
            <a:chOff x="548036" y="3108815"/>
            <a:chExt cx="1276761" cy="1087542"/>
          </a:xfrm>
        </p:grpSpPr>
        <p:pic>
          <p:nvPicPr>
            <p:cNvPr id="30" name="Picture 29" descr="A picture containing text&#10;&#10;Description automatically generated">
              <a:extLst>
                <a:ext uri="{FF2B5EF4-FFF2-40B4-BE49-F238E27FC236}">
                  <a16:creationId xmlns:a16="http://schemas.microsoft.com/office/drawing/2014/main" id="{3F68FCE9-B61E-36BF-645B-1F7FB8103B6E}"/>
                </a:ext>
              </a:extLst>
            </p:cNvPr>
            <p:cNvPicPr>
              <a:picLocks noChangeAspect="1"/>
            </p:cNvPicPr>
            <p:nvPr/>
          </p:nvPicPr>
          <p:blipFill>
            <a:blip r:embed="rId3"/>
            <a:stretch>
              <a:fillRect/>
            </a:stretch>
          </p:blipFill>
          <p:spPr>
            <a:xfrm>
              <a:off x="548036" y="3108815"/>
              <a:ext cx="830298" cy="830298"/>
            </a:xfrm>
            <a:prstGeom prst="rect">
              <a:avLst/>
            </a:prstGeom>
            <a:effectLst>
              <a:outerShdw blurRad="50800" dist="38100" dir="2700000" algn="tl" rotWithShape="0">
                <a:prstClr val="black">
                  <a:alpha val="40000"/>
                </a:prstClr>
              </a:outerShdw>
            </a:effectLst>
          </p:spPr>
        </p:pic>
        <p:pic>
          <p:nvPicPr>
            <p:cNvPr id="31" name="Picture 30" descr="Icon&#10;&#10;Description automatically generated">
              <a:extLst>
                <a:ext uri="{FF2B5EF4-FFF2-40B4-BE49-F238E27FC236}">
                  <a16:creationId xmlns:a16="http://schemas.microsoft.com/office/drawing/2014/main" id="{E1BD9297-1656-7F78-F620-DC5355A980FA}"/>
                </a:ext>
              </a:extLst>
            </p:cNvPr>
            <p:cNvPicPr>
              <a:picLocks noChangeAspect="1"/>
            </p:cNvPicPr>
            <p:nvPr/>
          </p:nvPicPr>
          <p:blipFill>
            <a:blip r:embed="rId4"/>
            <a:stretch>
              <a:fillRect/>
            </a:stretch>
          </p:blipFill>
          <p:spPr>
            <a:xfrm>
              <a:off x="994499" y="3366059"/>
              <a:ext cx="830298" cy="830298"/>
            </a:xfrm>
            <a:prstGeom prst="rect">
              <a:avLst/>
            </a:prstGeom>
            <a:effectLst>
              <a:outerShdw blurRad="50800" dist="38100" dir="2700000" algn="tl" rotWithShape="0">
                <a:prstClr val="black">
                  <a:alpha val="40000"/>
                </a:prstClr>
              </a:outerShdw>
            </a:effectLst>
          </p:spPr>
        </p:pic>
      </p:grpSp>
      <p:pic>
        <p:nvPicPr>
          <p:cNvPr id="32" name="Picture 31" descr="Icon&#10;&#10;Description automatically generated">
            <a:extLst>
              <a:ext uri="{FF2B5EF4-FFF2-40B4-BE49-F238E27FC236}">
                <a16:creationId xmlns:a16="http://schemas.microsoft.com/office/drawing/2014/main" id="{5CEE289F-105B-E1F5-FFB2-E2EDBB66F87A}"/>
              </a:ext>
            </a:extLst>
          </p:cNvPr>
          <p:cNvPicPr>
            <a:picLocks noChangeAspect="1"/>
          </p:cNvPicPr>
          <p:nvPr/>
        </p:nvPicPr>
        <p:blipFill>
          <a:blip r:embed="rId5"/>
          <a:stretch>
            <a:fillRect/>
          </a:stretch>
        </p:blipFill>
        <p:spPr>
          <a:xfrm>
            <a:off x="4677288" y="3287346"/>
            <a:ext cx="830298" cy="830298"/>
          </a:xfrm>
          <a:prstGeom prst="rect">
            <a:avLst/>
          </a:prstGeom>
          <a:effectLst>
            <a:outerShdw blurRad="50800" dist="38100" dir="2700000" algn="tl" rotWithShape="0">
              <a:prstClr val="black">
                <a:alpha val="40000"/>
              </a:prstClr>
            </a:outerShdw>
          </a:effectLst>
        </p:spPr>
      </p:pic>
      <p:pic>
        <p:nvPicPr>
          <p:cNvPr id="33" name="Picture 32" descr="A picture containing text, clipart&#10;&#10;Description automatically generated">
            <a:extLst>
              <a:ext uri="{FF2B5EF4-FFF2-40B4-BE49-F238E27FC236}">
                <a16:creationId xmlns:a16="http://schemas.microsoft.com/office/drawing/2014/main" id="{41AC90CD-25EB-AFDD-0788-54CFB532B050}"/>
              </a:ext>
            </a:extLst>
          </p:cNvPr>
          <p:cNvPicPr>
            <a:picLocks noChangeAspect="1"/>
          </p:cNvPicPr>
          <p:nvPr/>
        </p:nvPicPr>
        <p:blipFill>
          <a:blip r:embed="rId6"/>
          <a:stretch>
            <a:fillRect/>
          </a:stretch>
        </p:blipFill>
        <p:spPr>
          <a:xfrm>
            <a:off x="5092865" y="5527764"/>
            <a:ext cx="713373" cy="713373"/>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58607C03-397A-A6CD-EB17-B259E44AC62E}"/>
              </a:ext>
            </a:extLst>
          </p:cNvPr>
          <p:cNvSpPr txBox="1"/>
          <p:nvPr/>
        </p:nvSpPr>
        <p:spPr>
          <a:xfrm>
            <a:off x="337458" y="1820461"/>
            <a:ext cx="8469082" cy="584775"/>
          </a:xfrm>
          <a:prstGeom prst="rect">
            <a:avLst/>
          </a:prstGeom>
          <a:noFill/>
        </p:spPr>
        <p:txBody>
          <a:bodyPr wrap="square">
            <a:spAutoFit/>
          </a:bodyPr>
          <a:lstStyle/>
          <a:p>
            <a:pPr algn="ctr"/>
            <a:r>
              <a:rPr lang="en-GB" sz="1600" spc="100" dirty="0">
                <a:solidFill>
                  <a:schemeClr val="tx1"/>
                </a:solidFill>
                <a:latin typeface="Century Gothic" panose="020B0502020202020204" pitchFamily="34" charset="0"/>
              </a:rPr>
              <a:t>VotesforSchools creates </a:t>
            </a:r>
            <a:r>
              <a:rPr lang="en-GB" sz="1600" b="1" spc="100" dirty="0">
                <a:solidFill>
                  <a:schemeClr val="tx1"/>
                </a:solidFill>
                <a:latin typeface="Century Gothic" panose="020B0502020202020204" pitchFamily="34" charset="0"/>
              </a:rPr>
              <a:t>award-winning weekly resources </a:t>
            </a:r>
            <a:r>
              <a:rPr lang="en-GB" sz="1600" spc="100" dirty="0">
                <a:solidFill>
                  <a:schemeClr val="tx1"/>
                </a:solidFill>
                <a:latin typeface="Century Gothic" panose="020B0502020202020204" pitchFamily="34" charset="0"/>
              </a:rPr>
              <a:t>that meet </a:t>
            </a:r>
            <a:r>
              <a:rPr lang="en-GB" sz="1600" b="1" spc="100" dirty="0">
                <a:solidFill>
                  <a:schemeClr val="tx1"/>
                </a:solidFill>
                <a:latin typeface="Century Gothic" panose="020B0502020202020204" pitchFamily="34" charset="0"/>
              </a:rPr>
              <a:t>PSHE, SMSC, British Values </a:t>
            </a:r>
            <a:r>
              <a:rPr lang="en-GB" sz="1600" spc="100" dirty="0">
                <a:solidFill>
                  <a:schemeClr val="tx1"/>
                </a:solidFill>
                <a:latin typeface="Century Gothic" panose="020B0502020202020204" pitchFamily="34" charset="0"/>
              </a:rPr>
              <a:t>&amp;</a:t>
            </a:r>
            <a:r>
              <a:rPr lang="en-GB" sz="1600" b="1" spc="100" dirty="0">
                <a:solidFill>
                  <a:schemeClr val="tx1"/>
                </a:solidFill>
                <a:latin typeface="Century Gothic" panose="020B0502020202020204" pitchFamily="34" charset="0"/>
              </a:rPr>
              <a:t> Prevent </a:t>
            </a:r>
            <a:r>
              <a:rPr lang="en-GB" sz="1600" spc="100" dirty="0">
                <a:solidFill>
                  <a:schemeClr val="tx1"/>
                </a:solidFill>
                <a:latin typeface="Century Gothic" panose="020B0502020202020204" pitchFamily="34" charset="0"/>
              </a:rPr>
              <a:t>curriculum aims.</a:t>
            </a:r>
          </a:p>
        </p:txBody>
      </p:sp>
      <p:sp>
        <p:nvSpPr>
          <p:cNvPr id="35" name="TextBox 34">
            <a:extLst>
              <a:ext uri="{FF2B5EF4-FFF2-40B4-BE49-F238E27FC236}">
                <a16:creationId xmlns:a16="http://schemas.microsoft.com/office/drawing/2014/main" id="{CEBB6795-3A90-9DA8-6713-A92C9EF9B952}"/>
              </a:ext>
            </a:extLst>
          </p:cNvPr>
          <p:cNvSpPr txBox="1"/>
          <p:nvPr/>
        </p:nvSpPr>
        <p:spPr>
          <a:xfrm>
            <a:off x="1901161" y="3363941"/>
            <a:ext cx="2382243" cy="677108"/>
          </a:xfrm>
          <a:prstGeom prst="rect">
            <a:avLst/>
          </a:prstGeom>
          <a:noFill/>
        </p:spPr>
        <p:txBody>
          <a:bodyPr wrap="square" rtlCol="0">
            <a:spAutoFit/>
          </a:bodyPr>
          <a:lstStyle/>
          <a:p>
            <a:pPr algn="ctr"/>
            <a:r>
              <a:rPr lang="en-GB" sz="1900" b="1" spc="100" dirty="0">
                <a:solidFill>
                  <a:schemeClr val="bg1"/>
                </a:solidFill>
                <a:effectLst/>
                <a:latin typeface="Century Gothic" panose="020B0502020202020204" pitchFamily="34" charset="0"/>
                <a:hlinkClick r:id="rId7">
                  <a:extLst>
                    <a:ext uri="{A12FA001-AC4F-418D-AE19-62706E023703}">
                      <ahyp:hlinkClr xmlns:ahyp="http://schemas.microsoft.com/office/drawing/2018/hyperlinkcolor" val="tx"/>
                    </a:ext>
                  </a:extLst>
                </a:hlinkClick>
              </a:rPr>
              <a:t>English &amp; Welsh Curriculum Map</a:t>
            </a:r>
            <a:endParaRPr lang="en-GB" sz="1900" dirty="0">
              <a:solidFill>
                <a:schemeClr val="bg1"/>
              </a:solidFill>
            </a:endParaRPr>
          </a:p>
        </p:txBody>
      </p:sp>
      <p:sp>
        <p:nvSpPr>
          <p:cNvPr id="36" name="TextBox 35">
            <a:extLst>
              <a:ext uri="{FF2B5EF4-FFF2-40B4-BE49-F238E27FC236}">
                <a16:creationId xmlns:a16="http://schemas.microsoft.com/office/drawing/2014/main" id="{85C945B3-BBC6-EAD3-152C-0661F6502A2F}"/>
              </a:ext>
            </a:extLst>
          </p:cNvPr>
          <p:cNvSpPr txBox="1"/>
          <p:nvPr/>
        </p:nvSpPr>
        <p:spPr>
          <a:xfrm>
            <a:off x="5734595" y="3363941"/>
            <a:ext cx="2861370" cy="677108"/>
          </a:xfrm>
          <a:prstGeom prst="rect">
            <a:avLst/>
          </a:prstGeom>
          <a:noFill/>
        </p:spPr>
        <p:txBody>
          <a:bodyPr wrap="square" rtlCol="0">
            <a:spAutoFit/>
          </a:bodyPr>
          <a:lstStyle/>
          <a:p>
            <a:pPr algn="ctr"/>
            <a:r>
              <a:rPr lang="en-GB" sz="1900" b="1" spc="100" dirty="0">
                <a:solidFill>
                  <a:schemeClr val="bg1"/>
                </a:solidFill>
                <a:effectLst/>
                <a:latin typeface="Century Gothic" panose="020B0502020202020204" pitchFamily="34" charset="0"/>
                <a:hlinkClick r:id="rId8">
                  <a:extLst>
                    <a:ext uri="{A12FA001-AC4F-418D-AE19-62706E023703}">
                      <ahyp:hlinkClr xmlns:ahyp="http://schemas.microsoft.com/office/drawing/2018/hyperlinkcolor" val="tx"/>
                    </a:ext>
                  </a:extLst>
                </a:hlinkClick>
              </a:rPr>
              <a:t>Scottish Curriculum Map</a:t>
            </a:r>
            <a:endParaRPr lang="en-GB" sz="1900" dirty="0">
              <a:solidFill>
                <a:schemeClr val="bg1"/>
              </a:solidFill>
            </a:endParaRPr>
          </a:p>
        </p:txBody>
      </p:sp>
      <p:sp>
        <p:nvSpPr>
          <p:cNvPr id="37" name="TextBox 36">
            <a:extLst>
              <a:ext uri="{FF2B5EF4-FFF2-40B4-BE49-F238E27FC236}">
                <a16:creationId xmlns:a16="http://schemas.microsoft.com/office/drawing/2014/main" id="{2FD2977C-F06E-922D-A18C-59588C34D127}"/>
              </a:ext>
            </a:extLst>
          </p:cNvPr>
          <p:cNvSpPr txBox="1"/>
          <p:nvPr/>
        </p:nvSpPr>
        <p:spPr>
          <a:xfrm>
            <a:off x="5774467" y="5692089"/>
            <a:ext cx="2372608" cy="384721"/>
          </a:xfrm>
          <a:prstGeom prst="rect">
            <a:avLst/>
          </a:prstGeom>
          <a:noFill/>
        </p:spPr>
        <p:txBody>
          <a:bodyPr wrap="square" rtlCol="0">
            <a:spAutoFit/>
          </a:bodyPr>
          <a:lstStyle/>
          <a:p>
            <a:pPr algn="ctr"/>
            <a:r>
              <a:rPr lang="en-GB" sz="1900" b="1" spc="100" dirty="0">
                <a:solidFill>
                  <a:schemeClr val="bg1"/>
                </a:solidFill>
                <a:effectLst/>
                <a:latin typeface="Century Gothic" panose="020B0502020202020204" pitchFamily="34" charset="0"/>
                <a:hlinkClick r:id="rId9">
                  <a:extLst>
                    <a:ext uri="{A12FA001-AC4F-418D-AE19-62706E023703}">
                      <ahyp:hlinkClr xmlns:ahyp="http://schemas.microsoft.com/office/drawing/2018/hyperlinkcolor" val="tx"/>
                    </a:ext>
                  </a:extLst>
                </a:hlinkClick>
              </a:rPr>
              <a:t>Contact us</a:t>
            </a:r>
            <a:endParaRPr lang="en-GB" sz="1900" dirty="0">
              <a:solidFill>
                <a:schemeClr val="bg1"/>
              </a:solidFill>
            </a:endParaRPr>
          </a:p>
        </p:txBody>
      </p:sp>
      <p:sp>
        <p:nvSpPr>
          <p:cNvPr id="38" name="TextBox 37">
            <a:extLst>
              <a:ext uri="{FF2B5EF4-FFF2-40B4-BE49-F238E27FC236}">
                <a16:creationId xmlns:a16="http://schemas.microsoft.com/office/drawing/2014/main" id="{D200BDD9-89BC-152A-E2CC-59B109AF8858}"/>
              </a:ext>
            </a:extLst>
          </p:cNvPr>
          <p:cNvSpPr txBox="1"/>
          <p:nvPr/>
        </p:nvSpPr>
        <p:spPr>
          <a:xfrm>
            <a:off x="1915217" y="5692088"/>
            <a:ext cx="2372608" cy="384721"/>
          </a:xfrm>
          <a:prstGeom prst="rect">
            <a:avLst/>
          </a:prstGeom>
          <a:noFill/>
        </p:spPr>
        <p:txBody>
          <a:bodyPr wrap="square" rtlCol="0">
            <a:spAutoFit/>
          </a:bodyPr>
          <a:lstStyle/>
          <a:p>
            <a:pPr algn="ctr"/>
            <a:r>
              <a:rPr lang="en-GB" sz="1900" b="1" spc="100" dirty="0">
                <a:solidFill>
                  <a:schemeClr val="bg1"/>
                </a:solidFill>
                <a:effectLst/>
                <a:latin typeface="Century Gothic" panose="020B0502020202020204" pitchFamily="34" charset="0"/>
                <a:hlinkClick r:id="rId10">
                  <a:extLst>
                    <a:ext uri="{A12FA001-AC4F-418D-AE19-62706E023703}">
                      <ahyp:hlinkClr xmlns:ahyp="http://schemas.microsoft.com/office/drawing/2018/hyperlinkcolor" val="tx"/>
                    </a:ext>
                  </a:extLst>
                </a:hlinkClick>
              </a:rPr>
              <a:t>Book a demo</a:t>
            </a:r>
            <a:endParaRPr lang="en-GB" sz="1900" dirty="0">
              <a:solidFill>
                <a:schemeClr val="bg1"/>
              </a:solidFill>
            </a:endParaRPr>
          </a:p>
        </p:txBody>
      </p:sp>
      <p:pic>
        <p:nvPicPr>
          <p:cNvPr id="39" name="Picture 38" descr="Icon&#10;&#10;Description automatically generated">
            <a:extLst>
              <a:ext uri="{FF2B5EF4-FFF2-40B4-BE49-F238E27FC236}">
                <a16:creationId xmlns:a16="http://schemas.microsoft.com/office/drawing/2014/main" id="{BAFE08D6-218A-28E1-A1AF-38C86050FEB4}"/>
              </a:ext>
            </a:extLst>
          </p:cNvPr>
          <p:cNvPicPr>
            <a:picLocks noChangeAspect="1"/>
          </p:cNvPicPr>
          <p:nvPr/>
        </p:nvPicPr>
        <p:blipFill>
          <a:blip r:embed="rId11"/>
          <a:stretch>
            <a:fillRect/>
          </a:stretch>
        </p:blipFill>
        <p:spPr>
          <a:xfrm>
            <a:off x="996925" y="5370321"/>
            <a:ext cx="934177" cy="934177"/>
          </a:xfrm>
          <a:prstGeom prst="rect">
            <a:avLst/>
          </a:prstGeom>
          <a:effectLst>
            <a:outerShdw blurRad="50800" dist="38100" dir="2700000" algn="tl" rotWithShape="0">
              <a:prstClr val="black">
                <a:alpha val="40000"/>
              </a:prstClr>
            </a:outerShdw>
          </a:effectLst>
        </p:spPr>
      </p:pic>
      <p:sp>
        <p:nvSpPr>
          <p:cNvPr id="40" name="Slide Number Placeholder 1">
            <a:extLst>
              <a:ext uri="{FF2B5EF4-FFF2-40B4-BE49-F238E27FC236}">
                <a16:creationId xmlns:a16="http://schemas.microsoft.com/office/drawing/2014/main" id="{5104588E-7DFC-C9B1-8B43-6D8E467EA28E}"/>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1438448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A48BB50-C7A0-449A-94EE-D64C2958CBB3}"/>
              </a:ext>
            </a:extLst>
          </p:cNvPr>
          <p:cNvSpPr/>
          <p:nvPr/>
        </p:nvSpPr>
        <p:spPr>
          <a:xfrm>
            <a:off x="298938" y="4510454"/>
            <a:ext cx="4063741" cy="2030187"/>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Vape:</a:t>
            </a:r>
          </a:p>
          <a:p>
            <a:pPr algn="ctr"/>
            <a:r>
              <a:rPr lang="en-GB" sz="1600" dirty="0">
                <a:solidFill>
                  <a:schemeClr val="tx1"/>
                </a:solidFill>
                <a:latin typeface="Century Gothic" panose="020B0502020202020204" pitchFamily="34" charset="0"/>
                <a:ea typeface="Century Gothic"/>
                <a:cs typeface="Century Gothic"/>
                <a:sym typeface="Century Gothic"/>
              </a:rPr>
              <a:t>To breathe in nicotine or another drug as vapour rather than as smoke, especially using an e-cigarette.</a:t>
            </a:r>
          </a:p>
        </p:txBody>
      </p:sp>
      <p:sp>
        <p:nvSpPr>
          <p:cNvPr id="3" name="Rectangle: Rounded Corners 2">
            <a:extLst>
              <a:ext uri="{FF2B5EF4-FFF2-40B4-BE49-F238E27FC236}">
                <a16:creationId xmlns:a16="http://schemas.microsoft.com/office/drawing/2014/main" id="{96E62AB2-6962-401B-932B-5A0F8C4669BB}"/>
              </a:ext>
            </a:extLst>
          </p:cNvPr>
          <p:cNvSpPr/>
          <p:nvPr/>
        </p:nvSpPr>
        <p:spPr>
          <a:xfrm>
            <a:off x="4781311" y="4510454"/>
            <a:ext cx="4063741" cy="2030187"/>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Nicotine:</a:t>
            </a:r>
          </a:p>
          <a:p>
            <a:pPr algn="ctr"/>
            <a:r>
              <a:rPr lang="en-GB" sz="1600" dirty="0">
                <a:solidFill>
                  <a:schemeClr val="tx1"/>
                </a:solidFill>
                <a:latin typeface="Century Gothic" panose="020B0502020202020204" pitchFamily="34" charset="0"/>
                <a:ea typeface="Century Gothic"/>
                <a:cs typeface="Century Gothic"/>
                <a:sym typeface="Century Gothic"/>
              </a:rPr>
              <a:t>A poisonous chemical, found in tobacco, that is addictive.</a:t>
            </a:r>
          </a:p>
        </p:txBody>
      </p:sp>
      <p:sp>
        <p:nvSpPr>
          <p:cNvPr id="5" name="TextBox 4">
            <a:extLst>
              <a:ext uri="{FF2B5EF4-FFF2-40B4-BE49-F238E27FC236}">
                <a16:creationId xmlns:a16="http://schemas.microsoft.com/office/drawing/2014/main" id="{50E87586-8034-4315-BBFE-B6086B8A229C}"/>
              </a:ext>
            </a:extLst>
          </p:cNvPr>
          <p:cNvSpPr txBox="1"/>
          <p:nvPr/>
        </p:nvSpPr>
        <p:spPr>
          <a:xfrm>
            <a:off x="298938" y="3846422"/>
            <a:ext cx="457639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Your key words:</a:t>
            </a:r>
          </a:p>
        </p:txBody>
      </p:sp>
      <p:sp>
        <p:nvSpPr>
          <p:cNvPr id="6" name="Shape 114">
            <a:extLst>
              <a:ext uri="{FF2B5EF4-FFF2-40B4-BE49-F238E27FC236}">
                <a16:creationId xmlns:a16="http://schemas.microsoft.com/office/drawing/2014/main" id="{4CBD5287-1A3C-4408-BA33-BD66B37CB146}"/>
              </a:ext>
            </a:extLst>
          </p:cNvPr>
          <p:cNvSpPr/>
          <p:nvPr/>
        </p:nvSpPr>
        <p:spPr>
          <a:xfrm>
            <a:off x="796573" y="220697"/>
            <a:ext cx="7759105" cy="538608"/>
          </a:xfrm>
          <a:prstGeom prst="rect">
            <a:avLst/>
          </a:prstGeom>
          <a:noFill/>
          <a:ln>
            <a:noFill/>
          </a:ln>
        </p:spPr>
        <p:txBody>
          <a:bodyPr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GB" sz="2500" b="1" i="0" u="none" strike="noStrike" kern="1200" cap="none" spc="0" normalizeH="0" baseline="0" noProof="0" dirty="0">
                <a:ln>
                  <a:noFill/>
                </a:ln>
                <a:solidFill>
                  <a:srgbClr val="FFFFFF"/>
                </a:solidFill>
                <a:effectLst/>
                <a:uLnTx/>
                <a:uFillTx/>
                <a:latin typeface="Century Gothic" panose="020B0502020202020204" pitchFamily="34" charset="0"/>
                <a:ea typeface="Lato"/>
                <a:cs typeface="Lato"/>
                <a:sym typeface="Lato"/>
              </a:rPr>
              <a:t>Coming up this week… </a:t>
            </a:r>
          </a:p>
        </p:txBody>
      </p:sp>
      <p:sp>
        <p:nvSpPr>
          <p:cNvPr id="8" name="TextBox 7">
            <a:extLst>
              <a:ext uri="{FF2B5EF4-FFF2-40B4-BE49-F238E27FC236}">
                <a16:creationId xmlns:a16="http://schemas.microsoft.com/office/drawing/2014/main" id="{DBE72569-2B4D-46B6-B7A3-084BA7D61EA8}"/>
              </a:ext>
            </a:extLst>
          </p:cNvPr>
          <p:cNvSpPr txBox="1"/>
          <p:nvPr/>
        </p:nvSpPr>
        <p:spPr>
          <a:xfrm>
            <a:off x="298938" y="1196181"/>
            <a:ext cx="485335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Your learning objectives:</a:t>
            </a:r>
          </a:p>
        </p:txBody>
      </p:sp>
      <p:grpSp>
        <p:nvGrpSpPr>
          <p:cNvPr id="17" name="Group 16">
            <a:extLst>
              <a:ext uri="{FF2B5EF4-FFF2-40B4-BE49-F238E27FC236}">
                <a16:creationId xmlns:a16="http://schemas.microsoft.com/office/drawing/2014/main" id="{AD959FEE-BD72-48B7-8ECD-F1545343D99A}"/>
              </a:ext>
            </a:extLst>
          </p:cNvPr>
          <p:cNvGrpSpPr/>
          <p:nvPr/>
        </p:nvGrpSpPr>
        <p:grpSpPr>
          <a:xfrm>
            <a:off x="298938" y="1758588"/>
            <a:ext cx="8546114" cy="750646"/>
            <a:chOff x="298938" y="1758588"/>
            <a:chExt cx="8546114" cy="750646"/>
          </a:xfrm>
          <a:solidFill>
            <a:srgbClr val="DBDAF2"/>
          </a:solidFill>
        </p:grpSpPr>
        <p:sp>
          <p:nvSpPr>
            <p:cNvPr id="7" name="Rectangle: Rounded Corners 6">
              <a:extLst>
                <a:ext uri="{FF2B5EF4-FFF2-40B4-BE49-F238E27FC236}">
                  <a16:creationId xmlns:a16="http://schemas.microsoft.com/office/drawing/2014/main" id="{773C717F-8FA0-4C63-8928-A3761102FB60}"/>
                </a:ext>
              </a:extLst>
            </p:cNvPr>
            <p:cNvSpPr/>
            <p:nvPr/>
          </p:nvSpPr>
          <p:spPr>
            <a:xfrm>
              <a:off x="298938" y="1758588"/>
              <a:ext cx="8546114" cy="750646"/>
            </a:xfrm>
            <a:prstGeom prst="roundRect">
              <a:avLst/>
            </a:prstGeom>
            <a:grpFill/>
            <a:ln w="28575">
              <a:solidFill>
                <a:srgbClr val="AAA9E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72000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describe vaping.</a:t>
              </a:r>
            </a:p>
          </p:txBody>
        </p:sp>
        <p:pic>
          <p:nvPicPr>
            <p:cNvPr id="12" name="Picture 11" descr="A picture containing fence&#10;&#10;Description automatically generated">
              <a:extLst>
                <a:ext uri="{FF2B5EF4-FFF2-40B4-BE49-F238E27FC236}">
                  <a16:creationId xmlns:a16="http://schemas.microsoft.com/office/drawing/2014/main" id="{1A4DB205-69FE-4889-8784-BB12175A3402}"/>
                </a:ext>
              </a:extLst>
            </p:cNvPr>
            <p:cNvPicPr>
              <a:picLocks noChangeAspect="1"/>
            </p:cNvPicPr>
            <p:nvPr/>
          </p:nvPicPr>
          <p:blipFill>
            <a:blip r:embed="rId3">
              <a:biLevel thresh="25000"/>
              <a:alphaModFix amt="20000"/>
            </a:blip>
            <a:stretch>
              <a:fillRect/>
            </a:stretch>
          </p:blipFill>
          <p:spPr>
            <a:xfrm>
              <a:off x="427292" y="1848528"/>
              <a:ext cx="499806" cy="566362"/>
            </a:xfrm>
            <a:prstGeom prst="rect">
              <a:avLst/>
            </a:prstGeom>
            <a:grpFill/>
            <a:ln>
              <a:noFill/>
            </a:ln>
          </p:spPr>
        </p:pic>
      </p:grpSp>
      <p:grpSp>
        <p:nvGrpSpPr>
          <p:cNvPr id="21" name="Group 20">
            <a:extLst>
              <a:ext uri="{FF2B5EF4-FFF2-40B4-BE49-F238E27FC236}">
                <a16:creationId xmlns:a16="http://schemas.microsoft.com/office/drawing/2014/main" id="{6A477462-9DAC-4DC8-8266-256B611D3A2B}"/>
              </a:ext>
            </a:extLst>
          </p:cNvPr>
          <p:cNvGrpSpPr/>
          <p:nvPr/>
        </p:nvGrpSpPr>
        <p:grpSpPr>
          <a:xfrm>
            <a:off x="298938" y="2773156"/>
            <a:ext cx="8546114" cy="750646"/>
            <a:chOff x="298938" y="1758588"/>
            <a:chExt cx="8546114" cy="750646"/>
          </a:xfrm>
          <a:solidFill>
            <a:srgbClr val="DBDAF2"/>
          </a:solidFill>
        </p:grpSpPr>
        <p:sp>
          <p:nvSpPr>
            <p:cNvPr id="22" name="Rectangle: Rounded Corners 21">
              <a:extLst>
                <a:ext uri="{FF2B5EF4-FFF2-40B4-BE49-F238E27FC236}">
                  <a16:creationId xmlns:a16="http://schemas.microsoft.com/office/drawing/2014/main" id="{7FBED87A-16C9-4FC8-9974-08928692A9D3}"/>
                </a:ext>
              </a:extLst>
            </p:cNvPr>
            <p:cNvSpPr/>
            <p:nvPr/>
          </p:nvSpPr>
          <p:spPr>
            <a:xfrm>
              <a:off x="298938" y="1758588"/>
              <a:ext cx="8546114" cy="750646"/>
            </a:xfrm>
            <a:prstGeom prst="roundRect">
              <a:avLst/>
            </a:prstGeom>
            <a:grpFill/>
            <a:ln w="28575">
              <a:solidFill>
                <a:srgbClr val="AAA9E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72000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To analyse</a:t>
              </a:r>
              <a:r>
                <a:rPr lang="en-GB" sz="1600" kern="1200" dirty="0">
                  <a:solidFill>
                    <a:srgbClr val="000000"/>
                  </a:solidFill>
                </a:rPr>
                <a:t> the impact of vape use</a:t>
              </a:r>
              <a:r>
                <a:rPr kumimoji="0" lang="en-GB" sz="1600" b="0" i="0" u="none" strike="noStrike" kern="1200" cap="none" spc="0" normalizeH="0" baseline="0" noProof="0" dirty="0">
                  <a:ln>
                    <a:noFill/>
                  </a:ln>
                  <a:solidFill>
                    <a:srgbClr val="000000"/>
                  </a:solidFill>
                  <a:effectLst/>
                  <a:uLnTx/>
                  <a:uFillTx/>
                  <a:ea typeface="+mn-ea"/>
                  <a:cs typeface="+mn-cs"/>
                </a:rPr>
                <a:t>.</a:t>
              </a:r>
            </a:p>
          </p:txBody>
        </p:sp>
        <p:pic>
          <p:nvPicPr>
            <p:cNvPr id="23" name="Picture 22" descr="A picture containing fence&#10;&#10;Description automatically generated">
              <a:extLst>
                <a:ext uri="{FF2B5EF4-FFF2-40B4-BE49-F238E27FC236}">
                  <a16:creationId xmlns:a16="http://schemas.microsoft.com/office/drawing/2014/main" id="{263BA4D0-261D-45C9-A1EB-C0903DD3AACD}"/>
                </a:ext>
              </a:extLst>
            </p:cNvPr>
            <p:cNvPicPr>
              <a:picLocks noChangeAspect="1"/>
            </p:cNvPicPr>
            <p:nvPr/>
          </p:nvPicPr>
          <p:blipFill>
            <a:blip r:embed="rId3">
              <a:biLevel thresh="25000"/>
              <a:alphaModFix amt="20000"/>
            </a:blip>
            <a:stretch>
              <a:fillRect/>
            </a:stretch>
          </p:blipFill>
          <p:spPr>
            <a:xfrm>
              <a:off x="427292" y="1848528"/>
              <a:ext cx="499806" cy="566362"/>
            </a:xfrm>
            <a:prstGeom prst="rect">
              <a:avLst/>
            </a:prstGeom>
            <a:grpFill/>
            <a:ln>
              <a:noFill/>
            </a:ln>
          </p:spPr>
        </p:pic>
      </p:grpSp>
    </p:spTree>
    <p:extLst>
      <p:ext uri="{BB962C8B-B14F-4D97-AF65-F5344CB8AC3E}">
        <p14:creationId xmlns:p14="http://schemas.microsoft.com/office/powerpoint/2010/main" val="982581488"/>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A072F-090F-9467-BF36-6A7055425C68}"/>
              </a:ext>
            </a:extLst>
          </p:cNvPr>
          <p:cNvPicPr>
            <a:picLocks noChangeAspect="1"/>
          </p:cNvPicPr>
          <p:nvPr/>
        </p:nvPicPr>
        <p:blipFill>
          <a:blip r:embed="rId3"/>
          <a:srcRect l="6020" r="6020"/>
          <a:stretch/>
        </p:blipFill>
        <p:spPr>
          <a:xfrm>
            <a:off x="0" y="1014493"/>
            <a:ext cx="9143999" cy="5847498"/>
          </a:xfrm>
          <a:prstGeom prst="rect">
            <a:avLst/>
          </a:prstGeom>
          <a:effectLst/>
        </p:spPr>
      </p:pic>
      <p:sp>
        <p:nvSpPr>
          <p:cNvPr id="9" name="Rectangle 8">
            <a:extLst>
              <a:ext uri="{FF2B5EF4-FFF2-40B4-BE49-F238E27FC236}">
                <a16:creationId xmlns:a16="http://schemas.microsoft.com/office/drawing/2014/main" id="{ED77DA6A-2281-C250-0BAA-35C17876F8EA}"/>
              </a:ext>
            </a:extLst>
          </p:cNvPr>
          <p:cNvSpPr/>
          <p:nvPr/>
        </p:nvSpPr>
        <p:spPr>
          <a:xfrm>
            <a:off x="0" y="1016399"/>
            <a:ext cx="9144000" cy="5841602"/>
          </a:xfrm>
          <a:prstGeom prst="rect">
            <a:avLst/>
          </a:prstGeom>
          <a:gradFill>
            <a:gsLst>
              <a:gs pos="0">
                <a:schemeClr val="tx2">
                  <a:alpha val="60000"/>
                  <a:lumMod val="60000"/>
                  <a:lumOff val="40000"/>
                </a:schemeClr>
              </a:gs>
              <a:gs pos="100000">
                <a:schemeClr val="accent2">
                  <a:alpha val="60000"/>
                  <a:lumMod val="60000"/>
                  <a:lumOff val="4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descr="Icon&#10;&#10;Description automatically generated">
            <a:extLst>
              <a:ext uri="{FF2B5EF4-FFF2-40B4-BE49-F238E27FC236}">
                <a16:creationId xmlns:a16="http://schemas.microsoft.com/office/drawing/2014/main" id="{D3EEF5A3-C48E-ADF8-2AE1-52A800F015D9}"/>
              </a:ext>
            </a:extLst>
          </p:cNvPr>
          <p:cNvPicPr>
            <a:picLocks noChangeAspect="1"/>
          </p:cNvPicPr>
          <p:nvPr/>
        </p:nvPicPr>
        <p:blipFill rotWithShape="1">
          <a:blip r:embed="rId4" cstate="hqprint">
            <a:alphaModFix amt="35000"/>
            <a:extLst>
              <a:ext uri="{28A0092B-C50C-407E-A947-70E740481C1C}">
                <a14:useLocalDpi xmlns:a14="http://schemas.microsoft.com/office/drawing/2010/main"/>
              </a:ext>
            </a:extLst>
          </a:blip>
          <a:srcRect/>
          <a:stretch/>
        </p:blipFill>
        <p:spPr>
          <a:xfrm>
            <a:off x="9323" y="1014493"/>
            <a:ext cx="6125956" cy="5886664"/>
          </a:xfrm>
          <a:prstGeom prst="rect">
            <a:avLst/>
          </a:prstGeom>
        </p:spPr>
      </p:pic>
      <p:sp>
        <p:nvSpPr>
          <p:cNvPr id="6" name="Pentagon 20">
            <a:extLst>
              <a:ext uri="{FF2B5EF4-FFF2-40B4-BE49-F238E27FC236}">
                <a16:creationId xmlns:a16="http://schemas.microsoft.com/office/drawing/2014/main" id="{35A4E41E-8083-04B7-1DE2-260F0AD80F3A}"/>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4" name="Picture 3" descr="A picture containing clock, drawing&#10;&#10;Description automatically generated">
            <a:extLst>
              <a:ext uri="{FF2B5EF4-FFF2-40B4-BE49-F238E27FC236}">
                <a16:creationId xmlns:a16="http://schemas.microsoft.com/office/drawing/2014/main" id="{352041B1-2514-4AF3-1EB6-5344470D50BE}"/>
              </a:ext>
            </a:extLst>
          </p:cNvPr>
          <p:cNvPicPr>
            <a:picLocks noChangeAspect="1"/>
          </p:cNvPicPr>
          <p:nvPr/>
        </p:nvPicPr>
        <p:blipFill>
          <a:blip r:embed="rId5"/>
          <a:stretch>
            <a:fillRect/>
          </a:stretch>
        </p:blipFill>
        <p:spPr>
          <a:xfrm>
            <a:off x="145967" y="215334"/>
            <a:ext cx="285751" cy="441459"/>
          </a:xfrm>
          <a:prstGeom prst="rect">
            <a:avLst/>
          </a:prstGeom>
        </p:spPr>
      </p:pic>
      <p:sp>
        <p:nvSpPr>
          <p:cNvPr id="8" name="Google Shape;468;p5">
            <a:extLst>
              <a:ext uri="{FF2B5EF4-FFF2-40B4-BE49-F238E27FC236}">
                <a16:creationId xmlns:a16="http://schemas.microsoft.com/office/drawing/2014/main" id="{366E2290-4AD1-617A-F547-00D77E6473E7}"/>
              </a:ext>
            </a:extLst>
          </p:cNvPr>
          <p:cNvSpPr txBox="1">
            <a:spLocks/>
          </p:cNvSpPr>
          <p:nvPr/>
        </p:nvSpPr>
        <p:spPr>
          <a:xfrm>
            <a:off x="755934" y="181055"/>
            <a:ext cx="7739062" cy="571500"/>
          </a:xfrm>
          <a:prstGeom prst="rect">
            <a:avLst/>
          </a:prstGeom>
          <a:noFill/>
          <a:ln>
            <a:noFill/>
          </a:ln>
        </p:spPr>
        <p:txBody>
          <a:bodyPr spcFirstLastPara="1" wrap="square" lIns="91425" tIns="45700" rIns="91425" bIns="45700" anchor="ctr" anchorCtr="0">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buClr>
                <a:schemeClr val="dk1"/>
              </a:buClr>
              <a:buSzPts val="2500"/>
            </a:pPr>
            <a:r>
              <a:rPr lang="en-GB" sz="2500" b="1" dirty="0">
                <a:solidFill>
                  <a:schemeClr val="bg1"/>
                </a:solidFill>
              </a:rPr>
              <a:t>This week’s VoteTopic</a:t>
            </a:r>
          </a:p>
        </p:txBody>
      </p:sp>
      <p:sp>
        <p:nvSpPr>
          <p:cNvPr id="10" name="Slide Number Placeholder 1">
            <a:extLst>
              <a:ext uri="{FF2B5EF4-FFF2-40B4-BE49-F238E27FC236}">
                <a16:creationId xmlns:a16="http://schemas.microsoft.com/office/drawing/2014/main" id="{E8550511-A9BE-DF11-4100-46B9F812C1F7}"/>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
        <p:nvSpPr>
          <p:cNvPr id="11" name="Google Shape;461;p4">
            <a:extLst>
              <a:ext uri="{FF2B5EF4-FFF2-40B4-BE49-F238E27FC236}">
                <a16:creationId xmlns:a16="http://schemas.microsoft.com/office/drawing/2014/main" id="{EF92A045-65DE-EDBA-463D-945E06F46AC4}"/>
              </a:ext>
            </a:extLst>
          </p:cNvPr>
          <p:cNvSpPr txBox="1"/>
          <p:nvPr/>
        </p:nvSpPr>
        <p:spPr>
          <a:xfrm>
            <a:off x="558941" y="2336734"/>
            <a:ext cx="8026116" cy="324408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700"/>
              <a:buFont typeface="Arial"/>
              <a:buNone/>
            </a:pPr>
            <a:r>
              <a:rPr lang="en-GB" sz="60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Should we be worried about vaping?</a:t>
            </a:r>
          </a:p>
        </p:txBody>
      </p:sp>
    </p:spTree>
    <p:extLst>
      <p:ext uri="{BB962C8B-B14F-4D97-AF65-F5344CB8AC3E}">
        <p14:creationId xmlns:p14="http://schemas.microsoft.com/office/powerpoint/2010/main" val="2348512407"/>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Why are we talking about this?</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20" name="Rectangle: Rounded Corners 19">
            <a:extLst>
              <a:ext uri="{FF2B5EF4-FFF2-40B4-BE49-F238E27FC236}">
                <a16:creationId xmlns:a16="http://schemas.microsoft.com/office/drawing/2014/main" id="{B2467437-B7E5-BB59-4203-5564081AA3C9}"/>
              </a:ext>
            </a:extLst>
          </p:cNvPr>
          <p:cNvSpPr/>
          <p:nvPr/>
        </p:nvSpPr>
        <p:spPr>
          <a:xfrm>
            <a:off x="354252" y="1325898"/>
            <a:ext cx="3341448" cy="1322052"/>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We’ve all seen and smelled the smoke from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vaping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Increasingly, this is being seen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school</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environments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too.</a:t>
            </a:r>
          </a:p>
        </p:txBody>
      </p:sp>
      <p:sp>
        <p:nvSpPr>
          <p:cNvPr id="2" name="Rectangle: Rounded Corners 1">
            <a:extLst>
              <a:ext uri="{FF2B5EF4-FFF2-40B4-BE49-F238E27FC236}">
                <a16:creationId xmlns:a16="http://schemas.microsoft.com/office/drawing/2014/main" id="{1C21F823-52E2-0E07-70AE-CD2A51CE94D5}"/>
              </a:ext>
            </a:extLst>
          </p:cNvPr>
          <p:cNvSpPr/>
          <p:nvPr/>
        </p:nvSpPr>
        <p:spPr>
          <a:xfrm>
            <a:off x="352427" y="2994879"/>
            <a:ext cx="3341448" cy="1447800"/>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Vape:</a:t>
            </a:r>
          </a:p>
          <a:p>
            <a:pPr algn="ctr"/>
            <a:r>
              <a:rPr lang="en-GB" sz="1600" dirty="0">
                <a:solidFill>
                  <a:schemeClr val="tx1"/>
                </a:solidFill>
                <a:latin typeface="Century Gothic" panose="020B0502020202020204" pitchFamily="34" charset="0"/>
                <a:ea typeface="Century Gothic"/>
                <a:cs typeface="Century Gothic"/>
                <a:sym typeface="Century Gothic"/>
              </a:rPr>
              <a:t>To breathe in nicotine or another drug as vapour rather than as smoke, especially using an e-cigarette.</a:t>
            </a:r>
          </a:p>
        </p:txBody>
      </p:sp>
      <p:sp>
        <p:nvSpPr>
          <p:cNvPr id="3" name="Rectangle: Rounded Corners 2">
            <a:extLst>
              <a:ext uri="{FF2B5EF4-FFF2-40B4-BE49-F238E27FC236}">
                <a16:creationId xmlns:a16="http://schemas.microsoft.com/office/drawing/2014/main" id="{17544447-751D-2EA8-51EB-53E52D67509D}"/>
              </a:ext>
            </a:extLst>
          </p:cNvPr>
          <p:cNvSpPr/>
          <p:nvPr/>
        </p:nvSpPr>
        <p:spPr>
          <a:xfrm>
            <a:off x="354248" y="4789608"/>
            <a:ext cx="3339627" cy="1731191"/>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Vaping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is seen as an answer to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awful health damage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caused by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cigarettes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Like cigarettes before them, are vapes something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worry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about?</a:t>
            </a:r>
          </a:p>
        </p:txBody>
      </p:sp>
      <p:pic>
        <p:nvPicPr>
          <p:cNvPr id="5" name="Picture 4" descr="A crowd of people walking through a city&#10;&#10;Description automatically generated with low confidence">
            <a:extLst>
              <a:ext uri="{FF2B5EF4-FFF2-40B4-BE49-F238E27FC236}">
                <a16:creationId xmlns:a16="http://schemas.microsoft.com/office/drawing/2014/main" id="{8AB9DFAB-43F0-4C8F-76C4-B2B3BEFBA89D}"/>
              </a:ext>
            </a:extLst>
          </p:cNvPr>
          <p:cNvPicPr>
            <a:picLocks noChangeAspect="1"/>
          </p:cNvPicPr>
          <p:nvPr/>
        </p:nvPicPr>
        <p:blipFill rotWithShape="1">
          <a:blip r:embed="rId3"/>
          <a:srcRect t="20334"/>
          <a:stretch/>
        </p:blipFill>
        <p:spPr>
          <a:xfrm>
            <a:off x="4057390" y="1325898"/>
            <a:ext cx="4732362" cy="51949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116641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
        <p:nvSpPr>
          <p:cNvPr id="6" name="Rectangle: Rounded Corners 5">
            <a:extLst>
              <a:ext uri="{FF2B5EF4-FFF2-40B4-BE49-F238E27FC236}">
                <a16:creationId xmlns:a16="http://schemas.microsoft.com/office/drawing/2014/main" id="{86187FEC-25F7-1660-9DA1-8442D46C20E8}"/>
              </a:ext>
            </a:extLst>
          </p:cNvPr>
          <p:cNvSpPr/>
          <p:nvPr/>
        </p:nvSpPr>
        <p:spPr>
          <a:xfrm>
            <a:off x="352428" y="1325897"/>
            <a:ext cx="5219698" cy="1369677"/>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Pair discussion (2-3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Let’s get on the same page with vaping. Can you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explain the role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of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labelled parts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of a vape below? Discuss your thoughts with your partner.</a:t>
            </a:r>
            <a:endParaRPr lang="en-GB" sz="1600" dirty="0"/>
          </a:p>
        </p:txBody>
      </p:sp>
      <p:sp>
        <p:nvSpPr>
          <p:cNvPr id="7" name="Cylinder 6">
            <a:extLst>
              <a:ext uri="{FF2B5EF4-FFF2-40B4-BE49-F238E27FC236}">
                <a16:creationId xmlns:a16="http://schemas.microsoft.com/office/drawing/2014/main" id="{BC0172C4-A6CB-7433-1DB2-E0E820865442}"/>
              </a:ext>
            </a:extLst>
          </p:cNvPr>
          <p:cNvSpPr/>
          <p:nvPr/>
        </p:nvSpPr>
        <p:spPr>
          <a:xfrm rot="3613065">
            <a:off x="3972012" y="1374378"/>
            <a:ext cx="697306" cy="5771366"/>
          </a:xfrm>
          <a:prstGeom prst="can">
            <a:avLst>
              <a:gd name="adj" fmla="val 69558"/>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Cylinder 7">
            <a:extLst>
              <a:ext uri="{FF2B5EF4-FFF2-40B4-BE49-F238E27FC236}">
                <a16:creationId xmlns:a16="http://schemas.microsoft.com/office/drawing/2014/main" id="{9CC93337-1F4D-4569-1B05-3DEE02B0A1BB}"/>
              </a:ext>
            </a:extLst>
          </p:cNvPr>
          <p:cNvSpPr/>
          <p:nvPr/>
        </p:nvSpPr>
        <p:spPr>
          <a:xfrm rot="3613065">
            <a:off x="2776083" y="3873320"/>
            <a:ext cx="424204" cy="2286470"/>
          </a:xfrm>
          <a:prstGeom prst="can">
            <a:avLst>
              <a:gd name="adj" fmla="val 69558"/>
            </a:avLst>
          </a:prstGeom>
          <a:solidFill>
            <a:schemeClr val="accent3"/>
          </a:solidFill>
          <a:ln>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Cylinder 9">
            <a:extLst>
              <a:ext uri="{FF2B5EF4-FFF2-40B4-BE49-F238E27FC236}">
                <a16:creationId xmlns:a16="http://schemas.microsoft.com/office/drawing/2014/main" id="{0FA46224-6FE5-A908-A2EB-5530989EA8D4}"/>
              </a:ext>
            </a:extLst>
          </p:cNvPr>
          <p:cNvSpPr/>
          <p:nvPr/>
        </p:nvSpPr>
        <p:spPr>
          <a:xfrm rot="3613065">
            <a:off x="5541175" y="2853766"/>
            <a:ext cx="424204" cy="1166665"/>
          </a:xfrm>
          <a:prstGeom prst="can">
            <a:avLst>
              <a:gd name="adj" fmla="val 69558"/>
            </a:avLst>
          </a:prstGeom>
          <a:solidFill>
            <a:schemeClr val="bg2"/>
          </a:solidFill>
          <a:ln>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A75EF50-C62C-3690-6D72-05E727A00152}"/>
              </a:ext>
            </a:extLst>
          </p:cNvPr>
          <p:cNvGrpSpPr/>
          <p:nvPr/>
        </p:nvGrpSpPr>
        <p:grpSpPr>
          <a:xfrm rot="3574258">
            <a:off x="4171525" y="3979551"/>
            <a:ext cx="463853" cy="463853"/>
            <a:chOff x="-876300" y="3415612"/>
            <a:chExt cx="620116" cy="620116"/>
          </a:xfrm>
        </p:grpSpPr>
        <p:sp>
          <p:nvSpPr>
            <p:cNvPr id="13" name="Oval 12">
              <a:extLst>
                <a:ext uri="{FF2B5EF4-FFF2-40B4-BE49-F238E27FC236}">
                  <a16:creationId xmlns:a16="http://schemas.microsoft.com/office/drawing/2014/main" id="{A55E9467-15F8-3317-4D80-B171EEAAF2CD}"/>
                </a:ext>
              </a:extLst>
            </p:cNvPr>
            <p:cNvSpPr/>
            <p:nvPr/>
          </p:nvSpPr>
          <p:spPr>
            <a:xfrm>
              <a:off x="-876300" y="3415612"/>
              <a:ext cx="620116" cy="620116"/>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Graphic 11" descr="Power with solid fill">
              <a:extLst>
                <a:ext uri="{FF2B5EF4-FFF2-40B4-BE49-F238E27FC236}">
                  <a16:creationId xmlns:a16="http://schemas.microsoft.com/office/drawing/2014/main" id="{9BE76258-1641-81F9-758E-35827663C7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267" y="3492000"/>
              <a:ext cx="457660" cy="457660"/>
            </a:xfrm>
            <a:prstGeom prst="rect">
              <a:avLst/>
            </a:prstGeom>
          </p:spPr>
        </p:pic>
      </p:grpSp>
      <p:pic>
        <p:nvPicPr>
          <p:cNvPr id="15" name="Picture 14">
            <a:extLst>
              <a:ext uri="{FF2B5EF4-FFF2-40B4-BE49-F238E27FC236}">
                <a16:creationId xmlns:a16="http://schemas.microsoft.com/office/drawing/2014/main" id="{4AE4C064-0757-6EC8-FCBD-89257F482698}"/>
              </a:ext>
            </a:extLst>
          </p:cNvPr>
          <p:cNvPicPr>
            <a:picLocks noChangeAspect="1"/>
          </p:cNvPicPr>
          <p:nvPr/>
        </p:nvPicPr>
        <p:blipFill>
          <a:blip r:embed="rId5"/>
          <a:stretch>
            <a:fillRect/>
          </a:stretch>
        </p:blipFill>
        <p:spPr>
          <a:xfrm rot="19802607">
            <a:off x="4788419" y="3319485"/>
            <a:ext cx="937302" cy="808883"/>
          </a:xfrm>
          <a:prstGeom prst="rect">
            <a:avLst/>
          </a:prstGeom>
        </p:spPr>
      </p:pic>
      <p:sp>
        <p:nvSpPr>
          <p:cNvPr id="16" name="Cylinder 15">
            <a:extLst>
              <a:ext uri="{FF2B5EF4-FFF2-40B4-BE49-F238E27FC236}">
                <a16:creationId xmlns:a16="http://schemas.microsoft.com/office/drawing/2014/main" id="{1D03B22A-3AE6-1F7C-97A9-42BEB4AFC2EA}"/>
              </a:ext>
            </a:extLst>
          </p:cNvPr>
          <p:cNvSpPr/>
          <p:nvPr/>
        </p:nvSpPr>
        <p:spPr>
          <a:xfrm rot="3613065">
            <a:off x="6443429" y="2612239"/>
            <a:ext cx="487482" cy="583386"/>
          </a:xfrm>
          <a:prstGeom prst="can">
            <a:avLst>
              <a:gd name="adj" fmla="val 69558"/>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Speech Bubble: Rectangle with Corners Rounded 17">
            <a:extLst>
              <a:ext uri="{FF2B5EF4-FFF2-40B4-BE49-F238E27FC236}">
                <a16:creationId xmlns:a16="http://schemas.microsoft.com/office/drawing/2014/main" id="{E8CFA094-A96F-CF5E-DB80-926A58C19B15}"/>
              </a:ext>
            </a:extLst>
          </p:cNvPr>
          <p:cNvSpPr/>
          <p:nvPr/>
        </p:nvSpPr>
        <p:spPr>
          <a:xfrm flipH="1">
            <a:off x="6847288" y="1592291"/>
            <a:ext cx="1271688" cy="665440"/>
          </a:xfrm>
          <a:prstGeom prst="wedgeRoundRectCallout">
            <a:avLst>
              <a:gd name="adj1" fmla="val 38715"/>
              <a:gd name="adj2" fmla="val 96879"/>
              <a:gd name="adj3" fmla="val 16667"/>
            </a:avLst>
          </a:prstGeom>
          <a:solidFill>
            <a:schemeClr val="accent1"/>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Mouth piece</a:t>
            </a:r>
          </a:p>
        </p:txBody>
      </p:sp>
      <p:sp>
        <p:nvSpPr>
          <p:cNvPr id="19" name="Speech Bubble: Rectangle with Corners Rounded 18">
            <a:extLst>
              <a:ext uri="{FF2B5EF4-FFF2-40B4-BE49-F238E27FC236}">
                <a16:creationId xmlns:a16="http://schemas.microsoft.com/office/drawing/2014/main" id="{A1D577D7-0A5B-D7EB-ACB4-BAEB8014A4E4}"/>
              </a:ext>
            </a:extLst>
          </p:cNvPr>
          <p:cNvSpPr/>
          <p:nvPr/>
        </p:nvSpPr>
        <p:spPr>
          <a:xfrm flipH="1">
            <a:off x="6623545" y="3894033"/>
            <a:ext cx="2080071" cy="902166"/>
          </a:xfrm>
          <a:prstGeom prst="wedgeRoundRectCallout">
            <a:avLst>
              <a:gd name="adj1" fmla="val 68486"/>
              <a:gd name="adj2" fmla="val -49622"/>
              <a:gd name="adj3" fmla="val 16667"/>
            </a:avLst>
          </a:prstGeom>
          <a:solidFill>
            <a:schemeClr val="bg2"/>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Liquid, or “juice”, with nicotine added</a:t>
            </a:r>
          </a:p>
        </p:txBody>
      </p:sp>
      <p:sp>
        <p:nvSpPr>
          <p:cNvPr id="22" name="Speech Bubble: Rectangle with Corners Rounded 21">
            <a:extLst>
              <a:ext uri="{FF2B5EF4-FFF2-40B4-BE49-F238E27FC236}">
                <a16:creationId xmlns:a16="http://schemas.microsoft.com/office/drawing/2014/main" id="{D017BEB9-FCA0-65A9-605A-C9EE7C149AB4}"/>
              </a:ext>
            </a:extLst>
          </p:cNvPr>
          <p:cNvSpPr/>
          <p:nvPr/>
        </p:nvSpPr>
        <p:spPr>
          <a:xfrm flipH="1">
            <a:off x="1890597" y="3128613"/>
            <a:ext cx="1271688" cy="665440"/>
          </a:xfrm>
          <a:prstGeom prst="wedgeRoundRectCallout">
            <a:avLst>
              <a:gd name="adj1" fmla="val -116329"/>
              <a:gd name="adj2" fmla="val 32467"/>
              <a:gd name="adj3" fmla="val 16667"/>
            </a:avLst>
          </a:prstGeom>
          <a:solidFill>
            <a:schemeClr val="accent4"/>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Heating element</a:t>
            </a:r>
          </a:p>
        </p:txBody>
      </p:sp>
      <p:sp>
        <p:nvSpPr>
          <p:cNvPr id="23" name="Speech Bubble: Rectangle with Corners Rounded 22">
            <a:extLst>
              <a:ext uri="{FF2B5EF4-FFF2-40B4-BE49-F238E27FC236}">
                <a16:creationId xmlns:a16="http://schemas.microsoft.com/office/drawing/2014/main" id="{765D00BB-E829-0B39-082B-0A379860BC04}"/>
              </a:ext>
            </a:extLst>
          </p:cNvPr>
          <p:cNvSpPr/>
          <p:nvPr/>
        </p:nvSpPr>
        <p:spPr>
          <a:xfrm flipH="1">
            <a:off x="379331" y="4218994"/>
            <a:ext cx="1271688" cy="665440"/>
          </a:xfrm>
          <a:prstGeom prst="wedgeRoundRectCallout">
            <a:avLst>
              <a:gd name="adj1" fmla="val -72138"/>
              <a:gd name="adj2" fmla="val 41056"/>
              <a:gd name="adj3" fmla="val 16667"/>
            </a:avLst>
          </a:prstGeom>
          <a:solidFill>
            <a:schemeClr val="accent3"/>
          </a:solidFill>
          <a:ln w="28575">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Battery</a:t>
            </a:r>
          </a:p>
        </p:txBody>
      </p:sp>
      <p:grpSp>
        <p:nvGrpSpPr>
          <p:cNvPr id="27" name="Group 26">
            <a:extLst>
              <a:ext uri="{FF2B5EF4-FFF2-40B4-BE49-F238E27FC236}">
                <a16:creationId xmlns:a16="http://schemas.microsoft.com/office/drawing/2014/main" id="{52E9D175-CFCF-B6B7-F377-071CAE41D717}"/>
              </a:ext>
            </a:extLst>
          </p:cNvPr>
          <p:cNvGrpSpPr/>
          <p:nvPr/>
        </p:nvGrpSpPr>
        <p:grpSpPr>
          <a:xfrm>
            <a:off x="3200445" y="5684109"/>
            <a:ext cx="5591126" cy="873654"/>
            <a:chOff x="58448" y="5506664"/>
            <a:chExt cx="5591126" cy="873654"/>
          </a:xfrm>
        </p:grpSpPr>
        <p:sp>
          <p:nvSpPr>
            <p:cNvPr id="28" name="Rectangle: Rounded Corners 27">
              <a:extLst>
                <a:ext uri="{FF2B5EF4-FFF2-40B4-BE49-F238E27FC236}">
                  <a16:creationId xmlns:a16="http://schemas.microsoft.com/office/drawing/2014/main" id="{A2CEF6F4-0B80-2637-5316-23087EE93176}"/>
                </a:ext>
              </a:extLst>
            </p:cNvPr>
            <p:cNvSpPr/>
            <p:nvPr/>
          </p:nvSpPr>
          <p:spPr>
            <a:xfrm>
              <a:off x="58448" y="5506664"/>
              <a:ext cx="5591126" cy="873654"/>
            </a:xfrm>
            <a:prstGeom prst="roundRect">
              <a:avLst/>
            </a:prstGeom>
            <a:solidFill>
              <a:schemeClr val="accent6"/>
            </a:solidFill>
            <a:ln w="28575">
              <a:solidFill>
                <a:schemeClr val="accent4"/>
              </a:solidFill>
              <a:prstDash val="sysDash"/>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Across the curriculum – Physics:</a:t>
              </a:r>
            </a:p>
            <a:p>
              <a:pPr algn="ct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What energy transfers happen in a vaping device?</a:t>
              </a:r>
            </a:p>
          </p:txBody>
        </p:sp>
        <p:pic>
          <p:nvPicPr>
            <p:cNvPr id="29" name="Graphic 28" descr="Lights On outline">
              <a:extLst>
                <a:ext uri="{FF2B5EF4-FFF2-40B4-BE49-F238E27FC236}">
                  <a16:creationId xmlns:a16="http://schemas.microsoft.com/office/drawing/2014/main" id="{BFBC0A32-5C87-D529-9613-FCED2DC547A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6548" y="5576814"/>
              <a:ext cx="727082" cy="727082"/>
            </a:xfrm>
            <a:prstGeom prst="rect">
              <a:avLst/>
            </a:prstGeom>
          </p:spPr>
        </p:pic>
      </p:grpSp>
      <p:sp>
        <p:nvSpPr>
          <p:cNvPr id="30" name="Rectangle: Rounded Corners 29">
            <a:extLst>
              <a:ext uri="{FF2B5EF4-FFF2-40B4-BE49-F238E27FC236}">
                <a16:creationId xmlns:a16="http://schemas.microsoft.com/office/drawing/2014/main" id="{59E740DB-9172-9455-3F57-A1C4B9542DB6}"/>
              </a:ext>
            </a:extLst>
          </p:cNvPr>
          <p:cNvSpPr/>
          <p:nvPr/>
        </p:nvSpPr>
        <p:spPr>
          <a:xfrm>
            <a:off x="352429" y="3035452"/>
            <a:ext cx="2836760" cy="1168857"/>
          </a:xfrm>
          <a:prstGeom prst="roundRect">
            <a:avLst/>
          </a:prstGeom>
          <a:gradFill>
            <a:gsLst>
              <a:gs pos="0">
                <a:schemeClr val="accent3"/>
              </a:gs>
              <a:gs pos="100000">
                <a:schemeClr val="accent4">
                  <a:lumMod val="75000"/>
                </a:schemeClr>
              </a:gs>
            </a:gsLst>
            <a:lin ang="0" scaled="0"/>
          </a:gradFill>
          <a:ln w="28575">
            <a:solidFill>
              <a:schemeClr val="accent3">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battery and heating element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vaporise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the vaping liquid.  </a:t>
            </a:r>
          </a:p>
        </p:txBody>
      </p:sp>
      <p:sp>
        <p:nvSpPr>
          <p:cNvPr id="31" name="Rectangle: Rounded Corners 30">
            <a:extLst>
              <a:ext uri="{FF2B5EF4-FFF2-40B4-BE49-F238E27FC236}">
                <a16:creationId xmlns:a16="http://schemas.microsoft.com/office/drawing/2014/main" id="{82E63B51-3537-A0D8-B2BF-DB689A7DCD53}"/>
              </a:ext>
            </a:extLst>
          </p:cNvPr>
          <p:cNvSpPr/>
          <p:nvPr/>
        </p:nvSpPr>
        <p:spPr>
          <a:xfrm>
            <a:off x="6069654" y="1325897"/>
            <a:ext cx="2721917" cy="794958"/>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Vapour</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containing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nicotine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is released here.</a:t>
            </a:r>
          </a:p>
        </p:txBody>
      </p:sp>
      <p:sp>
        <p:nvSpPr>
          <p:cNvPr id="32" name="Rectangle: Rounded Corners 31">
            <a:extLst>
              <a:ext uri="{FF2B5EF4-FFF2-40B4-BE49-F238E27FC236}">
                <a16:creationId xmlns:a16="http://schemas.microsoft.com/office/drawing/2014/main" id="{8CCDA2DC-AA08-FBBD-A611-B6CF1346EA22}"/>
              </a:ext>
            </a:extLst>
          </p:cNvPr>
          <p:cNvSpPr/>
          <p:nvPr/>
        </p:nvSpPr>
        <p:spPr>
          <a:xfrm>
            <a:off x="6104075" y="3987819"/>
            <a:ext cx="2687496" cy="1277253"/>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This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liquid</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is often given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flavourings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The added nicotine is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drug</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3160087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pic>
        <p:nvPicPr>
          <p:cNvPr id="4" name="Picture 3" descr="Graphical user interface&#10;&#10;Description automatically generated with medium confidence">
            <a:extLst>
              <a:ext uri="{FF2B5EF4-FFF2-40B4-BE49-F238E27FC236}">
                <a16:creationId xmlns:a16="http://schemas.microsoft.com/office/drawing/2014/main" id="{6EDCDB5C-3E16-25C1-03F6-6FDB29F8CA14}"/>
              </a:ext>
            </a:extLst>
          </p:cNvPr>
          <p:cNvPicPr>
            <a:picLocks noChangeAspect="1"/>
          </p:cNvPicPr>
          <p:nvPr/>
        </p:nvPicPr>
        <p:blipFill rotWithShape="1">
          <a:blip r:embed="rId3"/>
          <a:srcRect r="37059"/>
          <a:stretch/>
        </p:blipFill>
        <p:spPr>
          <a:xfrm rot="21389994">
            <a:off x="364112" y="2658100"/>
            <a:ext cx="1479865" cy="3977382"/>
          </a:xfrm>
          <a:prstGeom prst="rect">
            <a:avLst/>
          </a:prstGeom>
          <a:effectLst>
            <a:outerShdw blurRad="50800" dist="38100" dir="2700000" algn="tl" rotWithShape="0">
              <a:prstClr val="black">
                <a:alpha val="40000"/>
              </a:prstClr>
            </a:outerShdw>
          </a:effectLst>
        </p:spPr>
      </p:pic>
      <p:pic>
        <p:nvPicPr>
          <p:cNvPr id="5" name="Picture 4" descr="Graphical user interface&#10;&#10;Description automatically generated with medium confidence">
            <a:extLst>
              <a:ext uri="{FF2B5EF4-FFF2-40B4-BE49-F238E27FC236}">
                <a16:creationId xmlns:a16="http://schemas.microsoft.com/office/drawing/2014/main" id="{835A98BB-F629-F4A8-9BFB-D3A039DECEFE}"/>
              </a:ext>
            </a:extLst>
          </p:cNvPr>
          <p:cNvPicPr>
            <a:picLocks noChangeAspect="1"/>
          </p:cNvPicPr>
          <p:nvPr/>
        </p:nvPicPr>
        <p:blipFill rotWithShape="1">
          <a:blip r:embed="rId3"/>
          <a:srcRect l="68429" t="34" r="-17714" b="-34"/>
          <a:stretch/>
        </p:blipFill>
        <p:spPr>
          <a:xfrm rot="2216997">
            <a:off x="2130080" y="3658691"/>
            <a:ext cx="963488" cy="3307086"/>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60A604E-BFDF-676C-B44C-F4A77D5EC87E}"/>
              </a:ext>
            </a:extLst>
          </p:cNvPr>
          <p:cNvPicPr>
            <a:picLocks noChangeAspect="1"/>
          </p:cNvPicPr>
          <p:nvPr/>
        </p:nvPicPr>
        <p:blipFill>
          <a:blip r:embed="rId4"/>
          <a:stretch>
            <a:fillRect/>
          </a:stretch>
        </p:blipFill>
        <p:spPr>
          <a:xfrm rot="7245886">
            <a:off x="141759" y="4008614"/>
            <a:ext cx="3477539" cy="1738770"/>
          </a:xfrm>
          <a:prstGeom prst="rect">
            <a:avLst/>
          </a:prstGeom>
          <a:effectLst>
            <a:outerShdw blurRad="50800" dist="381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0DFC2A26-CFD9-6AAD-FC36-0C3D024C0B2A}"/>
              </a:ext>
            </a:extLst>
          </p:cNvPr>
          <p:cNvSpPr/>
          <p:nvPr/>
        </p:nvSpPr>
        <p:spPr>
          <a:xfrm>
            <a:off x="354253" y="1325898"/>
            <a:ext cx="2903298" cy="1146777"/>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addition of the drug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nicotine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vaping liquid has consequences. </a:t>
            </a:r>
          </a:p>
        </p:txBody>
      </p:sp>
      <p:sp>
        <p:nvSpPr>
          <p:cNvPr id="18" name="Rectangle: Rounded Corners 17">
            <a:extLst>
              <a:ext uri="{FF2B5EF4-FFF2-40B4-BE49-F238E27FC236}">
                <a16:creationId xmlns:a16="http://schemas.microsoft.com/office/drawing/2014/main" id="{8A8D74C8-CC36-43A9-80C7-E59AACD36ED1}"/>
              </a:ext>
            </a:extLst>
          </p:cNvPr>
          <p:cNvSpPr/>
          <p:nvPr/>
        </p:nvSpPr>
        <p:spPr>
          <a:xfrm>
            <a:off x="3609975" y="1321774"/>
            <a:ext cx="5179773" cy="1150901"/>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Nicotine occurs naturally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tobacco</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Its presence is a reason for smoking being 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addictive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habit, despite all the health problems it causes.</a:t>
            </a:r>
          </a:p>
        </p:txBody>
      </p:sp>
      <p:sp>
        <p:nvSpPr>
          <p:cNvPr id="19" name="Rectangle: Rounded Corners 18">
            <a:extLst>
              <a:ext uri="{FF2B5EF4-FFF2-40B4-BE49-F238E27FC236}">
                <a16:creationId xmlns:a16="http://schemas.microsoft.com/office/drawing/2014/main" id="{F456712F-9585-9D82-AD62-C080FC90D959}"/>
              </a:ext>
            </a:extLst>
          </p:cNvPr>
          <p:cNvSpPr/>
          <p:nvPr/>
        </p:nvSpPr>
        <p:spPr>
          <a:xfrm>
            <a:off x="3990789" y="2757391"/>
            <a:ext cx="4798957" cy="1146776"/>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Addictive:</a:t>
            </a:r>
          </a:p>
          <a:p>
            <a:pPr algn="ctr"/>
            <a:r>
              <a:rPr lang="en-GB" sz="1600" dirty="0">
                <a:solidFill>
                  <a:schemeClr val="tx1"/>
                </a:solidFill>
                <a:latin typeface="Century Gothic" panose="020B0502020202020204" pitchFamily="34" charset="0"/>
                <a:ea typeface="Century Gothic"/>
                <a:cs typeface="Century Gothic"/>
                <a:sym typeface="Century Gothic"/>
              </a:rPr>
              <a:t>Something that you cannot easily stop taking once you have started.</a:t>
            </a:r>
          </a:p>
        </p:txBody>
      </p:sp>
      <p:sp>
        <p:nvSpPr>
          <p:cNvPr id="20" name="Rectangle: Rounded Corners 19">
            <a:extLst>
              <a:ext uri="{FF2B5EF4-FFF2-40B4-BE49-F238E27FC236}">
                <a16:creationId xmlns:a16="http://schemas.microsoft.com/office/drawing/2014/main" id="{71690B28-D41D-1239-D518-C392879C3421}"/>
              </a:ext>
            </a:extLst>
          </p:cNvPr>
          <p:cNvSpPr/>
          <p:nvPr/>
        </p:nvSpPr>
        <p:spPr>
          <a:xfrm>
            <a:off x="3990788" y="4188883"/>
            <a:ext cx="4798957" cy="1146776"/>
          </a:xfrm>
          <a:prstGeom prst="roundRect">
            <a:avLst/>
          </a:prstGeom>
          <a:solidFill>
            <a:schemeClr val="accent4"/>
          </a:solidFill>
          <a:ln w="28575">
            <a:solidFill>
              <a:schemeClr val="tx1">
                <a:lumMod val="50000"/>
                <a:lumOff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nicotine in vaping fluid gives smokers a less dangerous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alternative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tobacco whilst continuing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fulfil their addiction</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21" name="Rectangle: Rounded Corners 20">
            <a:extLst>
              <a:ext uri="{FF2B5EF4-FFF2-40B4-BE49-F238E27FC236}">
                <a16:creationId xmlns:a16="http://schemas.microsoft.com/office/drawing/2014/main" id="{ACCF1171-7A38-1255-A7D6-DCFCC064C0E9}"/>
              </a:ext>
            </a:extLst>
          </p:cNvPr>
          <p:cNvSpPr/>
          <p:nvPr/>
        </p:nvSpPr>
        <p:spPr>
          <a:xfrm>
            <a:off x="3990788" y="5620375"/>
            <a:ext cx="4798957" cy="900423"/>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For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non-smokers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the nicotine in vaping fluid can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create a new addiction</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3423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
        <p:nvSpPr>
          <p:cNvPr id="3" name="Rectangle: Rounded Corners 2">
            <a:extLst>
              <a:ext uri="{FF2B5EF4-FFF2-40B4-BE49-F238E27FC236}">
                <a16:creationId xmlns:a16="http://schemas.microsoft.com/office/drawing/2014/main" id="{CF2CAE7A-8C88-782C-F644-6CA86CA1E36E}"/>
              </a:ext>
            </a:extLst>
          </p:cNvPr>
          <p:cNvSpPr/>
          <p:nvPr/>
        </p:nvSpPr>
        <p:spPr>
          <a:xfrm>
            <a:off x="354253" y="1325898"/>
            <a:ext cx="2588972" cy="1312527"/>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Smoking and vaping are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connected</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Some people have given up smoking to vape. </a:t>
            </a:r>
          </a:p>
        </p:txBody>
      </p:sp>
      <p:sp>
        <p:nvSpPr>
          <p:cNvPr id="6" name="Rectangle: Rounded Corners 5">
            <a:extLst>
              <a:ext uri="{FF2B5EF4-FFF2-40B4-BE49-F238E27FC236}">
                <a16:creationId xmlns:a16="http://schemas.microsoft.com/office/drawing/2014/main" id="{354CBB17-CF01-B50C-685A-0F65CEDD6957}"/>
              </a:ext>
            </a:extLst>
          </p:cNvPr>
          <p:cNvSpPr/>
          <p:nvPr/>
        </p:nvSpPr>
        <p:spPr>
          <a:xfrm>
            <a:off x="3362325" y="1325898"/>
            <a:ext cx="5427422" cy="1312527"/>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Class activity (5-10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Let’s explore smoking and vaping with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quiz</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Complete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facts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and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statistics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with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show of your fingers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endParaRPr lang="en-GB" sz="1600" dirty="0"/>
          </a:p>
        </p:txBody>
      </p:sp>
      <p:pic>
        <p:nvPicPr>
          <p:cNvPr id="8" name="Picture 7" descr="A picture containing dark, night sky&#10;&#10;Description automatically generated">
            <a:extLst>
              <a:ext uri="{FF2B5EF4-FFF2-40B4-BE49-F238E27FC236}">
                <a16:creationId xmlns:a16="http://schemas.microsoft.com/office/drawing/2014/main" id="{B8EC40E1-5C75-082D-48F3-F9F2758ED147}"/>
              </a:ext>
            </a:extLst>
          </p:cNvPr>
          <p:cNvPicPr>
            <a:picLocks noChangeAspect="1"/>
          </p:cNvPicPr>
          <p:nvPr/>
        </p:nvPicPr>
        <p:blipFill rotWithShape="1">
          <a:blip r:embed="rId3"/>
          <a:srcRect t="18224" b="18769"/>
          <a:stretch/>
        </p:blipFill>
        <p:spPr>
          <a:xfrm>
            <a:off x="352427" y="3000375"/>
            <a:ext cx="8433735" cy="3520424"/>
          </a:xfrm>
          <a:prstGeom prst="rect">
            <a:avLst/>
          </a:prstGeom>
          <a:effectLst>
            <a:outerShdw blurRad="50800" dist="38100" dir="2700000" algn="tl" rotWithShape="0">
              <a:prstClr val="black">
                <a:alpha val="40000"/>
              </a:prstClr>
            </a:outerShdw>
          </a:effectLst>
        </p:spPr>
      </p:pic>
      <p:pic>
        <p:nvPicPr>
          <p:cNvPr id="27" name="Picture 26" descr="A picture containing smoke, train, coming, steam&#10;&#10;Description automatically generated">
            <a:extLst>
              <a:ext uri="{FF2B5EF4-FFF2-40B4-BE49-F238E27FC236}">
                <a16:creationId xmlns:a16="http://schemas.microsoft.com/office/drawing/2014/main" id="{5CFEB744-7836-3DD6-7A60-C8144C9D65B7}"/>
              </a:ext>
            </a:extLst>
          </p:cNvPr>
          <p:cNvPicPr>
            <a:picLocks noChangeAspect="1"/>
          </p:cNvPicPr>
          <p:nvPr/>
        </p:nvPicPr>
        <p:blipFill>
          <a:blip r:embed="rId4">
            <a:duotone>
              <a:schemeClr val="bg2">
                <a:shade val="45000"/>
                <a:satMod val="135000"/>
              </a:schemeClr>
              <a:prstClr val="white"/>
            </a:duotone>
          </a:blip>
          <a:stretch>
            <a:fillRect/>
          </a:stretch>
        </p:blipFill>
        <p:spPr>
          <a:xfrm>
            <a:off x="615542" y="3438525"/>
            <a:ext cx="2644124" cy="2644124"/>
          </a:xfrm>
          <a:prstGeom prst="rect">
            <a:avLst/>
          </a:prstGeom>
        </p:spPr>
      </p:pic>
      <p:pic>
        <p:nvPicPr>
          <p:cNvPr id="28" name="Picture 27" descr="A picture containing smoke, train, coming, steam&#10;&#10;Description automatically generated">
            <a:extLst>
              <a:ext uri="{FF2B5EF4-FFF2-40B4-BE49-F238E27FC236}">
                <a16:creationId xmlns:a16="http://schemas.microsoft.com/office/drawing/2014/main" id="{AE271698-DC0A-55ED-97E0-23B19386FB48}"/>
              </a:ext>
            </a:extLst>
          </p:cNvPr>
          <p:cNvPicPr>
            <a:picLocks noChangeAspect="1"/>
          </p:cNvPicPr>
          <p:nvPr/>
        </p:nvPicPr>
        <p:blipFill>
          <a:blip r:embed="rId4">
            <a:duotone>
              <a:schemeClr val="accent2">
                <a:shade val="45000"/>
                <a:satMod val="135000"/>
              </a:schemeClr>
              <a:prstClr val="white"/>
            </a:duotone>
          </a:blip>
          <a:stretch>
            <a:fillRect/>
          </a:stretch>
        </p:blipFill>
        <p:spPr>
          <a:xfrm>
            <a:off x="4819977" y="2735588"/>
            <a:ext cx="2644124" cy="2644124"/>
          </a:xfrm>
          <a:prstGeom prst="rect">
            <a:avLst/>
          </a:prstGeom>
        </p:spPr>
      </p:pic>
      <p:pic>
        <p:nvPicPr>
          <p:cNvPr id="29" name="Picture 28" descr="A picture containing smoke, train, coming, steam&#10;&#10;Description automatically generated">
            <a:extLst>
              <a:ext uri="{FF2B5EF4-FFF2-40B4-BE49-F238E27FC236}">
                <a16:creationId xmlns:a16="http://schemas.microsoft.com/office/drawing/2014/main" id="{CB6D3464-5379-27A3-B6A9-91DA5EFE64A2}"/>
              </a:ext>
            </a:extLst>
          </p:cNvPr>
          <p:cNvPicPr>
            <a:picLocks noChangeAspect="1"/>
          </p:cNvPicPr>
          <p:nvPr/>
        </p:nvPicPr>
        <p:blipFill>
          <a:blip r:embed="rId4">
            <a:duotone>
              <a:schemeClr val="accent3">
                <a:shade val="45000"/>
                <a:satMod val="135000"/>
              </a:schemeClr>
              <a:prstClr val="white"/>
            </a:duotone>
          </a:blip>
          <a:stretch>
            <a:fillRect/>
          </a:stretch>
        </p:blipFill>
        <p:spPr>
          <a:xfrm>
            <a:off x="6142039" y="4238625"/>
            <a:ext cx="2644124" cy="2644124"/>
          </a:xfrm>
          <a:prstGeom prst="rect">
            <a:avLst/>
          </a:prstGeom>
        </p:spPr>
      </p:pic>
      <p:pic>
        <p:nvPicPr>
          <p:cNvPr id="33" name="Picture 32" descr="A picture containing text, handwear&#10;&#10;Description automatically generated">
            <a:extLst>
              <a:ext uri="{FF2B5EF4-FFF2-40B4-BE49-F238E27FC236}">
                <a16:creationId xmlns:a16="http://schemas.microsoft.com/office/drawing/2014/main" id="{859B3DF0-7A7F-37B9-9ED4-BFA5B7F52DB7}"/>
              </a:ext>
            </a:extLst>
          </p:cNvPr>
          <p:cNvPicPr>
            <a:picLocks noChangeAspect="1"/>
          </p:cNvPicPr>
          <p:nvPr/>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944309">
            <a:off x="1594299" y="3964192"/>
            <a:ext cx="686611" cy="1284864"/>
          </a:xfrm>
          <a:prstGeom prst="rect">
            <a:avLst/>
          </a:prstGeom>
          <a:effectLst>
            <a:outerShdw blurRad="50800" dist="38100" dir="2700000" algn="tl" rotWithShape="0">
              <a:prstClr val="black">
                <a:alpha val="40000"/>
              </a:prstClr>
            </a:outerShdw>
          </a:effectLst>
        </p:spPr>
      </p:pic>
      <p:pic>
        <p:nvPicPr>
          <p:cNvPr id="34" name="Picture 33" descr="A picture containing text, handwear&#10;&#10;Description automatically generated">
            <a:extLst>
              <a:ext uri="{FF2B5EF4-FFF2-40B4-BE49-F238E27FC236}">
                <a16:creationId xmlns:a16="http://schemas.microsoft.com/office/drawing/2014/main" id="{EB702325-0852-BED6-BA7E-2CAE9C041E67}"/>
              </a:ext>
            </a:extLst>
          </p:cNvPr>
          <p:cNvPicPr>
            <a:picLocks noChangeAspect="1"/>
          </p:cNvPicPr>
          <p:nvPr/>
        </p:nvPicPr>
        <p:blipFill rotWithShape="1">
          <a:blip r:embed="rId6" cstate="hq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20349509">
            <a:off x="5651763" y="3190638"/>
            <a:ext cx="973382" cy="1284864"/>
          </a:xfrm>
          <a:prstGeom prst="rect">
            <a:avLst/>
          </a:prstGeom>
          <a:effectLst>
            <a:outerShdw blurRad="50800" dist="38100" dir="2700000" algn="tl" rotWithShape="0">
              <a:prstClr val="black">
                <a:alpha val="40000"/>
              </a:prstClr>
            </a:outerShdw>
          </a:effectLst>
        </p:spPr>
      </p:pic>
      <p:pic>
        <p:nvPicPr>
          <p:cNvPr id="35" name="Picture 34" descr="A picture containing text, handwear&#10;&#10;Description automatically generated">
            <a:extLst>
              <a:ext uri="{FF2B5EF4-FFF2-40B4-BE49-F238E27FC236}">
                <a16:creationId xmlns:a16="http://schemas.microsoft.com/office/drawing/2014/main" id="{177E6CF5-F391-1B7F-DC2D-50107D8E1497}"/>
              </a:ext>
            </a:extLst>
          </p:cNvPr>
          <p:cNvPicPr>
            <a:picLocks noChangeAspect="1"/>
          </p:cNvPicPr>
          <p:nvPr/>
        </p:nvPicPr>
        <p:blipFill rotWithShape="1">
          <a:blip r:embed="rId7"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735442">
            <a:off x="7043956" y="4834442"/>
            <a:ext cx="883778" cy="12848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5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5" name="Picture 4" descr="A picture containing text, indoor, person, shelf&#10;&#10;Description automatically generated">
            <a:extLst>
              <a:ext uri="{FF2B5EF4-FFF2-40B4-BE49-F238E27FC236}">
                <a16:creationId xmlns:a16="http://schemas.microsoft.com/office/drawing/2014/main" id="{FD83D225-208D-7717-2DA7-BE0261C75023}"/>
              </a:ext>
            </a:extLst>
          </p:cNvPr>
          <p:cNvPicPr>
            <a:picLocks noChangeAspect="1"/>
          </p:cNvPicPr>
          <p:nvPr/>
        </p:nvPicPr>
        <p:blipFill rotWithShape="1">
          <a:blip r:embed="rId3">
            <a:alphaModFix amt="35000"/>
          </a:blip>
          <a:srcRect t="19141"/>
          <a:stretch/>
        </p:blipFill>
        <p:spPr>
          <a:xfrm>
            <a:off x="0" y="990599"/>
            <a:ext cx="9144000" cy="5915025"/>
          </a:xfrm>
          <a:prstGeom prst="rect">
            <a:avLst/>
          </a:prstGeom>
        </p:spPr>
      </p:pic>
      <p:sp>
        <p:nvSpPr>
          <p:cNvPr id="468" name="Google Shape;468;p5"/>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Seeing through the mist</a:t>
            </a:r>
            <a:endParaRPr dirty="0"/>
          </a:p>
        </p:txBody>
      </p:sp>
      <p:sp>
        <p:nvSpPr>
          <p:cNvPr id="9" name="Pentagon 20">
            <a:extLst>
              <a:ext uri="{FF2B5EF4-FFF2-40B4-BE49-F238E27FC236}">
                <a16:creationId xmlns:a16="http://schemas.microsoft.com/office/drawing/2014/main" id="{07134BB6-636D-448F-BE6B-6EC576FEB721}"/>
              </a:ext>
            </a:extLst>
          </p:cNvPr>
          <p:cNvSpPr/>
          <p:nvPr/>
        </p:nvSpPr>
        <p:spPr>
          <a:xfrm>
            <a:off x="0" y="177234"/>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pic>
        <p:nvPicPr>
          <p:cNvPr id="27" name="Picture 26" descr="A picture containing smoke, train, coming, steam&#10;&#10;Description automatically generated">
            <a:extLst>
              <a:ext uri="{FF2B5EF4-FFF2-40B4-BE49-F238E27FC236}">
                <a16:creationId xmlns:a16="http://schemas.microsoft.com/office/drawing/2014/main" id="{5CFEB744-7836-3DD6-7A60-C8144C9D65B7}"/>
              </a:ext>
            </a:extLst>
          </p:cNvPr>
          <p:cNvPicPr>
            <a:picLocks noChangeAspect="1"/>
          </p:cNvPicPr>
          <p:nvPr/>
        </p:nvPicPr>
        <p:blipFill>
          <a:blip r:embed="rId4">
            <a:duotone>
              <a:schemeClr val="bg2">
                <a:shade val="45000"/>
                <a:satMod val="135000"/>
              </a:schemeClr>
              <a:prstClr val="white"/>
            </a:duotone>
          </a:blip>
          <a:stretch>
            <a:fillRect/>
          </a:stretch>
        </p:blipFill>
        <p:spPr>
          <a:xfrm>
            <a:off x="-38172" y="3936991"/>
            <a:ext cx="3211464" cy="3211464"/>
          </a:xfrm>
          <a:prstGeom prst="rect">
            <a:avLst/>
          </a:prstGeom>
          <a:effectLst>
            <a:outerShdw blurRad="50800" dist="38100" dir="2700000" algn="tl" rotWithShape="0">
              <a:prstClr val="black">
                <a:alpha val="40000"/>
              </a:prstClr>
            </a:outerShdw>
          </a:effectLst>
        </p:spPr>
      </p:pic>
      <p:pic>
        <p:nvPicPr>
          <p:cNvPr id="28" name="Picture 27" descr="A picture containing smoke, train, coming, steam&#10;&#10;Description automatically generated">
            <a:extLst>
              <a:ext uri="{FF2B5EF4-FFF2-40B4-BE49-F238E27FC236}">
                <a16:creationId xmlns:a16="http://schemas.microsoft.com/office/drawing/2014/main" id="{AE271698-DC0A-55ED-97E0-23B19386FB48}"/>
              </a:ext>
            </a:extLst>
          </p:cNvPr>
          <p:cNvPicPr>
            <a:picLocks noChangeAspect="1"/>
          </p:cNvPicPr>
          <p:nvPr/>
        </p:nvPicPr>
        <p:blipFill>
          <a:blip r:embed="rId4">
            <a:duotone>
              <a:schemeClr val="accent2">
                <a:shade val="45000"/>
                <a:satMod val="135000"/>
              </a:schemeClr>
              <a:prstClr val="white"/>
            </a:duotone>
          </a:blip>
          <a:stretch>
            <a:fillRect/>
          </a:stretch>
        </p:blipFill>
        <p:spPr>
          <a:xfrm>
            <a:off x="3166096" y="4094211"/>
            <a:ext cx="3211464" cy="3211464"/>
          </a:xfrm>
          <a:prstGeom prst="rect">
            <a:avLst/>
          </a:prstGeom>
          <a:effectLst>
            <a:outerShdw blurRad="50800" dist="38100" dir="2700000" algn="tl" rotWithShape="0">
              <a:prstClr val="black">
                <a:alpha val="40000"/>
              </a:prstClr>
            </a:outerShdw>
          </a:effectLst>
        </p:spPr>
      </p:pic>
      <p:pic>
        <p:nvPicPr>
          <p:cNvPr id="29" name="Picture 28" descr="A picture containing smoke, train, coming, steam&#10;&#10;Description automatically generated">
            <a:extLst>
              <a:ext uri="{FF2B5EF4-FFF2-40B4-BE49-F238E27FC236}">
                <a16:creationId xmlns:a16="http://schemas.microsoft.com/office/drawing/2014/main" id="{CB6D3464-5379-27A3-B6A9-91DA5EFE64A2}"/>
              </a:ext>
            </a:extLst>
          </p:cNvPr>
          <p:cNvPicPr>
            <a:picLocks noChangeAspect="1"/>
          </p:cNvPicPr>
          <p:nvPr/>
        </p:nvPicPr>
        <p:blipFill>
          <a:blip r:embed="rId4">
            <a:duotone>
              <a:schemeClr val="accent3">
                <a:shade val="45000"/>
                <a:satMod val="135000"/>
              </a:schemeClr>
              <a:prstClr val="white"/>
            </a:duotone>
          </a:blip>
          <a:stretch>
            <a:fillRect/>
          </a:stretch>
        </p:blipFill>
        <p:spPr>
          <a:xfrm>
            <a:off x="6047625" y="3701763"/>
            <a:ext cx="3211464" cy="3211464"/>
          </a:xfrm>
          <a:prstGeom prst="rect">
            <a:avLst/>
          </a:prstGeom>
          <a:effectLst>
            <a:outerShdw blurRad="50800" dist="38100" dir="2700000" algn="tl" rotWithShape="0">
              <a:prstClr val="black">
                <a:alpha val="40000"/>
              </a:prstClr>
            </a:outerShdw>
          </a:effectLst>
        </p:spPr>
      </p:pic>
      <p:pic>
        <p:nvPicPr>
          <p:cNvPr id="33" name="Picture 32" descr="A picture containing text, handwear&#10;&#10;Description automatically generated">
            <a:extLst>
              <a:ext uri="{FF2B5EF4-FFF2-40B4-BE49-F238E27FC236}">
                <a16:creationId xmlns:a16="http://schemas.microsoft.com/office/drawing/2014/main" id="{859B3DF0-7A7F-37B9-9ED4-BFA5B7F52DB7}"/>
              </a:ext>
            </a:extLst>
          </p:cNvPr>
          <p:cNvPicPr>
            <a:picLocks noChangeAspect="1"/>
          </p:cNvPicPr>
          <p:nvPr/>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rot="944309">
            <a:off x="608921" y="4028051"/>
            <a:ext cx="612033" cy="1145305"/>
          </a:xfrm>
          <a:prstGeom prst="rect">
            <a:avLst/>
          </a:prstGeom>
          <a:effectLst>
            <a:outerShdw blurRad="50800" dist="38100" dir="2700000" algn="tl" rotWithShape="0">
              <a:prstClr val="black">
                <a:alpha val="40000"/>
              </a:prstClr>
            </a:outerShdw>
          </a:effectLst>
        </p:spPr>
      </p:pic>
      <p:pic>
        <p:nvPicPr>
          <p:cNvPr id="34" name="Picture 33" descr="A picture containing text, handwear&#10;&#10;Description automatically generated">
            <a:extLst>
              <a:ext uri="{FF2B5EF4-FFF2-40B4-BE49-F238E27FC236}">
                <a16:creationId xmlns:a16="http://schemas.microsoft.com/office/drawing/2014/main" id="{EB702325-0852-BED6-BA7E-2CAE9C041E67}"/>
              </a:ext>
            </a:extLst>
          </p:cNvPr>
          <p:cNvPicPr>
            <a:picLocks noChangeAspect="1"/>
          </p:cNvPicPr>
          <p:nvPr/>
        </p:nvPicPr>
        <p:blipFill rotWithShape="1">
          <a:blip r:embed="rId6" cstate="hq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20382847">
            <a:off x="3383096" y="4472933"/>
            <a:ext cx="867656" cy="1145306"/>
          </a:xfrm>
          <a:prstGeom prst="rect">
            <a:avLst/>
          </a:prstGeom>
          <a:effectLst>
            <a:outerShdw blurRad="50800" dist="38100" dir="2700000" algn="tl" rotWithShape="0">
              <a:prstClr val="black">
                <a:alpha val="40000"/>
              </a:prstClr>
            </a:outerShdw>
          </a:effectLst>
        </p:spPr>
      </p:pic>
      <p:pic>
        <p:nvPicPr>
          <p:cNvPr id="35" name="Picture 34" descr="A picture containing text, handwear&#10;&#10;Description automatically generated">
            <a:extLst>
              <a:ext uri="{FF2B5EF4-FFF2-40B4-BE49-F238E27FC236}">
                <a16:creationId xmlns:a16="http://schemas.microsoft.com/office/drawing/2014/main" id="{177E6CF5-F391-1B7F-DC2D-50107D8E1497}"/>
              </a:ext>
            </a:extLst>
          </p:cNvPr>
          <p:cNvPicPr>
            <a:picLocks noChangeAspect="1"/>
          </p:cNvPicPr>
          <p:nvPr/>
        </p:nvPicPr>
        <p:blipFill rotWithShape="1">
          <a:blip r:embed="rId7"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735442">
            <a:off x="6277478" y="4388867"/>
            <a:ext cx="787785" cy="1145306"/>
          </a:xfrm>
          <a:prstGeom prst="rect">
            <a:avLst/>
          </a:prstGeom>
          <a:effectLst>
            <a:outerShdw blurRad="50800" dist="38100" dir="2700000" algn="tl" rotWithShape="0">
              <a:prstClr val="black">
                <a:alpha val="40000"/>
              </a:prstClr>
            </a:outerShdw>
          </a:effectLst>
        </p:spPr>
      </p:pic>
      <p:sp>
        <p:nvSpPr>
          <p:cNvPr id="2" name="Google Shape;461;p4">
            <a:extLst>
              <a:ext uri="{FF2B5EF4-FFF2-40B4-BE49-F238E27FC236}">
                <a16:creationId xmlns:a16="http://schemas.microsoft.com/office/drawing/2014/main" id="{AC96F7E6-BC00-209A-5AB5-0B4FED793803}"/>
              </a:ext>
            </a:extLst>
          </p:cNvPr>
          <p:cNvSpPr txBox="1"/>
          <p:nvPr/>
        </p:nvSpPr>
        <p:spPr>
          <a:xfrm>
            <a:off x="331836" y="1390650"/>
            <a:ext cx="8488314" cy="2603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6% of 11- to 15-year olds vaped in 2018. In 2022, this percentage was _ _ _ _ .</a:t>
            </a:r>
          </a:p>
        </p:txBody>
      </p:sp>
      <p:sp>
        <p:nvSpPr>
          <p:cNvPr id="3" name="Google Shape;461;p4">
            <a:extLst>
              <a:ext uri="{FF2B5EF4-FFF2-40B4-BE49-F238E27FC236}">
                <a16:creationId xmlns:a16="http://schemas.microsoft.com/office/drawing/2014/main" id="{2DBB0EB3-815C-444F-571A-50EEE71D563D}"/>
              </a:ext>
            </a:extLst>
          </p:cNvPr>
          <p:cNvSpPr txBox="1"/>
          <p:nvPr/>
        </p:nvSpPr>
        <p:spPr>
          <a:xfrm rot="21051766">
            <a:off x="993037" y="5104838"/>
            <a:ext cx="1144539"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4%</a:t>
            </a:r>
          </a:p>
        </p:txBody>
      </p:sp>
      <p:sp>
        <p:nvSpPr>
          <p:cNvPr id="4" name="Google Shape;461;p4">
            <a:extLst>
              <a:ext uri="{FF2B5EF4-FFF2-40B4-BE49-F238E27FC236}">
                <a16:creationId xmlns:a16="http://schemas.microsoft.com/office/drawing/2014/main" id="{2FA535EA-5CE0-28BA-E3F8-212A3C52FE21}"/>
              </a:ext>
            </a:extLst>
          </p:cNvPr>
          <p:cNvSpPr txBox="1"/>
          <p:nvPr/>
        </p:nvSpPr>
        <p:spPr>
          <a:xfrm rot="551398">
            <a:off x="4102830" y="5328318"/>
            <a:ext cx="1144539"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9%</a:t>
            </a:r>
          </a:p>
        </p:txBody>
      </p:sp>
      <p:sp>
        <p:nvSpPr>
          <p:cNvPr id="6" name="Google Shape;461;p4">
            <a:extLst>
              <a:ext uri="{FF2B5EF4-FFF2-40B4-BE49-F238E27FC236}">
                <a16:creationId xmlns:a16="http://schemas.microsoft.com/office/drawing/2014/main" id="{5AC94A47-6741-9AEC-696F-FE7A3BCFF94E}"/>
              </a:ext>
            </a:extLst>
          </p:cNvPr>
          <p:cNvSpPr txBox="1"/>
          <p:nvPr/>
        </p:nvSpPr>
        <p:spPr>
          <a:xfrm rot="20763621">
            <a:off x="6928979" y="4952861"/>
            <a:ext cx="1478876" cy="8096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700"/>
              <a:buFont typeface="Arial"/>
              <a:buNone/>
            </a:pPr>
            <a:r>
              <a:rPr lang="en-GB" sz="48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15%</a:t>
            </a:r>
          </a:p>
        </p:txBody>
      </p:sp>
    </p:spTree>
    <p:extLst>
      <p:ext uri="{BB962C8B-B14F-4D97-AF65-F5344CB8AC3E}">
        <p14:creationId xmlns:p14="http://schemas.microsoft.com/office/powerpoint/2010/main" val="223818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5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5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6" grpId="0"/>
      <p:bldP spid="6" grpId="1"/>
    </p:bldLst>
  </p:timing>
</p:sld>
</file>

<file path=ppt/theme/theme1.xml><?xml version="1.0" encoding="utf-8"?>
<a:theme xmlns:a="http://schemas.openxmlformats.org/drawingml/2006/main" name="Primary Layout 2022">
  <a:themeElements>
    <a:clrScheme name="Custom 5">
      <a:dk1>
        <a:srgbClr val="FFFFFF"/>
      </a:dk1>
      <a:lt1>
        <a:srgbClr val="000000"/>
      </a:lt1>
      <a:dk2>
        <a:srgbClr val="DDE8F6"/>
      </a:dk2>
      <a:lt2>
        <a:srgbClr val="5E84F1"/>
      </a:lt2>
      <a:accent1>
        <a:srgbClr val="FFD3D6"/>
      </a:accent1>
      <a:accent2>
        <a:srgbClr val="DF6068"/>
      </a:accent2>
      <a:accent3>
        <a:srgbClr val="FFFFCC"/>
      </a:accent3>
      <a:accent4>
        <a:srgbClr val="F2F2F2"/>
      </a:accent4>
      <a:accent5>
        <a:srgbClr val="F8AEB5"/>
      </a:accent5>
      <a:accent6>
        <a:srgbClr val="7F7F7F"/>
      </a:accent6>
      <a:hlink>
        <a:srgbClr val="000000"/>
      </a:hlink>
      <a:folHlink>
        <a:srgbClr val="FFFFFF"/>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sson Theme 2022" id="{731B25B6-607B-4D9B-8AEB-341EE1EA0902}" vid="{8A687BEF-7763-4C93-AF33-D56133368CE6}"/>
    </a:ext>
  </a:extLst>
</a:theme>
</file>

<file path=ppt/theme/theme2.xml><?xml version="1.0" encoding="utf-8"?>
<a:theme xmlns:a="http://schemas.openxmlformats.org/drawingml/2006/main" name="Secondary Layout 2022">
  <a:themeElements>
    <a:clrScheme name="Custom 6">
      <a:dk1>
        <a:srgbClr val="FFFFFF"/>
      </a:dk1>
      <a:lt1>
        <a:srgbClr val="000000"/>
      </a:lt1>
      <a:dk2>
        <a:srgbClr val="EACEFA"/>
      </a:dk2>
      <a:lt2>
        <a:srgbClr val="AA32EA"/>
      </a:lt2>
      <a:accent1>
        <a:srgbClr val="D6F6EF"/>
      </a:accent1>
      <a:accent2>
        <a:srgbClr val="97E8D7"/>
      </a:accent2>
      <a:accent3>
        <a:srgbClr val="FFFFCC"/>
      </a:accent3>
      <a:accent4>
        <a:srgbClr val="F3F3F3"/>
      </a:accent4>
      <a:accent5>
        <a:srgbClr val="B0EDE0"/>
      </a:accent5>
      <a:accent6>
        <a:srgbClr val="7F7F7F"/>
      </a:accent6>
      <a:hlink>
        <a:srgbClr val="000000"/>
      </a:hlink>
      <a:folHlink>
        <a:srgbClr val="000000"/>
      </a:folHlink>
    </a:clrScheme>
    <a:fontScheme name="VfS Primary">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fS Secondary V2" id="{BE365E8E-5A2B-4E58-AA6A-5327844D5BEE}" vid="{259619B4-93E7-4BDC-A7D9-5F671DBD5CD1}"/>
    </a:ext>
  </a:extLst>
</a:theme>
</file>

<file path=ppt/theme/theme3.xml><?xml version="1.0" encoding="utf-8"?>
<a:theme xmlns:a="http://schemas.openxmlformats.org/drawingml/2006/main" name="College Layout 2022">
  <a:themeElements>
    <a:clrScheme name="Custom 8">
      <a:dk1>
        <a:srgbClr val="FFFFFF"/>
      </a:dk1>
      <a:lt1>
        <a:srgbClr val="000000"/>
      </a:lt1>
      <a:dk2>
        <a:srgbClr val="EAB7D4"/>
      </a:dk2>
      <a:lt2>
        <a:srgbClr val="BE0F71"/>
      </a:lt2>
      <a:accent1>
        <a:srgbClr val="C3EFEF"/>
      </a:accent1>
      <a:accent2>
        <a:srgbClr val="25CACC"/>
      </a:accent2>
      <a:accent3>
        <a:srgbClr val="FFFFCC"/>
      </a:accent3>
      <a:accent4>
        <a:srgbClr val="F2F2F2"/>
      </a:accent4>
      <a:accent5>
        <a:srgbClr val="FFFFFF"/>
      </a:accent5>
      <a:accent6>
        <a:srgbClr val="7F7F7F"/>
      </a:accent6>
      <a:hlink>
        <a:srgbClr val="000000"/>
      </a:hlink>
      <a:folHlink>
        <a:srgbClr val="000000"/>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 Layout 2022">
  <a:themeElements>
    <a:clrScheme name="Custom 8">
      <a:dk1>
        <a:srgbClr val="FFFFFF"/>
      </a:dk1>
      <a:lt1>
        <a:srgbClr val="000000"/>
      </a:lt1>
      <a:dk2>
        <a:srgbClr val="EAB7D4"/>
      </a:dk2>
      <a:lt2>
        <a:srgbClr val="BE0F71"/>
      </a:lt2>
      <a:accent1>
        <a:srgbClr val="C3EFEF"/>
      </a:accent1>
      <a:accent2>
        <a:srgbClr val="25CACC"/>
      </a:accent2>
      <a:accent3>
        <a:srgbClr val="FFFFCC"/>
      </a:accent3>
      <a:accent4>
        <a:srgbClr val="F2F2F2"/>
      </a:accent4>
      <a:accent5>
        <a:srgbClr val="FFFFFF"/>
      </a:accent5>
      <a:accent6>
        <a:srgbClr val="7F7F7F"/>
      </a:accent6>
      <a:hlink>
        <a:srgbClr val="000000"/>
      </a:hlink>
      <a:folHlink>
        <a:srgbClr val="000000"/>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44955</TotalTime>
  <Words>2248</Words>
  <Application>Microsoft Office PowerPoint</Application>
  <PresentationFormat>On-screen Show (4:3)</PresentationFormat>
  <Paragraphs>404</Paragraphs>
  <Slides>29</Slides>
  <Notes>27</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29</vt:i4>
      </vt:variant>
    </vt:vector>
  </HeadingPairs>
  <TitlesOfParts>
    <vt:vector size="36" baseType="lpstr">
      <vt:lpstr>Arial</vt:lpstr>
      <vt:lpstr>Calibri</vt:lpstr>
      <vt:lpstr>Century Gothic</vt:lpstr>
      <vt:lpstr>Primary Layout 2022</vt:lpstr>
      <vt:lpstr>Secondary Layout 2022</vt:lpstr>
      <vt:lpstr>College Layout 2022</vt:lpstr>
      <vt:lpstr>16+ Layout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VotesforColleges</dc:creator>
  <cp:lastModifiedBy>Georgie VfS</cp:lastModifiedBy>
  <cp:revision>1694</cp:revision>
  <dcterms:created xsi:type="dcterms:W3CDTF">2020-02-10T11:54:09Z</dcterms:created>
  <dcterms:modified xsi:type="dcterms:W3CDTF">2023-06-01T15:23:33Z</dcterms:modified>
</cp:coreProperties>
</file>