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3" r:id="rId3"/>
    <p:sldMasterId id="2147483683" r:id="rId4"/>
  </p:sldMasterIdLst>
  <p:notesMasterIdLst>
    <p:notesMasterId r:id="rId37"/>
  </p:notesMasterIdLst>
  <p:sldIdLst>
    <p:sldId id="288" r:id="rId5"/>
    <p:sldId id="25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453" r:id="rId35"/>
    <p:sldId id="2780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Dreaming Outloud Pro" panose="03050502040302030504" pitchFamily="66" charset="0"/>
      <p:regular r:id="rId46"/>
      <p: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iVcvBmKW1dSzdc+Y473l+tN6QZ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23" autoAdjust="0"/>
  </p:normalViewPr>
  <p:slideViewPr>
    <p:cSldViewPr snapToGrid="0">
      <p:cViewPr>
        <p:scale>
          <a:sx n="50" d="100"/>
          <a:sy n="50" d="100"/>
        </p:scale>
        <p:origin x="1740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73342685400231"/>
          <c:y val="0.12753714345789849"/>
          <c:w val="0.53653335066408669"/>
          <c:h val="0.790834457705966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97E8D7"/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623-47D8-90EE-381421BD6F35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623-47D8-90EE-381421BD6F3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0.60199999999999998</c:v>
                </c:pt>
                <c:pt idx="1">
                  <c:v>0.39800000000000002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23-47D8-90EE-381421BD6F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13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Unsplash</a:t>
            </a:r>
            <a:endParaRPr b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iStock</a:t>
            </a: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References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https://www.nhs.uk/live-well/quit-smoking/using-e-cigarettes-to-stop-smoking/</a:t>
            </a:r>
            <a:endParaRPr/>
          </a:p>
        </p:txBody>
      </p:sp>
      <p:sp>
        <p:nvSpPr>
          <p:cNvPr id="467" name="Google Shape;467;p13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15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/>
              <a:t>1) iStock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References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https://ash.org.uk/resources/view/use-of-e-cigarettes-among-young-people-in-great-Britain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https://www.nhs.uk/live-well/quit-smoking/using-e-cigarettes-to-stop-smoking/</a:t>
            </a:r>
            <a:endParaRPr/>
          </a:p>
        </p:txBody>
      </p:sp>
      <p:sp>
        <p:nvSpPr>
          <p:cNvPr id="501" name="Google Shape;501;p15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2" name="Google Shape;512;p16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/>
              <a:t>1)iStock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References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https://ash.org.uk/resources/view/use-of-e-cigarettes-among-young-people-in-great-Britain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https://www.nhs.uk/live-well/quit-smoking/using-e-cigarettes-to-stop-smoking/</a:t>
            </a:r>
            <a:endParaRPr/>
          </a:p>
        </p:txBody>
      </p:sp>
      <p:sp>
        <p:nvSpPr>
          <p:cNvPr id="513" name="Google Shape;513;p16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p18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iStock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Pixabay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</p:txBody>
      </p:sp>
      <p:sp>
        <p:nvSpPr>
          <p:cNvPr id="540" name="Google Shape;540;p18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p19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Pixabay</a:t>
            </a:r>
            <a:endParaRPr b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Unsplash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References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https://ash.org.uk/resources/view/use-of-e-cigarettes-among-young-people-in-great-britain</a:t>
            </a: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</p:txBody>
      </p:sp>
      <p:sp>
        <p:nvSpPr>
          <p:cNvPr id="563" name="Google Shape;563;p19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5" name="Google Shape;585;p20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Unsplash</a:t>
            </a:r>
            <a:endParaRPr b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Pixabay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References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https://ash.org.uk/resources/view/use-of-e-cigarettes-among-young-people-in-great-britain</a:t>
            </a: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</p:txBody>
      </p:sp>
      <p:sp>
        <p:nvSpPr>
          <p:cNvPr id="586" name="Google Shape;586;p20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" name="Google Shape;608;p21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iStock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Pixabay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References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https://ash.org.uk/resources/view/use-of-e-cigarettes-among-young-people-in-great-britain</a:t>
            </a: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</p:txBody>
      </p:sp>
      <p:sp>
        <p:nvSpPr>
          <p:cNvPr id="609" name="Google Shape;609;p21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1" name="Google Shape;631;p22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iStock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Pixabay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References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https://ash.org.uk/resources/view/use-of-e-cigarettes-among-young-people-in-great-britain</a:t>
            </a:r>
            <a:endParaRPr/>
          </a:p>
        </p:txBody>
      </p:sp>
      <p:sp>
        <p:nvSpPr>
          <p:cNvPr id="632" name="Google Shape;632;p22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Images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1)Icons8.com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References</a:t>
            </a:r>
            <a:endParaRPr b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https://dictionary.cambridge.org/dictionary/english/vapour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https://www.talktofrank.com/drug/vapes</a:t>
            </a:r>
            <a:endParaRPr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https://dictionary.cambridge.org/dictionary/english/vape</a:t>
            </a: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</p:txBody>
      </p:sp>
      <p:sp>
        <p:nvSpPr>
          <p:cNvPr id="322" name="Google Shape;32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23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iStock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Pixabay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References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/>
              <a:t>1) https://www.itv.com/news/2022-09-29/curb-vape-sales-to-children-due-to-potential-risks-experts-urge</a:t>
            </a:r>
            <a:endParaRPr/>
          </a:p>
        </p:txBody>
      </p:sp>
      <p:sp>
        <p:nvSpPr>
          <p:cNvPr id="654" name="Google Shape;654;p23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2" name="Google Shape;692;p25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Pixabay</a:t>
            </a:r>
            <a:endParaRPr b="0"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References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/>
              <a:t>1) https://www.childline.org.uk/info-advice/friends-relationships-sex/friends/peer-pressure/</a:t>
            </a:r>
            <a:endParaRPr/>
          </a:p>
        </p:txBody>
      </p:sp>
      <p:sp>
        <p:nvSpPr>
          <p:cNvPr id="693" name="Google Shape;693;p25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8" name="Google Shape;718;p26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Pixabay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</p:txBody>
      </p:sp>
      <p:sp>
        <p:nvSpPr>
          <p:cNvPr id="719" name="Google Shape;719;p26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9" name="Google Shape;739;p27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Pixabay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</p:txBody>
      </p:sp>
      <p:sp>
        <p:nvSpPr>
          <p:cNvPr id="740" name="Google Shape;740;p27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0" name="Google Shape;760;p28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Pixabay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</p:txBody>
      </p:sp>
      <p:sp>
        <p:nvSpPr>
          <p:cNvPr id="761" name="Google Shape;761;p28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7" name="Google Shape;797;p30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iStock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Pixabay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</p:txBody>
      </p:sp>
      <p:sp>
        <p:nvSpPr>
          <p:cNvPr id="798" name="Google Shape;798;p30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2" name="Google Shape;83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Unsplash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/>
              <a:t>Images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sz="1200" b="0" dirty="0"/>
              <a:t>https://en.wikipedia.org/wiki/Childline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sz="1200" b="0" dirty="0"/>
              <a:t>https://en.wikipedia.org/wiki/Public_Health_England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sz="1200" b="0" dirty="0"/>
              <a:t>https://ash.org.uk/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sz="1200" b="0" dirty="0"/>
              <a:t>https://www.healthyschools.org.uk/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sz="1200" b="0" dirty="0"/>
              <a:t>https://en.wikipedia.org/wiki/Mumsnet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/>
          </a:p>
          <a:p>
            <a:pPr marL="742950" lvl="0" indent="-74295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en-GB" sz="1200" b="0" dirty="0"/>
          </a:p>
          <a:p>
            <a:pPr marL="742950" lvl="0" indent="-74295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F1A601-D8BD-B040-ABA4-FE93694EBC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4389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/>
              <a:t>Images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="0" dirty="0"/>
              <a:t>https://icons8.com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F1A601-D8BD-B040-ABA4-FE93694EBC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560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8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iStock</a:t>
            </a: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References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https://www.nhs.uk/live-well/quit-smoking/using-e-cigarettes-to-stop-smoking/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https://www.talktofrank.com/drug/vapes#the-risks</a:t>
            </a:r>
            <a:endParaRPr/>
          </a:p>
        </p:txBody>
      </p:sp>
      <p:sp>
        <p:nvSpPr>
          <p:cNvPr id="371" name="Google Shape;371;p8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p9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Unsplash</a:t>
            </a:r>
            <a:endParaRPr b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iStock</a:t>
            </a: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References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https://www.nhs.uk/live-well/quit-smoking/using-e-cigarettes-to-stop-smoking/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https://www.talktofrank.com/drug/vapes#the-risks</a:t>
            </a:r>
            <a:endParaRPr/>
          </a:p>
        </p:txBody>
      </p:sp>
      <p:sp>
        <p:nvSpPr>
          <p:cNvPr id="391" name="Google Shape;391;p9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10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Unsplash</a:t>
            </a:r>
            <a:endParaRPr b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iStock</a:t>
            </a: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References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https://www.gov.uk/government/publications/teacher-training-drugs-alcohol-and-tobacco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https://www.talktofrank.com/drug/vapes</a:t>
            </a:r>
            <a:endParaRPr/>
          </a:p>
        </p:txBody>
      </p:sp>
      <p:sp>
        <p:nvSpPr>
          <p:cNvPr id="410" name="Google Shape;410;p10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11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Unsplash</a:t>
            </a:r>
            <a:endParaRPr b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iStock</a:t>
            </a: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References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https://dictionary.cambridge.org/dictionary/english/vapour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https://www.nhs.uk/live-well/quit-smoking/using-e-cigarettes-to-stop-smoking/</a:t>
            </a:r>
            <a:endParaRPr/>
          </a:p>
        </p:txBody>
      </p:sp>
      <p:sp>
        <p:nvSpPr>
          <p:cNvPr id="429" name="Google Shape;429;p11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7538" y="150813"/>
            <a:ext cx="542925" cy="407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12:notes"/>
          <p:cNvSpPr txBox="1">
            <a:spLocks noGrp="1"/>
          </p:cNvSpPr>
          <p:nvPr>
            <p:ph type="body" idx="1"/>
          </p:nvPr>
        </p:nvSpPr>
        <p:spPr>
          <a:xfrm>
            <a:off x="685800" y="582613"/>
            <a:ext cx="54864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Images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Unsplash</a:t>
            </a:r>
            <a:endParaRPr b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iStock</a:t>
            </a:r>
            <a:endParaRPr/>
          </a:p>
          <a:p>
            <a:pPr marL="228600" lvl="0" indent="-152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/>
              <a:t>References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arenR"/>
            </a:pPr>
            <a:r>
              <a:rPr lang="en-GB" b="0"/>
              <a:t>https://www.nhs.uk/live-well/quit-smoking/using-e-cigarettes-to-stop-smoking/</a:t>
            </a:r>
            <a:endParaRPr/>
          </a:p>
        </p:txBody>
      </p:sp>
      <p:sp>
        <p:nvSpPr>
          <p:cNvPr id="448" name="Google Shape;448;p12:notes"/>
          <p:cNvSpPr txBox="1">
            <a:spLocks noGrp="1"/>
          </p:cNvSpPr>
          <p:nvPr>
            <p:ph type="sldNum" idx="12"/>
          </p:nvPr>
        </p:nvSpPr>
        <p:spPr>
          <a:xfrm>
            <a:off x="3884613" y="1149350"/>
            <a:ext cx="2971800" cy="6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-11 Cover">
  <p:cSld name="7-11 Cov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/>
          <p:nvPr/>
        </p:nvSpPr>
        <p:spPr>
          <a:xfrm>
            <a:off x="4010026" y="3289910"/>
            <a:ext cx="43815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</a:pPr>
            <a:r>
              <a:rPr lang="en-GB" sz="4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Primary 7-11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" name="Google Shape;17;p34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6598" y="2460877"/>
            <a:ext cx="8587464" cy="122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4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598" y="5674031"/>
            <a:ext cx="4841502" cy="108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embly Colour">
  <p:cSld name="Assembly Colou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3"/>
          <p:cNvSpPr/>
          <p:nvPr/>
        </p:nvSpPr>
        <p:spPr>
          <a:xfrm>
            <a:off x="0" y="995680"/>
            <a:ext cx="9144000" cy="5862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" name="Google Shape;66;p43"/>
          <p:cNvSpPr/>
          <p:nvPr/>
        </p:nvSpPr>
        <p:spPr>
          <a:xfrm flipH="1">
            <a:off x="-9331" y="995947"/>
            <a:ext cx="9159435" cy="5870722"/>
          </a:xfrm>
          <a:prstGeom prst="rect">
            <a:avLst/>
          </a:prstGeom>
          <a:gradFill>
            <a:gsLst>
              <a:gs pos="0">
                <a:srgbClr val="B8CFEC">
                  <a:alpha val="65882"/>
                </a:srgbClr>
              </a:gs>
              <a:gs pos="35000">
                <a:srgbClr val="FFFFFF">
                  <a:alpha val="64705"/>
                </a:srgbClr>
              </a:gs>
              <a:gs pos="67000">
                <a:srgbClr val="FFFFFF">
                  <a:alpha val="64705"/>
                </a:srgbClr>
              </a:gs>
              <a:gs pos="100000">
                <a:srgbClr val="F4879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Google Shape;67;p43"/>
          <p:cNvSpPr txBox="1">
            <a:spLocks noGrp="1"/>
          </p:cNvSpPr>
          <p:nvPr>
            <p:ph type="body" idx="1"/>
          </p:nvPr>
        </p:nvSpPr>
        <p:spPr>
          <a:xfrm>
            <a:off x="776288" y="241911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»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8" name="Google Shape;68;p43"/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embly Blank">
  <p:cSld name="Assembly 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4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  <p:sp>
        <p:nvSpPr>
          <p:cNvPr id="71" name="Google Shape;71;p44"/>
          <p:cNvSpPr/>
          <p:nvPr/>
        </p:nvSpPr>
        <p:spPr>
          <a:xfrm>
            <a:off x="0" y="995680"/>
            <a:ext cx="9144000" cy="5862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44"/>
          <p:cNvSpPr txBox="1">
            <a:spLocks noGrp="1"/>
          </p:cNvSpPr>
          <p:nvPr>
            <p:ph type="body" idx="1"/>
          </p:nvPr>
        </p:nvSpPr>
        <p:spPr>
          <a:xfrm>
            <a:off x="776288" y="241911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»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3" name="Google Shape;73;p44"/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emby FInal">
  <p:cSld name="Assemby FInal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5"/>
          <p:cNvSpPr/>
          <p:nvPr/>
        </p:nvSpPr>
        <p:spPr>
          <a:xfrm flipH="1">
            <a:off x="0" y="1023839"/>
            <a:ext cx="9146729" cy="5834966"/>
          </a:xfrm>
          <a:prstGeom prst="rect">
            <a:avLst/>
          </a:prstGeom>
          <a:gradFill>
            <a:gsLst>
              <a:gs pos="0">
                <a:srgbClr val="5E84F1">
                  <a:alpha val="22745"/>
                </a:srgbClr>
              </a:gs>
              <a:gs pos="25000">
                <a:srgbClr val="80A0F2">
                  <a:alpha val="22745"/>
                </a:srgbClr>
              </a:gs>
              <a:gs pos="75000">
                <a:srgbClr val="DF6068">
                  <a:alpha val="22745"/>
                </a:srgbClr>
              </a:gs>
              <a:gs pos="100000">
                <a:srgbClr val="EF3340">
                  <a:alpha val="2274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45"/>
          <p:cNvSpPr txBox="1">
            <a:spLocks noGrp="1"/>
          </p:cNvSpPr>
          <p:nvPr>
            <p:ph type="body" idx="1"/>
          </p:nvPr>
        </p:nvSpPr>
        <p:spPr>
          <a:xfrm>
            <a:off x="421519" y="1513777"/>
            <a:ext cx="2366092" cy="1700668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7" name="Google Shape;77;p45"/>
          <p:cNvSpPr txBox="1">
            <a:spLocks noGrp="1"/>
          </p:cNvSpPr>
          <p:nvPr>
            <p:ph type="body" idx="2"/>
          </p:nvPr>
        </p:nvSpPr>
        <p:spPr>
          <a:xfrm>
            <a:off x="421519" y="3836504"/>
            <a:ext cx="2366092" cy="1700668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8" name="Google Shape;78;p45"/>
          <p:cNvSpPr txBox="1">
            <a:spLocks noGrp="1"/>
          </p:cNvSpPr>
          <p:nvPr>
            <p:ph type="body" idx="3"/>
          </p:nvPr>
        </p:nvSpPr>
        <p:spPr>
          <a:xfrm flipH="1">
            <a:off x="6356391" y="1513777"/>
            <a:ext cx="2366092" cy="1700668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9" name="Google Shape;79;p45"/>
          <p:cNvSpPr txBox="1">
            <a:spLocks noGrp="1"/>
          </p:cNvSpPr>
          <p:nvPr>
            <p:ph type="body" idx="4"/>
          </p:nvPr>
        </p:nvSpPr>
        <p:spPr>
          <a:xfrm flipH="1">
            <a:off x="6356391" y="3836504"/>
            <a:ext cx="2366092" cy="1700668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0" name="Google Shape;80;p45"/>
          <p:cNvSpPr txBox="1"/>
          <p:nvPr/>
        </p:nvSpPr>
        <p:spPr>
          <a:xfrm>
            <a:off x="940222" y="232377"/>
            <a:ext cx="7885143" cy="53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do I make sure my voice is heard?</a:t>
            </a:r>
            <a:endParaRPr sz="2500" b="1" i="0" u="none" strike="noStrike" cap="none">
              <a:solidFill>
                <a:schemeClr val="dk1"/>
              </a:solidFill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" name="Google Shape;81;p45" descr="A picture containing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4221" y="110092"/>
            <a:ext cx="688453" cy="82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45" descr="Thumbs up sign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597" y="1583210"/>
            <a:ext cx="1536953" cy="153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45" descr="Thumbs up sign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913" y="3928430"/>
            <a:ext cx="1536953" cy="153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45" descr="Thumbs Down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0134" y="3928431"/>
            <a:ext cx="1536953" cy="153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45" descr="Thumbs Down outl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0134" y="1583210"/>
            <a:ext cx="1536953" cy="1536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 Cover">
  <p:cSld name="15 Cov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7"/>
          <p:cNvSpPr txBox="1"/>
          <p:nvPr/>
        </p:nvSpPr>
        <p:spPr>
          <a:xfrm>
            <a:off x="3848101" y="3289910"/>
            <a:ext cx="459105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</a:pPr>
            <a:r>
              <a:rPr lang="en-GB" sz="4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Secondary 15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" name="Google Shape;94;p47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6598" y="2460877"/>
            <a:ext cx="8587464" cy="122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47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6" y="5374481"/>
            <a:ext cx="1202972" cy="115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7" descr="A picture containing clock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8705" y="5392281"/>
            <a:ext cx="1056123" cy="113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47" descr="A close up of a scre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7315" y="5407114"/>
            <a:ext cx="913725" cy="1122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 Cover">
  <p:cSld name="45 Cov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8"/>
          <p:cNvSpPr txBox="1"/>
          <p:nvPr/>
        </p:nvSpPr>
        <p:spPr>
          <a:xfrm>
            <a:off x="4010026" y="3289910"/>
            <a:ext cx="43815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</a:pPr>
            <a:r>
              <a:rPr lang="en-GB" sz="4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Secondary 45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0" name="Google Shape;100;p48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6598" y="2460877"/>
            <a:ext cx="8587464" cy="122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8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6" y="5374481"/>
            <a:ext cx="1202972" cy="115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8" descr="A picture containing clock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8705" y="5392281"/>
            <a:ext cx="1056123" cy="113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8" descr="A close up of a scre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7315" y="5407114"/>
            <a:ext cx="913725" cy="1122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embly Cover">
  <p:cSld name="Assembly Cover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9"/>
          <p:cNvSpPr txBox="1"/>
          <p:nvPr/>
        </p:nvSpPr>
        <p:spPr>
          <a:xfrm>
            <a:off x="1791479" y="3289910"/>
            <a:ext cx="6609572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</a:pPr>
            <a:r>
              <a:rPr lang="en-GB" sz="4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Secondary Assembly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6" name="Google Shape;106;p49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6598" y="2460877"/>
            <a:ext cx="8587464" cy="122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9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6" y="5374481"/>
            <a:ext cx="1202972" cy="115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9" descr="A picture containing clock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8705" y="5392281"/>
            <a:ext cx="1056123" cy="113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9" descr="A close up of a scre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7315" y="5407114"/>
            <a:ext cx="913725" cy="1122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s">
  <p:cSld name="Intro Slide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1"/>
          <p:cNvSpPr/>
          <p:nvPr/>
        </p:nvSpPr>
        <p:spPr>
          <a:xfrm flipH="1">
            <a:off x="-1" y="1010653"/>
            <a:ext cx="9144000" cy="5847347"/>
          </a:xfrm>
          <a:prstGeom prst="rect">
            <a:avLst/>
          </a:prstGeom>
          <a:gradFill>
            <a:gsLst>
              <a:gs pos="0">
                <a:srgbClr val="5BD9BF">
                  <a:alpha val="22745"/>
                </a:srgbClr>
              </a:gs>
              <a:gs pos="25000">
                <a:srgbClr val="9AE7D7">
                  <a:alpha val="22745"/>
                </a:srgbClr>
              </a:gs>
              <a:gs pos="75000">
                <a:srgbClr val="BC66ED">
                  <a:alpha val="22745"/>
                </a:srgbClr>
              </a:gs>
              <a:gs pos="100000">
                <a:srgbClr val="AA32EA">
                  <a:alpha val="2274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ur Background">
  <p:cSld name="Colour Background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2"/>
          <p:cNvSpPr/>
          <p:nvPr/>
        </p:nvSpPr>
        <p:spPr>
          <a:xfrm>
            <a:off x="-2730" y="200587"/>
            <a:ext cx="758663" cy="538608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52"/>
          <p:cNvSpPr txBox="1">
            <a:spLocks noGrp="1"/>
          </p:cNvSpPr>
          <p:nvPr>
            <p:ph type="body" idx="1"/>
          </p:nvPr>
        </p:nvSpPr>
        <p:spPr>
          <a:xfrm>
            <a:off x="755934" y="181055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»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Google Shape;116;p52"/>
          <p:cNvSpPr/>
          <p:nvPr/>
        </p:nvSpPr>
        <p:spPr>
          <a:xfrm>
            <a:off x="0" y="993140"/>
            <a:ext cx="9144000" cy="5871028"/>
          </a:xfrm>
          <a:prstGeom prst="rect">
            <a:avLst/>
          </a:prstGeom>
          <a:gradFill>
            <a:gsLst>
              <a:gs pos="0">
                <a:srgbClr val="BD66EF"/>
              </a:gs>
              <a:gs pos="7000">
                <a:srgbClr val="D8A4F5"/>
              </a:gs>
              <a:gs pos="45000">
                <a:schemeClr val="dk1"/>
              </a:gs>
              <a:gs pos="70000">
                <a:schemeClr val="dk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Google Shape;117;p52"/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ackground">
  <p:cSld name="Blank Background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3"/>
          <p:cNvSpPr/>
          <p:nvPr/>
        </p:nvSpPr>
        <p:spPr>
          <a:xfrm>
            <a:off x="0" y="1016000"/>
            <a:ext cx="9144000" cy="5862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" name="Google Shape;120;p53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  <p:sp>
        <p:nvSpPr>
          <p:cNvPr id="121" name="Google Shape;121;p53"/>
          <p:cNvSpPr/>
          <p:nvPr/>
        </p:nvSpPr>
        <p:spPr>
          <a:xfrm>
            <a:off x="-2730" y="200587"/>
            <a:ext cx="758663" cy="538608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" name="Google Shape;122;p53"/>
          <p:cNvSpPr txBox="1">
            <a:spLocks noGrp="1"/>
          </p:cNvSpPr>
          <p:nvPr>
            <p:ph type="body" idx="1"/>
          </p:nvPr>
        </p:nvSpPr>
        <p:spPr>
          <a:xfrm>
            <a:off x="755934" y="181055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»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s">
  <p:cSld name="Intro Slide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ote">
  <p:cSld name="V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4"/>
          <p:cNvSpPr/>
          <p:nvPr/>
        </p:nvSpPr>
        <p:spPr>
          <a:xfrm flipH="1">
            <a:off x="-1" y="1020277"/>
            <a:ext cx="9144000" cy="5828097"/>
          </a:xfrm>
          <a:prstGeom prst="rect">
            <a:avLst/>
          </a:prstGeom>
          <a:gradFill>
            <a:gsLst>
              <a:gs pos="0">
                <a:srgbClr val="5BD9BF">
                  <a:alpha val="22745"/>
                </a:srgbClr>
              </a:gs>
              <a:gs pos="25000">
                <a:srgbClr val="9AE7D7">
                  <a:alpha val="22745"/>
                </a:srgbClr>
              </a:gs>
              <a:gs pos="75000">
                <a:srgbClr val="BC66ED">
                  <a:alpha val="22745"/>
                </a:srgbClr>
              </a:gs>
              <a:gs pos="100000">
                <a:srgbClr val="AA32EA">
                  <a:alpha val="2274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p54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  <p:sp>
        <p:nvSpPr>
          <p:cNvPr id="126" name="Google Shape;126;p54"/>
          <p:cNvSpPr/>
          <p:nvPr/>
        </p:nvSpPr>
        <p:spPr>
          <a:xfrm>
            <a:off x="-2730" y="200587"/>
            <a:ext cx="758663" cy="538608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7" name="Google Shape;127;p54" descr="A picture containing clock,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0618" y="225347"/>
            <a:ext cx="316581" cy="48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4"/>
          <p:cNvSpPr/>
          <p:nvPr/>
        </p:nvSpPr>
        <p:spPr>
          <a:xfrm>
            <a:off x="796573" y="220697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5"/>
              <a:buFont typeface="Century Gothic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Vote!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embly Colour">
  <p:cSld name="Assembly Colou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5"/>
          <p:cNvSpPr txBox="1">
            <a:spLocks noGrp="1"/>
          </p:cNvSpPr>
          <p:nvPr>
            <p:ph type="body" idx="1"/>
          </p:nvPr>
        </p:nvSpPr>
        <p:spPr>
          <a:xfrm>
            <a:off x="776288" y="241911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»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1" name="Google Shape;131;p55"/>
          <p:cNvSpPr/>
          <p:nvPr/>
        </p:nvSpPr>
        <p:spPr>
          <a:xfrm>
            <a:off x="0" y="993140"/>
            <a:ext cx="9144000" cy="5871028"/>
          </a:xfrm>
          <a:prstGeom prst="rect">
            <a:avLst/>
          </a:prstGeom>
          <a:gradFill>
            <a:gsLst>
              <a:gs pos="0">
                <a:srgbClr val="BD66EF"/>
              </a:gs>
              <a:gs pos="7000">
                <a:srgbClr val="D8A4F5"/>
              </a:gs>
              <a:gs pos="45000">
                <a:schemeClr val="dk1"/>
              </a:gs>
              <a:gs pos="70000">
                <a:schemeClr val="dk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55"/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embly Blank">
  <p:cSld name="Assembly 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6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  <p:sp>
        <p:nvSpPr>
          <p:cNvPr id="135" name="Google Shape;135;p56"/>
          <p:cNvSpPr/>
          <p:nvPr/>
        </p:nvSpPr>
        <p:spPr>
          <a:xfrm>
            <a:off x="0" y="995680"/>
            <a:ext cx="9144000" cy="5862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" name="Google Shape;136;p56"/>
          <p:cNvSpPr txBox="1">
            <a:spLocks noGrp="1"/>
          </p:cNvSpPr>
          <p:nvPr>
            <p:ph type="body" idx="1"/>
          </p:nvPr>
        </p:nvSpPr>
        <p:spPr>
          <a:xfrm>
            <a:off x="776288" y="241911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»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7" name="Google Shape;137;p56"/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emby FInal">
  <p:cSld name="Assemby FInal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7"/>
          <p:cNvSpPr/>
          <p:nvPr/>
        </p:nvSpPr>
        <p:spPr>
          <a:xfrm flipH="1">
            <a:off x="-1" y="1022083"/>
            <a:ext cx="9144000" cy="5847347"/>
          </a:xfrm>
          <a:prstGeom prst="rect">
            <a:avLst/>
          </a:prstGeom>
          <a:gradFill>
            <a:gsLst>
              <a:gs pos="0">
                <a:srgbClr val="5BD9BF">
                  <a:alpha val="22745"/>
                </a:srgbClr>
              </a:gs>
              <a:gs pos="25000">
                <a:srgbClr val="9AE7D7">
                  <a:alpha val="22745"/>
                </a:srgbClr>
              </a:gs>
              <a:gs pos="75000">
                <a:srgbClr val="BC66ED">
                  <a:alpha val="22745"/>
                </a:srgbClr>
              </a:gs>
              <a:gs pos="100000">
                <a:srgbClr val="AA32EA">
                  <a:alpha val="2274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57"/>
          <p:cNvSpPr txBox="1">
            <a:spLocks noGrp="1"/>
          </p:cNvSpPr>
          <p:nvPr>
            <p:ph type="body" idx="1"/>
          </p:nvPr>
        </p:nvSpPr>
        <p:spPr>
          <a:xfrm>
            <a:off x="421519" y="1513777"/>
            <a:ext cx="2366092" cy="1700668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1" name="Google Shape;141;p57"/>
          <p:cNvSpPr txBox="1">
            <a:spLocks noGrp="1"/>
          </p:cNvSpPr>
          <p:nvPr>
            <p:ph type="body" idx="2"/>
          </p:nvPr>
        </p:nvSpPr>
        <p:spPr>
          <a:xfrm>
            <a:off x="421519" y="3836504"/>
            <a:ext cx="2366092" cy="1700668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2" name="Google Shape;142;p57"/>
          <p:cNvSpPr txBox="1">
            <a:spLocks noGrp="1"/>
          </p:cNvSpPr>
          <p:nvPr>
            <p:ph type="body" idx="3"/>
          </p:nvPr>
        </p:nvSpPr>
        <p:spPr>
          <a:xfrm flipH="1">
            <a:off x="6356391" y="1513777"/>
            <a:ext cx="2366092" cy="1700668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3" name="Google Shape;143;p57"/>
          <p:cNvSpPr txBox="1">
            <a:spLocks noGrp="1"/>
          </p:cNvSpPr>
          <p:nvPr>
            <p:ph type="body" idx="4"/>
          </p:nvPr>
        </p:nvSpPr>
        <p:spPr>
          <a:xfrm flipH="1">
            <a:off x="6356391" y="3836504"/>
            <a:ext cx="2366092" cy="1700668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4" name="Google Shape;144;p57"/>
          <p:cNvSpPr txBox="1"/>
          <p:nvPr/>
        </p:nvSpPr>
        <p:spPr>
          <a:xfrm>
            <a:off x="940222" y="232377"/>
            <a:ext cx="7885143" cy="53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entury Gothic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do I make sure my voice is heard?</a:t>
            </a:r>
            <a:endParaRPr sz="2500" b="1" i="0" u="none" strike="noStrike" cap="none">
              <a:solidFill>
                <a:schemeClr val="dk1"/>
              </a:solidFill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5" name="Google Shape;145;p57" descr="Thumbs up sign outlin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1597" y="1583210"/>
            <a:ext cx="1536953" cy="153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7" descr="Thumbs up sign outlin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913" y="3928430"/>
            <a:ext cx="1536953" cy="153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7" descr="Thumbs Down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0134" y="3928431"/>
            <a:ext cx="1536953" cy="153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57" descr="Thumbs Down out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0134" y="1583210"/>
            <a:ext cx="1536953" cy="153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7" descr="A close up of a scree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750" y="32765"/>
            <a:ext cx="913725" cy="939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 Cover">
  <p:cSld name="15 Cov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9"/>
          <p:cNvSpPr txBox="1"/>
          <p:nvPr/>
        </p:nvSpPr>
        <p:spPr>
          <a:xfrm>
            <a:off x="4572000" y="2987994"/>
            <a:ext cx="4174405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7E8D7"/>
              </a:buClr>
              <a:buSzPts val="1100"/>
              <a:buFont typeface="Arial"/>
              <a:buNone/>
            </a:pPr>
            <a:r>
              <a:rPr lang="en-GB" sz="4400" b="1" i="0" u="none" strike="noStrike" cap="none">
                <a:solidFill>
                  <a:srgbClr val="BB0F7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 minutes</a:t>
            </a:r>
            <a:endParaRPr/>
          </a:p>
        </p:txBody>
      </p:sp>
      <p:pic>
        <p:nvPicPr>
          <p:cNvPr id="158" name="Google Shape;158;p59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1271" y="2372152"/>
            <a:ext cx="8768836" cy="125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9" descr="A picture containing shi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6" y="5372645"/>
            <a:ext cx="1202972" cy="115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9" descr="A picture containing clock, meter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8705" y="5390445"/>
            <a:ext cx="1056123" cy="113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9" descr="A picture containing clock, televisi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7315" y="5405278"/>
            <a:ext cx="913725" cy="1122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 Cover">
  <p:cSld name="45 Cov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0"/>
          <p:cNvSpPr txBox="1"/>
          <p:nvPr/>
        </p:nvSpPr>
        <p:spPr>
          <a:xfrm>
            <a:off x="4572000" y="2987994"/>
            <a:ext cx="4174405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7E8D7"/>
              </a:buClr>
              <a:buSzPts val="1100"/>
              <a:buFont typeface="Arial"/>
              <a:buNone/>
            </a:pPr>
            <a:r>
              <a:rPr lang="en-GB" sz="4400" b="1" i="0" u="none" strike="noStrike" cap="none">
                <a:solidFill>
                  <a:srgbClr val="BB0F7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45 minutes</a:t>
            </a:r>
            <a:endParaRPr/>
          </a:p>
        </p:txBody>
      </p:sp>
      <p:pic>
        <p:nvPicPr>
          <p:cNvPr id="164" name="Google Shape;164;p60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1271" y="2372152"/>
            <a:ext cx="8768836" cy="125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0" descr="A picture containing shi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6" y="5372645"/>
            <a:ext cx="1202972" cy="115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60" descr="A picture containing clock, meter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8705" y="5390445"/>
            <a:ext cx="1056123" cy="113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0" descr="A picture containing clock, televisi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7315" y="5405278"/>
            <a:ext cx="913725" cy="1122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s">
  <p:cSld name="Intro Slide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2"/>
          <p:cNvSpPr/>
          <p:nvPr/>
        </p:nvSpPr>
        <p:spPr>
          <a:xfrm flipH="1">
            <a:off x="1" y="1023730"/>
            <a:ext cx="9143999" cy="5834270"/>
          </a:xfrm>
          <a:prstGeom prst="rect">
            <a:avLst/>
          </a:prstGeom>
          <a:gradFill>
            <a:gsLst>
              <a:gs pos="0">
                <a:srgbClr val="42CACA">
                  <a:alpha val="28627"/>
                </a:srgbClr>
              </a:gs>
              <a:gs pos="35000">
                <a:srgbClr val="80DBE0">
                  <a:alpha val="28627"/>
                </a:srgbClr>
              </a:gs>
              <a:gs pos="65000">
                <a:srgbClr val="DC449E">
                  <a:alpha val="28627"/>
                </a:srgbClr>
              </a:gs>
              <a:gs pos="100000">
                <a:srgbClr val="B9196F">
                  <a:alpha val="2862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ur Background">
  <p:cSld name="Colour Background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3"/>
          <p:cNvSpPr/>
          <p:nvPr/>
        </p:nvSpPr>
        <p:spPr>
          <a:xfrm>
            <a:off x="0" y="1016000"/>
            <a:ext cx="9144000" cy="5871028"/>
          </a:xfrm>
          <a:prstGeom prst="rect">
            <a:avLst/>
          </a:prstGeom>
          <a:gradFill>
            <a:gsLst>
              <a:gs pos="0">
                <a:srgbClr val="6DD8D8"/>
              </a:gs>
              <a:gs pos="7000">
                <a:srgbClr val="A0E5E5"/>
              </a:gs>
              <a:gs pos="45000">
                <a:schemeClr val="dk1"/>
              </a:gs>
              <a:gs pos="70000">
                <a:schemeClr val="dk1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" name="Google Shape;173;p63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©VotesforColleges2022</a:t>
            </a:r>
            <a:endParaRPr/>
          </a:p>
        </p:txBody>
      </p:sp>
      <p:sp>
        <p:nvSpPr>
          <p:cNvPr id="174" name="Google Shape;174;p63"/>
          <p:cNvSpPr txBox="1">
            <a:spLocks noGrp="1"/>
          </p:cNvSpPr>
          <p:nvPr>
            <p:ph type="body" idx="1"/>
          </p:nvPr>
        </p:nvSpPr>
        <p:spPr>
          <a:xfrm>
            <a:off x="755934" y="181055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5" name="Google Shape;175;p63"/>
          <p:cNvSpPr/>
          <p:nvPr/>
        </p:nvSpPr>
        <p:spPr>
          <a:xfrm>
            <a:off x="-2729" y="181055"/>
            <a:ext cx="758663" cy="538608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ackground">
  <p:cSld name="Blank Background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4"/>
          <p:cNvSpPr/>
          <p:nvPr/>
        </p:nvSpPr>
        <p:spPr>
          <a:xfrm>
            <a:off x="0" y="1016000"/>
            <a:ext cx="9144000" cy="5862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8" name="Google Shape;178;p64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©VotesforColleges2022</a:t>
            </a:r>
            <a:endParaRPr/>
          </a:p>
        </p:txBody>
      </p:sp>
      <p:sp>
        <p:nvSpPr>
          <p:cNvPr id="179" name="Google Shape;179;p64"/>
          <p:cNvSpPr txBox="1">
            <a:spLocks noGrp="1"/>
          </p:cNvSpPr>
          <p:nvPr>
            <p:ph type="body" idx="1"/>
          </p:nvPr>
        </p:nvSpPr>
        <p:spPr>
          <a:xfrm>
            <a:off x="755934" y="181055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0" name="Google Shape;180;p64"/>
          <p:cNvSpPr/>
          <p:nvPr/>
        </p:nvSpPr>
        <p:spPr>
          <a:xfrm>
            <a:off x="-2729" y="181055"/>
            <a:ext cx="758663" cy="538608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ackground">
  <p:cSld name="Blank Background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6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  <p:sp>
        <p:nvSpPr>
          <p:cNvPr id="22" name="Google Shape;22;p36"/>
          <p:cNvSpPr/>
          <p:nvPr/>
        </p:nvSpPr>
        <p:spPr>
          <a:xfrm>
            <a:off x="0" y="995680"/>
            <a:ext cx="9144000" cy="5862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3;p36"/>
          <p:cNvSpPr txBox="1">
            <a:spLocks noGrp="1"/>
          </p:cNvSpPr>
          <p:nvPr>
            <p:ph type="body" idx="1"/>
          </p:nvPr>
        </p:nvSpPr>
        <p:spPr>
          <a:xfrm>
            <a:off x="776288" y="181055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»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" name="Google Shape;24;p36"/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  <p:sp>
        <p:nvSpPr>
          <p:cNvPr id="25" name="Google Shape;25;p36"/>
          <p:cNvSpPr/>
          <p:nvPr/>
        </p:nvSpPr>
        <p:spPr>
          <a:xfrm>
            <a:off x="-2729" y="181055"/>
            <a:ext cx="758663" cy="538608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ote">
  <p:cSld name="Vote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5"/>
          <p:cNvSpPr/>
          <p:nvPr/>
        </p:nvSpPr>
        <p:spPr>
          <a:xfrm>
            <a:off x="796573" y="220697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5"/>
              <a:buFont typeface="Century Gothic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Vote! </a:t>
            </a:r>
            <a:endParaRPr/>
          </a:p>
        </p:txBody>
      </p:sp>
      <p:sp>
        <p:nvSpPr>
          <p:cNvPr id="183" name="Google Shape;183;p65"/>
          <p:cNvSpPr/>
          <p:nvPr/>
        </p:nvSpPr>
        <p:spPr>
          <a:xfrm>
            <a:off x="-2729" y="181055"/>
            <a:ext cx="758663" cy="538608"/>
          </a:xfrm>
          <a:prstGeom prst="homePlate">
            <a:avLst>
              <a:gd name="adj" fmla="val 50000"/>
            </a:avLst>
          </a:prstGeom>
          <a:solidFill>
            <a:srgbClr val="B919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4" name="Google Shape;184;p65" descr="A picture containing clock,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0619" y="205815"/>
            <a:ext cx="316581" cy="48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65"/>
          <p:cNvSpPr/>
          <p:nvPr/>
        </p:nvSpPr>
        <p:spPr>
          <a:xfrm flipH="1">
            <a:off x="-2729" y="1023730"/>
            <a:ext cx="9143999" cy="5834270"/>
          </a:xfrm>
          <a:prstGeom prst="rect">
            <a:avLst/>
          </a:prstGeom>
          <a:gradFill>
            <a:gsLst>
              <a:gs pos="0">
                <a:srgbClr val="42CACA">
                  <a:alpha val="28627"/>
                </a:srgbClr>
              </a:gs>
              <a:gs pos="35000">
                <a:srgbClr val="80DBE0">
                  <a:alpha val="28627"/>
                </a:srgbClr>
              </a:gs>
              <a:gs pos="65000">
                <a:srgbClr val="DC449E">
                  <a:alpha val="28627"/>
                </a:srgbClr>
              </a:gs>
              <a:gs pos="100000">
                <a:srgbClr val="B9196F">
                  <a:alpha val="2862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embly Colour">
  <p:cSld name="Assembly Colour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6"/>
          <p:cNvSpPr/>
          <p:nvPr/>
        </p:nvSpPr>
        <p:spPr>
          <a:xfrm>
            <a:off x="0" y="1016000"/>
            <a:ext cx="9144000" cy="5871028"/>
          </a:xfrm>
          <a:prstGeom prst="rect">
            <a:avLst/>
          </a:prstGeom>
          <a:gradFill>
            <a:gsLst>
              <a:gs pos="0">
                <a:srgbClr val="6DD8D8"/>
              </a:gs>
              <a:gs pos="7000">
                <a:srgbClr val="A0E5E5"/>
              </a:gs>
              <a:gs pos="45000">
                <a:schemeClr val="dk1"/>
              </a:gs>
              <a:gs pos="70000">
                <a:schemeClr val="dk1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p66"/>
          <p:cNvSpPr txBox="1">
            <a:spLocks noGrp="1"/>
          </p:cNvSpPr>
          <p:nvPr>
            <p:ph type="body" idx="1"/>
          </p:nvPr>
        </p:nvSpPr>
        <p:spPr>
          <a:xfrm>
            <a:off x="776288" y="241911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9" name="Google Shape;189;p66"/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©VotesforColleges2022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embly Blank">
  <p:cSld name="Assembly Blank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7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  <p:sp>
        <p:nvSpPr>
          <p:cNvPr id="192" name="Google Shape;192;p67"/>
          <p:cNvSpPr/>
          <p:nvPr/>
        </p:nvSpPr>
        <p:spPr>
          <a:xfrm>
            <a:off x="0" y="995680"/>
            <a:ext cx="9144000" cy="5862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67"/>
          <p:cNvSpPr txBox="1">
            <a:spLocks noGrp="1"/>
          </p:cNvSpPr>
          <p:nvPr>
            <p:ph type="body" idx="1"/>
          </p:nvPr>
        </p:nvSpPr>
        <p:spPr>
          <a:xfrm>
            <a:off x="776288" y="241911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4" name="Google Shape;194;p67"/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©VotesforColleges2022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 Cover">
  <p:cSld name="45 Cover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69" descr="A picture containing cloc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33788" y="110695"/>
            <a:ext cx="747652" cy="80233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69"/>
          <p:cNvSpPr txBox="1"/>
          <p:nvPr/>
        </p:nvSpPr>
        <p:spPr>
          <a:xfrm>
            <a:off x="4164496" y="2987994"/>
            <a:ext cx="4581909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7E8D7"/>
              </a:buClr>
              <a:buSzPts val="1100"/>
              <a:buFont typeface="Arial"/>
              <a:buNone/>
            </a:pPr>
            <a:r>
              <a:rPr lang="en-GB" sz="4400" b="1" i="0" u="none" strike="noStrike" cap="none">
                <a:solidFill>
                  <a:srgbClr val="BB0F7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Secondary 16+</a:t>
            </a:r>
            <a:endParaRPr/>
          </a:p>
        </p:txBody>
      </p:sp>
      <p:pic>
        <p:nvPicPr>
          <p:cNvPr id="204" name="Google Shape;204;p69" descr="A picture containing shi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46" y="5372645"/>
            <a:ext cx="1202972" cy="1155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69" descr="A picture containing clock, meter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8705" y="5390445"/>
            <a:ext cx="1056123" cy="113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9" descr="A picture containing clock, televisi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7315" y="5405278"/>
            <a:ext cx="913725" cy="112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9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5317" y="2381365"/>
            <a:ext cx="8587464" cy="1225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s">
  <p:cSld name="Intro Slide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1"/>
          <p:cNvSpPr/>
          <p:nvPr/>
        </p:nvSpPr>
        <p:spPr>
          <a:xfrm flipH="1">
            <a:off x="-8" y="1023730"/>
            <a:ext cx="9143999" cy="5834270"/>
          </a:xfrm>
          <a:prstGeom prst="rect">
            <a:avLst/>
          </a:prstGeom>
          <a:gradFill>
            <a:gsLst>
              <a:gs pos="0">
                <a:srgbClr val="42CACA">
                  <a:alpha val="28627"/>
                </a:srgbClr>
              </a:gs>
              <a:gs pos="35000">
                <a:srgbClr val="80DBE0">
                  <a:alpha val="28627"/>
                </a:srgbClr>
              </a:gs>
              <a:gs pos="65000">
                <a:srgbClr val="DC449E">
                  <a:alpha val="28627"/>
                </a:srgbClr>
              </a:gs>
              <a:gs pos="100000">
                <a:srgbClr val="B9196F">
                  <a:alpha val="2862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ur Background">
  <p:cSld name="Colour Background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2"/>
          <p:cNvSpPr/>
          <p:nvPr/>
        </p:nvSpPr>
        <p:spPr>
          <a:xfrm>
            <a:off x="0" y="1016000"/>
            <a:ext cx="9144000" cy="5871028"/>
          </a:xfrm>
          <a:prstGeom prst="rect">
            <a:avLst/>
          </a:prstGeom>
          <a:gradFill>
            <a:gsLst>
              <a:gs pos="0">
                <a:srgbClr val="6DD8D8"/>
              </a:gs>
              <a:gs pos="7000">
                <a:srgbClr val="A0E5E5"/>
              </a:gs>
              <a:gs pos="45000">
                <a:schemeClr val="dk1"/>
              </a:gs>
              <a:gs pos="70000">
                <a:schemeClr val="dk1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Google Shape;213;p72"/>
          <p:cNvSpPr txBox="1">
            <a:spLocks noGrp="1"/>
          </p:cNvSpPr>
          <p:nvPr>
            <p:ph type="body" idx="1"/>
          </p:nvPr>
        </p:nvSpPr>
        <p:spPr>
          <a:xfrm>
            <a:off x="755934" y="181055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4" name="Google Shape;214;p72"/>
          <p:cNvSpPr/>
          <p:nvPr/>
        </p:nvSpPr>
        <p:spPr>
          <a:xfrm>
            <a:off x="-2729" y="181055"/>
            <a:ext cx="758663" cy="538608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" name="Google Shape;215;p72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ackground">
  <p:cSld name="Blank Background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3"/>
          <p:cNvSpPr/>
          <p:nvPr/>
        </p:nvSpPr>
        <p:spPr>
          <a:xfrm>
            <a:off x="0" y="1016000"/>
            <a:ext cx="9144000" cy="5862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73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  <p:sp>
        <p:nvSpPr>
          <p:cNvPr id="219" name="Google Shape;219;p73"/>
          <p:cNvSpPr txBox="1">
            <a:spLocks noGrp="1"/>
          </p:cNvSpPr>
          <p:nvPr>
            <p:ph type="body" idx="1"/>
          </p:nvPr>
        </p:nvSpPr>
        <p:spPr>
          <a:xfrm>
            <a:off x="755934" y="181055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0" name="Google Shape;220;p73"/>
          <p:cNvSpPr/>
          <p:nvPr/>
        </p:nvSpPr>
        <p:spPr>
          <a:xfrm>
            <a:off x="-2729" y="181055"/>
            <a:ext cx="758663" cy="538608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ote">
  <p:cSld name="V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4"/>
          <p:cNvSpPr/>
          <p:nvPr/>
        </p:nvSpPr>
        <p:spPr>
          <a:xfrm>
            <a:off x="796573" y="220697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5"/>
              <a:buFont typeface="Century Gothic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Vote! </a:t>
            </a:r>
            <a:endParaRPr/>
          </a:p>
        </p:txBody>
      </p:sp>
      <p:sp>
        <p:nvSpPr>
          <p:cNvPr id="223" name="Google Shape;223;p74"/>
          <p:cNvSpPr/>
          <p:nvPr/>
        </p:nvSpPr>
        <p:spPr>
          <a:xfrm>
            <a:off x="-2729" y="181055"/>
            <a:ext cx="758663" cy="538608"/>
          </a:xfrm>
          <a:prstGeom prst="homePlate">
            <a:avLst>
              <a:gd name="adj" fmla="val 50000"/>
            </a:avLst>
          </a:prstGeom>
          <a:solidFill>
            <a:srgbClr val="B9196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4" name="Google Shape;224;p74" descr="A picture containing clock,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0619" y="205815"/>
            <a:ext cx="316581" cy="48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4"/>
          <p:cNvSpPr/>
          <p:nvPr/>
        </p:nvSpPr>
        <p:spPr>
          <a:xfrm flipH="1">
            <a:off x="-2729" y="1023730"/>
            <a:ext cx="9143999" cy="5834270"/>
          </a:xfrm>
          <a:prstGeom prst="rect">
            <a:avLst/>
          </a:prstGeom>
          <a:gradFill>
            <a:gsLst>
              <a:gs pos="0">
                <a:srgbClr val="42CACA">
                  <a:alpha val="28627"/>
                </a:srgbClr>
              </a:gs>
              <a:gs pos="35000">
                <a:srgbClr val="80DBE0">
                  <a:alpha val="28627"/>
                </a:srgbClr>
              </a:gs>
              <a:gs pos="65000">
                <a:srgbClr val="DC449E">
                  <a:alpha val="28627"/>
                </a:srgbClr>
              </a:gs>
              <a:gs pos="100000">
                <a:srgbClr val="B9196F">
                  <a:alpha val="2862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embly Colour">
  <p:cSld name="Assembly Colour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5"/>
          <p:cNvSpPr/>
          <p:nvPr/>
        </p:nvSpPr>
        <p:spPr>
          <a:xfrm>
            <a:off x="0" y="1016000"/>
            <a:ext cx="9144000" cy="5871028"/>
          </a:xfrm>
          <a:prstGeom prst="rect">
            <a:avLst/>
          </a:prstGeom>
          <a:gradFill>
            <a:gsLst>
              <a:gs pos="0">
                <a:srgbClr val="6DD8D8"/>
              </a:gs>
              <a:gs pos="7000">
                <a:srgbClr val="A0E5E5"/>
              </a:gs>
              <a:gs pos="45000">
                <a:schemeClr val="dk1"/>
              </a:gs>
              <a:gs pos="70000">
                <a:schemeClr val="dk1"/>
              </a:gs>
              <a:gs pos="100000">
                <a:schemeClr val="lt2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Google Shape;228;p75"/>
          <p:cNvSpPr txBox="1">
            <a:spLocks noGrp="1"/>
          </p:cNvSpPr>
          <p:nvPr>
            <p:ph type="body" idx="1"/>
          </p:nvPr>
        </p:nvSpPr>
        <p:spPr>
          <a:xfrm>
            <a:off x="776288" y="241911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9" name="Google Shape;229;p75"/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ing Journey">
  <p:cSld name="Learning Journe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7"/>
          <p:cNvSpPr/>
          <p:nvPr/>
        </p:nvSpPr>
        <p:spPr>
          <a:xfrm>
            <a:off x="807888" y="1955228"/>
            <a:ext cx="8229599" cy="4147865"/>
          </a:xfrm>
          <a:custGeom>
            <a:avLst/>
            <a:gdLst/>
            <a:ahLst/>
            <a:cxnLst/>
            <a:rect l="l" t="t" r="r" b="b"/>
            <a:pathLst>
              <a:path w="7263928" h="3582415" extrusionOk="0">
                <a:moveTo>
                  <a:pt x="0" y="75127"/>
                </a:moveTo>
                <a:cubicBezTo>
                  <a:pt x="2510947" y="6234"/>
                  <a:pt x="5021894" y="-62659"/>
                  <a:pt x="6150280" y="100179"/>
                </a:cubicBezTo>
                <a:cubicBezTo>
                  <a:pt x="7278666" y="263017"/>
                  <a:pt x="7662797" y="768234"/>
                  <a:pt x="6770318" y="1052157"/>
                </a:cubicBezTo>
                <a:cubicBezTo>
                  <a:pt x="5877839" y="1336080"/>
                  <a:pt x="1758863" y="1466560"/>
                  <a:pt x="795403" y="1803719"/>
                </a:cubicBezTo>
                <a:cubicBezTo>
                  <a:pt x="-168057" y="2140878"/>
                  <a:pt x="12527" y="2778661"/>
                  <a:pt x="989557" y="3075110"/>
                </a:cubicBezTo>
                <a:cubicBezTo>
                  <a:pt x="1966587" y="3371559"/>
                  <a:pt x="4312085" y="3476987"/>
                  <a:pt x="6657584" y="3582415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highlight>
                <a:srgbClr val="03ABE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8;p37"/>
          <p:cNvSpPr>
            <a:spLocks noGrp="1"/>
          </p:cNvSpPr>
          <p:nvPr>
            <p:ph type="body" idx="1"/>
          </p:nvPr>
        </p:nvSpPr>
        <p:spPr>
          <a:xfrm>
            <a:off x="1400652" y="4998419"/>
            <a:ext cx="1713600" cy="1108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9" name="Google Shape;29;p37"/>
          <p:cNvSpPr txBox="1"/>
          <p:nvPr/>
        </p:nvSpPr>
        <p:spPr>
          <a:xfrm>
            <a:off x="408532" y="19318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n-GB" sz="2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learning journey for this week!</a:t>
            </a:r>
            <a:endParaRPr/>
          </a:p>
        </p:txBody>
      </p:sp>
      <p:sp>
        <p:nvSpPr>
          <p:cNvPr id="30" name="Google Shape;30;p37"/>
          <p:cNvSpPr>
            <a:spLocks noGrp="1"/>
          </p:cNvSpPr>
          <p:nvPr>
            <p:ph type="body" idx="2"/>
          </p:nvPr>
        </p:nvSpPr>
        <p:spPr>
          <a:xfrm>
            <a:off x="2257452" y="1378543"/>
            <a:ext cx="1713600" cy="1108800"/>
          </a:xfrm>
          <a:prstGeom prst="flowChartAlternateProcess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1" name="Google Shape;31;p37"/>
          <p:cNvSpPr>
            <a:spLocks noGrp="1"/>
          </p:cNvSpPr>
          <p:nvPr>
            <p:ph type="body" idx="3"/>
          </p:nvPr>
        </p:nvSpPr>
        <p:spPr>
          <a:xfrm>
            <a:off x="5632296" y="1245486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" name="Google Shape;32;p37"/>
          <p:cNvSpPr>
            <a:spLocks noGrp="1"/>
          </p:cNvSpPr>
          <p:nvPr>
            <p:ph type="body" idx="4"/>
          </p:nvPr>
        </p:nvSpPr>
        <p:spPr>
          <a:xfrm>
            <a:off x="5936939" y="2892139"/>
            <a:ext cx="1713600" cy="1108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" name="Google Shape;33;p37"/>
          <p:cNvSpPr>
            <a:spLocks noGrp="1"/>
          </p:cNvSpPr>
          <p:nvPr>
            <p:ph type="body" idx="5"/>
          </p:nvPr>
        </p:nvSpPr>
        <p:spPr>
          <a:xfrm>
            <a:off x="2376355" y="3130881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" name="Google Shape;34;p37"/>
          <p:cNvSpPr>
            <a:spLocks noGrp="1"/>
          </p:cNvSpPr>
          <p:nvPr>
            <p:ph type="body" idx="6"/>
          </p:nvPr>
        </p:nvSpPr>
        <p:spPr>
          <a:xfrm>
            <a:off x="4765568" y="5337981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" name="Google Shape;35;p37"/>
          <p:cNvSpPr/>
          <p:nvPr/>
        </p:nvSpPr>
        <p:spPr>
          <a:xfrm>
            <a:off x="542261" y="1671517"/>
            <a:ext cx="977344" cy="677498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" name="Google Shape;36;p37"/>
          <p:cNvSpPr/>
          <p:nvPr/>
        </p:nvSpPr>
        <p:spPr>
          <a:xfrm flipH="1">
            <a:off x="7650539" y="5748935"/>
            <a:ext cx="925604" cy="677498"/>
          </a:xfrm>
          <a:prstGeom prst="homePlat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Google Shape;37;p37"/>
          <p:cNvSpPr txBox="1"/>
          <p:nvPr/>
        </p:nvSpPr>
        <p:spPr>
          <a:xfrm>
            <a:off x="684812" y="1811615"/>
            <a:ext cx="675028" cy="453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/>
          </a:p>
        </p:txBody>
      </p:sp>
      <p:sp>
        <p:nvSpPr>
          <p:cNvPr id="38" name="Google Shape;38;p37"/>
          <p:cNvSpPr txBox="1"/>
          <p:nvPr/>
        </p:nvSpPr>
        <p:spPr>
          <a:xfrm>
            <a:off x="7754491" y="5922774"/>
            <a:ext cx="1163242" cy="503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Finish</a:t>
            </a:r>
            <a:endParaRPr/>
          </a:p>
        </p:txBody>
      </p:sp>
      <p:pic>
        <p:nvPicPr>
          <p:cNvPr id="39" name="Google Shape;39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8218394" y="4846782"/>
            <a:ext cx="925606" cy="183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7" descr="A picture containing graphics, clock,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995" y="1519900"/>
            <a:ext cx="654330" cy="980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embly Blank">
  <p:cSld name="Assembly Blank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6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  <p:sp>
        <p:nvSpPr>
          <p:cNvPr id="232" name="Google Shape;232;p76"/>
          <p:cNvSpPr/>
          <p:nvPr/>
        </p:nvSpPr>
        <p:spPr>
          <a:xfrm>
            <a:off x="0" y="995680"/>
            <a:ext cx="9144000" cy="5862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76"/>
          <p:cNvSpPr txBox="1">
            <a:spLocks noGrp="1"/>
          </p:cNvSpPr>
          <p:nvPr>
            <p:ph type="body" idx="1"/>
          </p:nvPr>
        </p:nvSpPr>
        <p:spPr>
          <a:xfrm>
            <a:off x="776288" y="241911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34" name="Google Shape;234;p76"/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ur Background">
  <p:cSld name="Colour Background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8"/>
          <p:cNvSpPr/>
          <p:nvPr/>
        </p:nvSpPr>
        <p:spPr>
          <a:xfrm>
            <a:off x="0" y="995680"/>
            <a:ext cx="9144000" cy="5862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Google Shape;43;p38"/>
          <p:cNvSpPr/>
          <p:nvPr/>
        </p:nvSpPr>
        <p:spPr>
          <a:xfrm flipH="1">
            <a:off x="0" y="995680"/>
            <a:ext cx="9159435" cy="5870722"/>
          </a:xfrm>
          <a:prstGeom prst="rect">
            <a:avLst/>
          </a:prstGeom>
          <a:gradFill>
            <a:gsLst>
              <a:gs pos="0">
                <a:srgbClr val="B8CFEC">
                  <a:alpha val="65882"/>
                </a:srgbClr>
              </a:gs>
              <a:gs pos="35000">
                <a:srgbClr val="FFFFFF">
                  <a:alpha val="64705"/>
                </a:srgbClr>
              </a:gs>
              <a:gs pos="67000">
                <a:srgbClr val="FFFFFF">
                  <a:alpha val="64705"/>
                </a:srgbClr>
              </a:gs>
              <a:gs pos="100000">
                <a:srgbClr val="F4879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44;p38"/>
          <p:cNvSpPr/>
          <p:nvPr/>
        </p:nvSpPr>
        <p:spPr>
          <a:xfrm>
            <a:off x="-2729" y="181055"/>
            <a:ext cx="758663" cy="538608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" name="Google Shape;45;p38"/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  <p:sp>
        <p:nvSpPr>
          <p:cNvPr id="46" name="Google Shape;46;p38"/>
          <p:cNvSpPr txBox="1">
            <a:spLocks noGrp="1"/>
          </p:cNvSpPr>
          <p:nvPr>
            <p:ph type="body" idx="1"/>
          </p:nvPr>
        </p:nvSpPr>
        <p:spPr>
          <a:xfrm>
            <a:off x="776288" y="181055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»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-7 Cover">
  <p:cSld name="5-7 Cov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9"/>
          <p:cNvSpPr txBox="1"/>
          <p:nvPr/>
        </p:nvSpPr>
        <p:spPr>
          <a:xfrm>
            <a:off x="4010026" y="3289910"/>
            <a:ext cx="43815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</a:pPr>
            <a:r>
              <a:rPr lang="en-GB" sz="4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Primary 5-7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Google Shape;49;p39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6598" y="2460877"/>
            <a:ext cx="8587464" cy="122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9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598" y="5674031"/>
            <a:ext cx="4841502" cy="108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ssembly Cover">
  <p:cSld name="Assembly Cov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 txBox="1"/>
          <p:nvPr/>
        </p:nvSpPr>
        <p:spPr>
          <a:xfrm>
            <a:off x="2647950" y="3289910"/>
            <a:ext cx="5743576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</a:pPr>
            <a:r>
              <a:rPr lang="en-GB" sz="4800" b="1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Primary Assembly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40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6598" y="2460877"/>
            <a:ext cx="8587464" cy="122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40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598" y="5674031"/>
            <a:ext cx="4841502" cy="1089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1"/>
          <p:cNvSpPr/>
          <p:nvPr/>
        </p:nvSpPr>
        <p:spPr>
          <a:xfrm flipH="1">
            <a:off x="0" y="1023839"/>
            <a:ext cx="9146729" cy="5834966"/>
          </a:xfrm>
          <a:prstGeom prst="rect">
            <a:avLst/>
          </a:prstGeom>
          <a:gradFill>
            <a:gsLst>
              <a:gs pos="0">
                <a:srgbClr val="5E84F1">
                  <a:alpha val="22745"/>
                </a:srgbClr>
              </a:gs>
              <a:gs pos="25000">
                <a:srgbClr val="80A0F2">
                  <a:alpha val="22745"/>
                </a:srgbClr>
              </a:gs>
              <a:gs pos="75000">
                <a:srgbClr val="DF6068">
                  <a:alpha val="22745"/>
                </a:srgbClr>
              </a:gs>
              <a:gs pos="100000">
                <a:srgbClr val="EF3340">
                  <a:alpha val="2274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ote">
  <p:cSld name="Vot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2"/>
          <p:cNvSpPr/>
          <p:nvPr/>
        </p:nvSpPr>
        <p:spPr>
          <a:xfrm flipH="1">
            <a:off x="0" y="1023034"/>
            <a:ext cx="9146729" cy="5834966"/>
          </a:xfrm>
          <a:prstGeom prst="rect">
            <a:avLst/>
          </a:prstGeom>
          <a:gradFill>
            <a:gsLst>
              <a:gs pos="0">
                <a:srgbClr val="5E84F1">
                  <a:alpha val="22745"/>
                </a:srgbClr>
              </a:gs>
              <a:gs pos="25000">
                <a:srgbClr val="80A0F2">
                  <a:alpha val="22745"/>
                </a:srgbClr>
              </a:gs>
              <a:gs pos="75000">
                <a:srgbClr val="DF6068">
                  <a:alpha val="22745"/>
                </a:srgbClr>
              </a:gs>
              <a:gs pos="100000">
                <a:srgbClr val="EF3340">
                  <a:alpha val="2274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42"/>
          <p:cNvSpPr/>
          <p:nvPr/>
        </p:nvSpPr>
        <p:spPr>
          <a:xfrm>
            <a:off x="-2729" y="181055"/>
            <a:ext cx="758663" cy="538608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" name="Google Shape;60;p42" descr="A picture containing clock,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0619" y="205815"/>
            <a:ext cx="316581" cy="48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42"/>
          <p:cNvSpPr/>
          <p:nvPr/>
        </p:nvSpPr>
        <p:spPr>
          <a:xfrm>
            <a:off x="-2729" y="181055"/>
            <a:ext cx="758663" cy="538608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" name="Google Shape;62;p42" descr="A picture containing clock,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0619" y="205815"/>
            <a:ext cx="316581" cy="48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2"/>
          <p:cNvSpPr txBox="1">
            <a:spLocks noGrp="1"/>
          </p:cNvSpPr>
          <p:nvPr>
            <p:ph type="body" idx="1"/>
          </p:nvPr>
        </p:nvSpPr>
        <p:spPr>
          <a:xfrm>
            <a:off x="776288" y="181055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873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»"/>
              <a:defRPr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/>
          <p:nvPr/>
        </p:nvSpPr>
        <p:spPr>
          <a:xfrm>
            <a:off x="0" y="0"/>
            <a:ext cx="9144000" cy="1023729"/>
          </a:xfrm>
          <a:prstGeom prst="rect">
            <a:avLst/>
          </a:prstGeom>
          <a:gradFill>
            <a:gsLst>
              <a:gs pos="0">
                <a:schemeClr val="lt2"/>
              </a:gs>
              <a:gs pos="24800">
                <a:srgbClr val="80A0F2"/>
              </a:gs>
              <a:gs pos="96000">
                <a:schemeClr val="accent2"/>
              </a:gs>
              <a:gs pos="100000">
                <a:srgbClr val="EF334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11;p33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  <p:pic>
        <p:nvPicPr>
          <p:cNvPr id="12" name="Google Shape;12;p33" descr="A picture containing fence&#10;&#10;Description automatically generated"/>
          <p:cNvPicPr preferRelativeResize="0"/>
          <p:nvPr/>
        </p:nvPicPr>
        <p:blipFill rotWithShape="1">
          <a:blip r:embed="rId14">
            <a:alphaModFix amt="50000"/>
          </a:blip>
          <a:srcRect/>
          <a:stretch/>
        </p:blipFill>
        <p:spPr>
          <a:xfrm>
            <a:off x="29047" y="-15939"/>
            <a:ext cx="6101081" cy="6913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3" descr="A picture containing clock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233788" y="110696"/>
            <a:ext cx="747652" cy="80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3"/>
          <p:cNvPicPr preferRelativeResize="0"/>
          <p:nvPr/>
        </p:nvPicPr>
        <p:blipFill rotWithShape="1">
          <a:blip r:embed="rId16">
            <a:alphaModFix amt="32000"/>
          </a:blip>
          <a:srcRect/>
          <a:stretch/>
        </p:blipFill>
        <p:spPr>
          <a:xfrm rot="391057">
            <a:off x="601027" y="-177752"/>
            <a:ext cx="4761052" cy="747407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6"/>
          <p:cNvSpPr/>
          <p:nvPr/>
        </p:nvSpPr>
        <p:spPr>
          <a:xfrm>
            <a:off x="0" y="0"/>
            <a:ext cx="9144000" cy="1023729"/>
          </a:xfrm>
          <a:prstGeom prst="rect">
            <a:avLst/>
          </a:prstGeom>
          <a:gradFill>
            <a:gsLst>
              <a:gs pos="0">
                <a:srgbClr val="9AE7D7"/>
              </a:gs>
              <a:gs pos="25000">
                <a:srgbClr val="9AE7D7"/>
              </a:gs>
              <a:gs pos="75000">
                <a:srgbClr val="BC66ED"/>
              </a:gs>
              <a:gs pos="100000">
                <a:schemeClr val="l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8" name="Google Shape;88;p46" descr="A picture containing clock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233788" y="110696"/>
            <a:ext cx="747652" cy="80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6" descr="A picture containing fence&#10;&#10;Description automatically generated"/>
          <p:cNvPicPr preferRelativeResize="0"/>
          <p:nvPr/>
        </p:nvPicPr>
        <p:blipFill rotWithShape="1">
          <a:blip r:embed="rId14">
            <a:alphaModFix amt="50000"/>
          </a:blip>
          <a:srcRect/>
          <a:stretch/>
        </p:blipFill>
        <p:spPr>
          <a:xfrm>
            <a:off x="29047" y="-15939"/>
            <a:ext cx="6101081" cy="6913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6"/>
          <p:cNvPicPr preferRelativeResize="0"/>
          <p:nvPr/>
        </p:nvPicPr>
        <p:blipFill rotWithShape="1">
          <a:blip r:embed="rId15">
            <a:alphaModFix amt="32000"/>
          </a:blip>
          <a:srcRect/>
          <a:stretch/>
        </p:blipFill>
        <p:spPr>
          <a:xfrm rot="391057">
            <a:off x="571361" y="-186064"/>
            <a:ext cx="4761052" cy="747407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46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8"/>
          <p:cNvSpPr/>
          <p:nvPr/>
        </p:nvSpPr>
        <p:spPr>
          <a:xfrm>
            <a:off x="0" y="0"/>
            <a:ext cx="9144000" cy="1023729"/>
          </a:xfrm>
          <a:prstGeom prst="rect">
            <a:avLst/>
          </a:prstGeom>
          <a:gradFill>
            <a:gsLst>
              <a:gs pos="0">
                <a:srgbClr val="42CACA"/>
              </a:gs>
              <a:gs pos="35000">
                <a:srgbClr val="80DBE0"/>
              </a:gs>
              <a:gs pos="65000">
                <a:srgbClr val="DC449E"/>
              </a:gs>
              <a:gs pos="100000">
                <a:srgbClr val="B9196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2" name="Google Shape;152;p58" descr="A picture containing clock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233788" y="110695"/>
            <a:ext cx="747652" cy="80233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58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©VotesforColleges2022</a:t>
            </a:r>
            <a:endParaRPr/>
          </a:p>
        </p:txBody>
      </p:sp>
      <p:pic>
        <p:nvPicPr>
          <p:cNvPr id="154" name="Google Shape;154;p58"/>
          <p:cNvPicPr preferRelativeResize="0"/>
          <p:nvPr/>
        </p:nvPicPr>
        <p:blipFill rotWithShape="1">
          <a:blip r:embed="rId12">
            <a:alphaModFix amt="32000"/>
          </a:blip>
          <a:srcRect/>
          <a:stretch/>
        </p:blipFill>
        <p:spPr>
          <a:xfrm rot="391057">
            <a:off x="601027" y="-177752"/>
            <a:ext cx="4761052" cy="74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8" descr="A picture containing fence&#10;&#10;Description automatically generated"/>
          <p:cNvPicPr preferRelativeResize="0"/>
          <p:nvPr/>
        </p:nvPicPr>
        <p:blipFill rotWithShape="1">
          <a:blip r:embed="rId13">
            <a:alphaModFix amt="50000"/>
          </a:blip>
          <a:srcRect/>
          <a:stretch/>
        </p:blipFill>
        <p:spPr>
          <a:xfrm>
            <a:off x="29047" y="-15939"/>
            <a:ext cx="6101081" cy="691351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8"/>
          <p:cNvSpPr/>
          <p:nvPr/>
        </p:nvSpPr>
        <p:spPr>
          <a:xfrm>
            <a:off x="0" y="0"/>
            <a:ext cx="9144000" cy="1023729"/>
          </a:xfrm>
          <a:prstGeom prst="rect">
            <a:avLst/>
          </a:prstGeom>
          <a:gradFill>
            <a:gsLst>
              <a:gs pos="0">
                <a:srgbClr val="42CACA"/>
              </a:gs>
              <a:gs pos="35000">
                <a:srgbClr val="80DBE0"/>
              </a:gs>
              <a:gs pos="65000">
                <a:srgbClr val="DC449E"/>
              </a:gs>
              <a:gs pos="100000">
                <a:srgbClr val="B9196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7" name="Google Shape;197;p68" descr="A picture containing clock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33788" y="110695"/>
            <a:ext cx="747652" cy="80233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68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rgbClr val="2D2D2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  <p:pic>
        <p:nvPicPr>
          <p:cNvPr id="199" name="Google Shape;199;p68"/>
          <p:cNvPicPr preferRelativeResize="0"/>
          <p:nvPr/>
        </p:nvPicPr>
        <p:blipFill rotWithShape="1">
          <a:blip r:embed="rId11">
            <a:alphaModFix amt="32000"/>
          </a:blip>
          <a:srcRect/>
          <a:stretch/>
        </p:blipFill>
        <p:spPr>
          <a:xfrm rot="391057">
            <a:off x="601027" y="-177752"/>
            <a:ext cx="4761052" cy="747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68" descr="A picture containing fence&#10;&#10;Description automatically generated"/>
          <p:cNvPicPr preferRelativeResize="0"/>
          <p:nvPr/>
        </p:nvPicPr>
        <p:blipFill rotWithShape="1">
          <a:blip r:embed="rId12">
            <a:alphaModFix amt="50000"/>
          </a:blip>
          <a:srcRect/>
          <a:stretch/>
        </p:blipFill>
        <p:spPr>
          <a:xfrm>
            <a:off x="29047" y="-15939"/>
            <a:ext cx="6101081" cy="691351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3.png"/><Relationship Id="rId4" Type="http://schemas.openxmlformats.org/officeDocument/2006/relationships/image" Target="../media/image54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chart" Target="../charts/chart1.xml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voice.votesforschools.com/resource/access/c2eef787-753f-4cde-b955-37e6887b5345/7040-fed5a3f51b7507c2c8f1" TargetMode="External"/><Relationship Id="rId3" Type="http://schemas.openxmlformats.org/officeDocument/2006/relationships/image" Target="../media/image79.png"/><Relationship Id="rId7" Type="http://schemas.openxmlformats.org/officeDocument/2006/relationships/hyperlink" Target="https://voice.votesforschools.com/resource/access/213815da-12cb-44a2-8426-630c5c636841/7039-b551d72d5cffb0b7d8d8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3.png"/><Relationship Id="rId5" Type="http://schemas.openxmlformats.org/officeDocument/2006/relationships/image" Target="../media/image81.png"/><Relationship Id="rId10" Type="http://schemas.openxmlformats.org/officeDocument/2006/relationships/hyperlink" Target="https://votesforschools.as.me/schedule.php?field:9676837=SocialMedia" TargetMode="External"/><Relationship Id="rId4" Type="http://schemas.openxmlformats.org/officeDocument/2006/relationships/image" Target="../media/image80.png"/><Relationship Id="rId9" Type="http://schemas.openxmlformats.org/officeDocument/2006/relationships/hyperlink" Target="https://www.votesforschools.com/contact-u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B04805C6-BA31-F054-FF8F-4ABA766B8167}"/>
              </a:ext>
            </a:extLst>
          </p:cNvPr>
          <p:cNvSpPr/>
          <p:nvPr/>
        </p:nvSpPr>
        <p:spPr>
          <a:xfrm>
            <a:off x="7646459" y="5790595"/>
            <a:ext cx="1231148" cy="805559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bg2"/>
            </a:solidFill>
            <a:prstDash val="sysDash"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Century Gothic"/>
                <a:cs typeface="Century Gothic"/>
              </a:rPr>
              <a:t>Challenge tasks in this box</a:t>
            </a:r>
          </a:p>
        </p:txBody>
      </p:sp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E08AB724-101A-4B71-F969-EA3B97E84603}"/>
              </a:ext>
            </a:extLst>
          </p:cNvPr>
          <p:cNvSpPr/>
          <p:nvPr/>
        </p:nvSpPr>
        <p:spPr>
          <a:xfrm>
            <a:off x="6206698" y="5790595"/>
            <a:ext cx="1231148" cy="805559"/>
          </a:xfrm>
          <a:prstGeom prst="roundRect">
            <a:avLst>
              <a:gd name="adj" fmla="val 24541"/>
            </a:avLst>
          </a:prstGeom>
          <a:solidFill>
            <a:srgbClr val="FFFFB2"/>
          </a:solidFill>
          <a:ln w="19050">
            <a:solidFill>
              <a:schemeClr val="tx2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rgbClr val="000000"/>
                </a:solidFill>
                <a:latin typeface="Century Gothic"/>
                <a:cs typeface="Century Gothic"/>
              </a:rPr>
              <a:t>Supporting materials for SEND learners in this box 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D95A76E2-2D71-51AF-F9B8-B18F962C5BD6}"/>
              </a:ext>
            </a:extLst>
          </p:cNvPr>
          <p:cNvSpPr txBox="1"/>
          <p:nvPr/>
        </p:nvSpPr>
        <p:spPr>
          <a:xfrm>
            <a:off x="292427" y="5768622"/>
            <a:ext cx="920277" cy="6976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050" b="1" spc="-5" dirty="0">
                <a:solidFill>
                  <a:schemeClr val="bg1"/>
                </a:solidFill>
                <a:latin typeface="Century Gothic"/>
                <a:cs typeface="Century Gothic"/>
              </a:rPr>
              <a:t>Keywords:</a:t>
            </a:r>
            <a:endParaRPr lang="en-GB" sz="105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Blip>
                <a:blip r:embed="rId2"/>
              </a:buBlip>
            </a:pPr>
            <a:r>
              <a:rPr lang="en-GB" sz="1050" dirty="0">
                <a:solidFill>
                  <a:schemeClr val="bg1"/>
                </a:solidFill>
                <a:latin typeface="Century Gothic"/>
                <a:cs typeface="Century Gothic"/>
              </a:rPr>
              <a:t>Vape</a:t>
            </a: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Blip>
                <a:blip r:embed="rId2"/>
              </a:buBlip>
            </a:pPr>
            <a:r>
              <a:rPr lang="en-GB" sz="1050" dirty="0">
                <a:solidFill>
                  <a:schemeClr val="bg1"/>
                </a:solidFill>
                <a:latin typeface="Century Gothic"/>
                <a:cs typeface="Century Gothic"/>
              </a:rPr>
              <a:t>Vapour</a:t>
            </a:r>
          </a:p>
          <a:p>
            <a:pPr marL="184150" indent="-171450">
              <a:lnSpc>
                <a:spcPct val="100000"/>
              </a:lnSpc>
              <a:spcBef>
                <a:spcPts val="100"/>
              </a:spcBef>
              <a:buBlip>
                <a:blip r:embed="rId2"/>
              </a:buBlip>
            </a:pPr>
            <a:r>
              <a:rPr lang="en-GB" sz="1050" dirty="0">
                <a:solidFill>
                  <a:schemeClr val="bg1"/>
                </a:solidFill>
                <a:latin typeface="Century Gothic"/>
                <a:cs typeface="Century Gothic"/>
              </a:rPr>
              <a:t>Addictive</a:t>
            </a: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F2F4019B-6A5D-F888-2C26-508F3E36212F}"/>
              </a:ext>
            </a:extLst>
          </p:cNvPr>
          <p:cNvSpPr txBox="1"/>
          <p:nvPr/>
        </p:nvSpPr>
        <p:spPr>
          <a:xfrm>
            <a:off x="1421315" y="5768622"/>
            <a:ext cx="3137013" cy="6848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050" b="1" spc="-5" dirty="0">
                <a:solidFill>
                  <a:schemeClr val="bg1"/>
                </a:solidFill>
                <a:latin typeface="Century Gothic"/>
                <a:cs typeface="Century Gothic"/>
              </a:rPr>
              <a:t>Learning objectives: </a:t>
            </a:r>
          </a:p>
          <a:p>
            <a:pPr marL="184150" indent="-171450">
              <a:spcBef>
                <a:spcPts val="100"/>
              </a:spcBef>
              <a:buBlip>
                <a:blip r:embed="rId2"/>
              </a:buBlip>
            </a:pPr>
            <a:r>
              <a:rPr lang="en-GB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To understand what vaping is.</a:t>
            </a:r>
          </a:p>
          <a:p>
            <a:pPr marL="184150" indent="-171450">
              <a:spcBef>
                <a:spcPts val="100"/>
              </a:spcBef>
              <a:buBlip>
                <a:blip r:embed="rId2"/>
              </a:buBlip>
            </a:pPr>
            <a:r>
              <a:rPr lang="en-GB" sz="1050" dirty="0">
                <a:solidFill>
                  <a:schemeClr val="bg1"/>
                </a:solidFill>
                <a:latin typeface="Century Gothic" panose="020B0502020202020204" pitchFamily="34" charset="0"/>
              </a:rPr>
              <a:t>To consider whether we know enough about how vaping affects us.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6813A0-B949-97E6-EF7F-8A464094A7D3}"/>
              </a:ext>
            </a:extLst>
          </p:cNvPr>
          <p:cNvSpPr txBox="1">
            <a:spLocks/>
          </p:cNvSpPr>
          <p:nvPr/>
        </p:nvSpPr>
        <p:spPr>
          <a:xfrm>
            <a:off x="0" y="-55563"/>
            <a:ext cx="9001496" cy="1136651"/>
          </a:xfrm>
          <a:prstGeom prst="rect">
            <a:avLst/>
          </a:prstGeom>
        </p:spPr>
        <p:txBody>
          <a:bodyPr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5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VotesforSchools Lesson Plan: Primary 7-11</a:t>
            </a:r>
            <a:br>
              <a:rPr lang="en-GB" sz="25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250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Do we know enough about how vaping affects us?</a:t>
            </a:r>
            <a:endParaRPr lang="en-GB" sz="2500" dirty="0">
              <a:solidFill>
                <a:schemeClr val="tx1"/>
              </a:solidFill>
              <a:highlight>
                <a:srgbClr val="FFFF00"/>
              </a:highlight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3ECB7A-A7C1-3803-A95F-4A6424E8B0CE}"/>
              </a:ext>
            </a:extLst>
          </p:cNvPr>
          <p:cNvSpPr/>
          <p:nvPr/>
        </p:nvSpPr>
        <p:spPr>
          <a:xfrm>
            <a:off x="4766939" y="5790596"/>
            <a:ext cx="1231148" cy="805559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Cross curricular opportunities in this box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C7341C8-9BCD-E071-11C1-02ECD42698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212002"/>
              </p:ext>
            </p:extLst>
          </p:nvPr>
        </p:nvGraphicFramePr>
        <p:xfrm>
          <a:off x="201727" y="1248459"/>
          <a:ext cx="8675880" cy="430742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00840">
                  <a:extLst>
                    <a:ext uri="{9D8B030D-6E8A-4147-A177-3AD203B41FA5}">
                      <a16:colId xmlns:a16="http://schemas.microsoft.com/office/drawing/2014/main" val="2289360755"/>
                    </a:ext>
                  </a:extLst>
                </a:gridCol>
                <a:gridCol w="1804024">
                  <a:extLst>
                    <a:ext uri="{9D8B030D-6E8A-4147-A177-3AD203B41FA5}">
                      <a16:colId xmlns:a16="http://schemas.microsoft.com/office/drawing/2014/main" val="2048248334"/>
                    </a:ext>
                  </a:extLst>
                </a:gridCol>
                <a:gridCol w="1068021">
                  <a:extLst>
                    <a:ext uri="{9D8B030D-6E8A-4147-A177-3AD203B41FA5}">
                      <a16:colId xmlns:a16="http://schemas.microsoft.com/office/drawing/2014/main" val="1195679583"/>
                    </a:ext>
                  </a:extLst>
                </a:gridCol>
                <a:gridCol w="5202995">
                  <a:extLst>
                    <a:ext uri="{9D8B030D-6E8A-4147-A177-3AD203B41FA5}">
                      <a16:colId xmlns:a16="http://schemas.microsoft.com/office/drawing/2014/main" val="2570374607"/>
                    </a:ext>
                  </a:extLst>
                </a:gridCol>
              </a:tblGrid>
              <a:tr h="637927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      </a:t>
                      </a:r>
                    </a:p>
                  </a:txBody>
                  <a:tcPr anchor="ctr">
                    <a:solidFill>
                      <a:srgbClr val="6387E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 marL="32155" marR="32155" marT="0" marB="0" anchor="ctr">
                    <a:solidFill>
                      <a:srgbClr val="6387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 marL="32155" marR="32155" marT="50292" marB="50292" anchor="ctr">
                    <a:solidFill>
                      <a:srgbClr val="6387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Century Gothic"/>
                      </a:endParaRPr>
                    </a:p>
                  </a:txBody>
                  <a:tcPr marL="32155" marR="32155" marT="50292" marB="50292" anchor="ctr">
                    <a:solidFill>
                      <a:srgbClr val="6387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972749"/>
                  </a:ext>
                </a:extLst>
              </a:tr>
              <a:tr h="688030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5-10 mins</a:t>
                      </a:r>
                    </a:p>
                  </a:txBody>
                  <a:tcPr anchor="ctr">
                    <a:solidFill>
                      <a:srgbClr val="EBF0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1. What is vaping?</a:t>
                      </a:r>
                    </a:p>
                  </a:txBody>
                  <a:tcPr marL="32155" marR="32155" marT="0" marB="0" anchor="ctr">
                    <a:solidFill>
                      <a:srgbClr val="EBF0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Century Gothic"/>
                        </a:rPr>
                        <a:t>Whole class</a:t>
                      </a:r>
                    </a:p>
                  </a:txBody>
                  <a:tcPr marL="32155" marR="32155" marT="50292" marB="50292" anchor="ctr">
                    <a:solidFill>
                      <a:srgbClr val="EBF0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Century Gothic"/>
                        </a:rPr>
                        <a:t>Voters are presented with different pieces of information about vaping. Voters decide whether they know the fact already (stand up) or don’t know the fact (sit down).</a:t>
                      </a:r>
                    </a:p>
                  </a:txBody>
                  <a:tcPr marL="32155" marR="32155" marT="50292" marB="50292" anchor="ctr">
                    <a:solidFill>
                      <a:srgbClr val="EBF0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060824"/>
                  </a:ext>
                </a:extLst>
              </a:tr>
              <a:tr h="458687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3-5 mins</a:t>
                      </a:r>
                    </a:p>
                  </a:txBody>
                  <a:tcPr anchor="ctr"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2. Why are we talking about this?</a:t>
                      </a:r>
                    </a:p>
                  </a:txBody>
                  <a:tcPr marL="32155" marR="32155" marT="0" marB="0" anchor="ctr"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Century Gothic"/>
                        </a:rPr>
                        <a:t>Whole class</a:t>
                      </a:r>
                    </a:p>
                  </a:txBody>
                  <a:tcPr marL="32155" marR="32155" marT="0" marB="0" anchor="ctr"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Voters are introduced to this week’s VoteTopic. </a:t>
                      </a:r>
                    </a:p>
                  </a:txBody>
                  <a:tcPr marL="32155" marR="32155" marT="0" marB="0" anchor="ctr">
                    <a:solidFill>
                      <a:srgbClr val="F8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411683"/>
                  </a:ext>
                </a:extLst>
              </a:tr>
              <a:tr h="688030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5-10 mins</a:t>
                      </a:r>
                    </a:p>
                  </a:txBody>
                  <a:tcPr anchor="ctr">
                    <a:solidFill>
                      <a:srgbClr val="EBF0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3. Seeing through the mist…</a:t>
                      </a:r>
                    </a:p>
                  </a:txBody>
                  <a:tcPr marL="32155" marR="32155" marT="0" marB="0" anchor="ctr">
                    <a:solidFill>
                      <a:srgbClr val="EBF0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Century Gothic"/>
                        </a:rPr>
                        <a:t>Whole class</a:t>
                      </a:r>
                    </a:p>
                  </a:txBody>
                  <a:tcPr marL="32155" marR="32155" marT="0" marB="0" anchor="ctr">
                    <a:solidFill>
                      <a:srgbClr val="EBF0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Voters look at different facts from a study conducted by Action on Smoking and Health (ASH). Voters fill in the blank for each fact using the multiple-choice answers provided. They show their answers using their fingers.</a:t>
                      </a:r>
                    </a:p>
                  </a:txBody>
                  <a:tcPr marL="32155" marR="32155" marT="0" marB="0" anchor="ctr">
                    <a:solidFill>
                      <a:srgbClr val="EBF0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495871"/>
                  </a:ext>
                </a:extLst>
              </a:tr>
              <a:tr h="688030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5-10 mins</a:t>
                      </a:r>
                    </a:p>
                  </a:txBody>
                  <a:tcPr anchor="ctr"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4. What’s the harm?</a:t>
                      </a:r>
                    </a:p>
                  </a:txBody>
                  <a:tcPr marL="32155" marR="32155" marT="0" marB="0" anchor="ctr"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cs typeface="Century Gothic"/>
                        </a:rPr>
                        <a:t>Whole class</a:t>
                      </a:r>
                    </a:p>
                  </a:txBody>
                  <a:tcPr marL="32155" marR="32155" marT="0" marB="0" anchor="ctr"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Voters are presented with letters from three different young people who have an issue around vaping. Voters discuss the advice they would give to  each person with a partner, using the prompts to support them.</a:t>
                      </a:r>
                    </a:p>
                  </a:txBody>
                  <a:tcPr marL="32155" marR="32155" marT="0" marB="0" anchor="ctr">
                    <a:solidFill>
                      <a:srgbClr val="F8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767604"/>
                  </a:ext>
                </a:extLst>
              </a:tr>
              <a:tr h="688030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5-10 mins</a:t>
                      </a:r>
                    </a:p>
                  </a:txBody>
                  <a:tcPr anchor="ctr">
                    <a:solidFill>
                      <a:srgbClr val="EBF0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5. Final thoughts!</a:t>
                      </a:r>
                    </a:p>
                  </a:txBody>
                  <a:tcPr marL="32155" marR="32155" marT="0" marB="0" anchor="ctr">
                    <a:solidFill>
                      <a:srgbClr val="EBF0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Whole class</a:t>
                      </a:r>
                    </a:p>
                  </a:txBody>
                  <a:tcPr marL="32155" marR="32155" marT="0" marB="0" anchor="ctr">
                    <a:solidFill>
                      <a:srgbClr val="EBF0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Voters reflect on the VoteTopic question and decide whether they feel they know enough about vaping and the how it affects them.</a:t>
                      </a:r>
                    </a:p>
                  </a:txBody>
                  <a:tcPr marL="32155" marR="32155" marT="0" marB="0" anchor="ctr">
                    <a:solidFill>
                      <a:srgbClr val="EBF0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048623"/>
                  </a:ext>
                </a:extLst>
              </a:tr>
              <a:tr h="458687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N/A</a:t>
                      </a:r>
                    </a:p>
                  </a:txBody>
                  <a:tcPr anchor="ctr"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Vote!</a:t>
                      </a:r>
                    </a:p>
                  </a:txBody>
                  <a:tcPr marL="32155" marR="32155" marT="0" marB="0" anchor="ctr"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Whole class</a:t>
                      </a:r>
                    </a:p>
                  </a:txBody>
                  <a:tcPr marL="32155" marR="32155" marT="0" marB="0" anchor="ctr">
                    <a:solidFill>
                      <a:srgbClr val="F8FA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entury Gothic"/>
                        </a:rPr>
                        <a:t>Voters review the Yes/No arguments for this topic before casting their vote. </a:t>
                      </a:r>
                    </a:p>
                  </a:txBody>
                  <a:tcPr marL="32155" marR="32155" marT="0" marB="0" anchor="ctr">
                    <a:solidFill>
                      <a:srgbClr val="F8FA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141243"/>
                  </a:ext>
                </a:extLst>
              </a:tr>
            </a:tbl>
          </a:graphicData>
        </a:graphic>
      </p:graphicFrame>
      <p:pic>
        <p:nvPicPr>
          <p:cNvPr id="9" name="Graphic 8" descr="Stopwatch 75%">
            <a:extLst>
              <a:ext uri="{FF2B5EF4-FFF2-40B4-BE49-F238E27FC236}">
                <a16:creationId xmlns:a16="http://schemas.microsoft.com/office/drawing/2014/main" id="{1E65F168-29AC-3363-3CB8-825D16F91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6393" y="1315769"/>
            <a:ext cx="468000" cy="468000"/>
          </a:xfrm>
          <a:prstGeom prst="rect">
            <a:avLst/>
          </a:prstGeom>
        </p:spPr>
      </p:pic>
      <p:pic>
        <p:nvPicPr>
          <p:cNvPr id="10" name="Graphic 9" descr="Route (Two Pins With A Path)">
            <a:extLst>
              <a:ext uri="{FF2B5EF4-FFF2-40B4-BE49-F238E27FC236}">
                <a16:creationId xmlns:a16="http://schemas.microsoft.com/office/drawing/2014/main" id="{733D7F1F-9FEC-99B4-A288-89EE806EB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51227" y="1315769"/>
            <a:ext cx="468000" cy="468000"/>
          </a:xfrm>
          <a:prstGeom prst="rect">
            <a:avLst/>
          </a:prstGeom>
        </p:spPr>
      </p:pic>
      <p:pic>
        <p:nvPicPr>
          <p:cNvPr id="11" name="Graphic 10" descr="Users">
            <a:extLst>
              <a:ext uri="{FF2B5EF4-FFF2-40B4-BE49-F238E27FC236}">
                <a16:creationId xmlns:a16="http://schemas.microsoft.com/office/drawing/2014/main" id="{029B7DA9-7B0E-DB97-59FA-1586A593B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17501" y="1315769"/>
            <a:ext cx="468000" cy="468000"/>
          </a:xfrm>
          <a:prstGeom prst="rect">
            <a:avLst/>
          </a:prstGeom>
        </p:spPr>
      </p:pic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8A0A115B-9E0F-FDB7-91D0-AC76F3EAA7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57911" y="1315769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4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12"/>
          <p:cNvPicPr preferRelativeResize="0"/>
          <p:nvPr/>
        </p:nvPicPr>
        <p:blipFill rotWithShape="1">
          <a:blip r:embed="rId3">
            <a:alphaModFix/>
          </a:blip>
          <a:srcRect l="48" r="7008"/>
          <a:stretch/>
        </p:blipFill>
        <p:spPr>
          <a:xfrm>
            <a:off x="214226" y="1213943"/>
            <a:ext cx="8700217" cy="38370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51" name="Google Shape;451;p12"/>
          <p:cNvSpPr/>
          <p:nvPr/>
        </p:nvSpPr>
        <p:spPr>
          <a:xfrm>
            <a:off x="1267464" y="5359911"/>
            <a:ext cx="1274083" cy="1274083"/>
          </a:xfrm>
          <a:prstGeom prst="ellipse">
            <a:avLst/>
          </a:prstGeom>
          <a:solidFill>
            <a:srgbClr val="FFD3D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2" name="Google Shape;452;p12" descr="A picture containing text,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7761" t="29372" r="31436" b="49839"/>
          <a:stretch/>
        </p:blipFill>
        <p:spPr>
          <a:xfrm>
            <a:off x="1524748" y="5474343"/>
            <a:ext cx="728439" cy="102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2" descr="Thought bubb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5" y="149787"/>
            <a:ext cx="597300" cy="59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" name="Google Shape;454;p12"/>
          <p:cNvGrpSpPr/>
          <p:nvPr/>
        </p:nvGrpSpPr>
        <p:grpSpPr>
          <a:xfrm>
            <a:off x="1678682" y="2195853"/>
            <a:ext cx="5786636" cy="2008774"/>
            <a:chOff x="2903361" y="3297221"/>
            <a:chExt cx="5786636" cy="2008774"/>
          </a:xfrm>
        </p:grpSpPr>
        <p:sp>
          <p:nvSpPr>
            <p:cNvPr id="455" name="Google Shape;455;p12"/>
            <p:cNvSpPr/>
            <p:nvPr/>
          </p:nvSpPr>
          <p:spPr>
            <a:xfrm rot="-195704">
              <a:off x="2946743" y="3458008"/>
              <a:ext cx="5699873" cy="1687200"/>
            </a:xfrm>
            <a:custGeom>
              <a:avLst/>
              <a:gdLst/>
              <a:ahLst/>
              <a:cxnLst/>
              <a:rect l="l" t="t" r="r" b="b"/>
              <a:pathLst>
                <a:path w="7814229" h="3928340" extrusionOk="0">
                  <a:moveTo>
                    <a:pt x="5507405" y="3740711"/>
                  </a:moveTo>
                  <a:lnTo>
                    <a:pt x="5505133" y="3742997"/>
                  </a:lnTo>
                  <a:cubicBezTo>
                    <a:pt x="5498115" y="3749942"/>
                    <a:pt x="5495024" y="3752811"/>
                    <a:pt x="5505664" y="3742404"/>
                  </a:cubicBezTo>
                  <a:close/>
                  <a:moveTo>
                    <a:pt x="0" y="0"/>
                  </a:moveTo>
                  <a:lnTo>
                    <a:pt x="7814229" y="0"/>
                  </a:lnTo>
                  <a:lnTo>
                    <a:pt x="7814229" y="3767733"/>
                  </a:lnTo>
                  <a:lnTo>
                    <a:pt x="7805192" y="3768851"/>
                  </a:lnTo>
                  <a:cubicBezTo>
                    <a:pt x="7786536" y="3768851"/>
                    <a:pt x="7768606" y="3761763"/>
                    <a:pt x="7750312" y="3758219"/>
                  </a:cubicBezTo>
                  <a:cubicBezTo>
                    <a:pt x="7732018" y="3765307"/>
                    <a:pt x="7712779" y="3770435"/>
                    <a:pt x="7695431" y="3779484"/>
                  </a:cubicBezTo>
                  <a:cubicBezTo>
                    <a:pt x="7665041" y="3795336"/>
                    <a:pt x="7641108" y="3824538"/>
                    <a:pt x="7607622" y="3832647"/>
                  </a:cubicBezTo>
                  <a:cubicBezTo>
                    <a:pt x="7536280" y="3849925"/>
                    <a:pt x="7461275" y="3846824"/>
                    <a:pt x="7388101" y="3853912"/>
                  </a:cubicBezTo>
                  <a:cubicBezTo>
                    <a:pt x="7369808" y="3839735"/>
                    <a:pt x="7349786" y="3827429"/>
                    <a:pt x="7333220" y="3811382"/>
                  </a:cubicBezTo>
                  <a:cubicBezTo>
                    <a:pt x="7304462" y="3783524"/>
                    <a:pt x="7313263" y="3756009"/>
                    <a:pt x="7267364" y="3736954"/>
                  </a:cubicBezTo>
                  <a:cubicBezTo>
                    <a:pt x="7256730" y="3732539"/>
                    <a:pt x="7245412" y="3744042"/>
                    <a:pt x="7234436" y="3747586"/>
                  </a:cubicBezTo>
                  <a:cubicBezTo>
                    <a:pt x="7131993" y="3751130"/>
                    <a:pt x="7028870" y="3746270"/>
                    <a:pt x="6927106" y="3758219"/>
                  </a:cubicBezTo>
                  <a:cubicBezTo>
                    <a:pt x="6905928" y="3760706"/>
                    <a:pt x="6890172" y="3778941"/>
                    <a:pt x="6872226" y="3790116"/>
                  </a:cubicBezTo>
                  <a:cubicBezTo>
                    <a:pt x="6838936" y="3810847"/>
                    <a:pt x="6808838" y="3836767"/>
                    <a:pt x="6773441" y="3853912"/>
                  </a:cubicBezTo>
                  <a:cubicBezTo>
                    <a:pt x="6735139" y="3872464"/>
                    <a:pt x="6692950" y="3882265"/>
                    <a:pt x="6652705" y="3896442"/>
                  </a:cubicBezTo>
                  <a:cubicBezTo>
                    <a:pt x="6623435" y="3878721"/>
                    <a:pt x="6593614" y="3861826"/>
                    <a:pt x="6564896" y="3843279"/>
                  </a:cubicBezTo>
                  <a:cubicBezTo>
                    <a:pt x="6538708" y="3826367"/>
                    <a:pt x="6519456" y="3792288"/>
                    <a:pt x="6488063" y="3790116"/>
                  </a:cubicBezTo>
                  <a:cubicBezTo>
                    <a:pt x="6458641" y="3788080"/>
                    <a:pt x="6439774" y="3825434"/>
                    <a:pt x="6411231" y="3832647"/>
                  </a:cubicBezTo>
                  <a:cubicBezTo>
                    <a:pt x="6354147" y="3847073"/>
                    <a:pt x="6294153" y="3846824"/>
                    <a:pt x="6235614" y="3853912"/>
                  </a:cubicBezTo>
                  <a:cubicBezTo>
                    <a:pt x="6205200" y="3846546"/>
                    <a:pt x="6163132" y="3838393"/>
                    <a:pt x="6136830" y="3822014"/>
                  </a:cubicBezTo>
                  <a:cubicBezTo>
                    <a:pt x="6101739" y="3800162"/>
                    <a:pt x="6071685" y="3771483"/>
                    <a:pt x="6038045" y="3747586"/>
                  </a:cubicBezTo>
                  <a:cubicBezTo>
                    <a:pt x="6016769" y="3732472"/>
                    <a:pt x="5994140" y="3719233"/>
                    <a:pt x="5972188" y="3705056"/>
                  </a:cubicBezTo>
                  <a:cubicBezTo>
                    <a:pt x="5961212" y="3708600"/>
                    <a:pt x="5948738" y="3709261"/>
                    <a:pt x="5939260" y="3715688"/>
                  </a:cubicBezTo>
                  <a:cubicBezTo>
                    <a:pt x="5911626" y="3734427"/>
                    <a:pt x="5887213" y="3757321"/>
                    <a:pt x="5862428" y="3779484"/>
                  </a:cubicBezTo>
                  <a:cubicBezTo>
                    <a:pt x="5839616" y="3799882"/>
                    <a:pt x="5822095" y="3826161"/>
                    <a:pt x="5796571" y="3843279"/>
                  </a:cubicBezTo>
                  <a:cubicBezTo>
                    <a:pt x="5773662" y="3858643"/>
                    <a:pt x="5745349" y="3864544"/>
                    <a:pt x="5719738" y="3875177"/>
                  </a:cubicBezTo>
                  <a:cubicBezTo>
                    <a:pt x="5598706" y="3851727"/>
                    <a:pt x="5676999" y="3878265"/>
                    <a:pt x="5533145" y="3715688"/>
                  </a:cubicBezTo>
                  <a:lnTo>
                    <a:pt x="5507405" y="3740711"/>
                  </a:lnTo>
                  <a:lnTo>
                    <a:pt x="5517382" y="3730673"/>
                  </a:lnTo>
                  <a:cubicBezTo>
                    <a:pt x="5534374" y="3713230"/>
                    <a:pt x="5547473" y="3697881"/>
                    <a:pt x="5478265" y="3758219"/>
                  </a:cubicBezTo>
                  <a:cubicBezTo>
                    <a:pt x="5398996" y="3827328"/>
                    <a:pt x="5405263" y="3827452"/>
                    <a:pt x="5346552" y="3907075"/>
                  </a:cubicBezTo>
                  <a:cubicBezTo>
                    <a:pt x="5271776" y="3870856"/>
                    <a:pt x="5316523" y="3894210"/>
                    <a:pt x="5214839" y="3832647"/>
                  </a:cubicBezTo>
                  <a:cubicBezTo>
                    <a:pt x="5163482" y="3801554"/>
                    <a:pt x="5104366" y="3784456"/>
                    <a:pt x="5050198" y="3758219"/>
                  </a:cubicBezTo>
                  <a:cubicBezTo>
                    <a:pt x="5038399" y="3752504"/>
                    <a:pt x="5026598" y="3745990"/>
                    <a:pt x="5017270" y="3736954"/>
                  </a:cubicBezTo>
                  <a:cubicBezTo>
                    <a:pt x="4971153" y="3692279"/>
                    <a:pt x="5023397" y="3704191"/>
                    <a:pt x="4951413" y="3651893"/>
                  </a:cubicBezTo>
                  <a:cubicBezTo>
                    <a:pt x="4910750" y="3622351"/>
                    <a:pt x="4863605" y="3602274"/>
                    <a:pt x="4819701" y="3577465"/>
                  </a:cubicBezTo>
                  <a:cubicBezTo>
                    <a:pt x="4794090" y="3598730"/>
                    <a:pt x="4765434" y="3616973"/>
                    <a:pt x="4742868" y="3641261"/>
                  </a:cubicBezTo>
                  <a:cubicBezTo>
                    <a:pt x="4731923" y="3653042"/>
                    <a:pt x="4727362" y="3669223"/>
                    <a:pt x="4720916" y="3683791"/>
                  </a:cubicBezTo>
                  <a:cubicBezTo>
                    <a:pt x="4702789" y="3724765"/>
                    <a:pt x="4709042" y="3760559"/>
                    <a:pt x="4655059" y="3790116"/>
                  </a:cubicBezTo>
                  <a:cubicBezTo>
                    <a:pt x="4594626" y="3823205"/>
                    <a:pt x="4523346" y="3832647"/>
                    <a:pt x="4457490" y="3853912"/>
                  </a:cubicBezTo>
                  <a:cubicBezTo>
                    <a:pt x="4431879" y="3850368"/>
                    <a:pt x="4405655" y="3849736"/>
                    <a:pt x="4380657" y="3843279"/>
                  </a:cubicBezTo>
                  <a:cubicBezTo>
                    <a:pt x="4350453" y="3835477"/>
                    <a:pt x="4324017" y="3809059"/>
                    <a:pt x="4292849" y="3811382"/>
                  </a:cubicBezTo>
                  <a:cubicBezTo>
                    <a:pt x="4269491" y="3813123"/>
                    <a:pt x="4260060" y="3846359"/>
                    <a:pt x="4237969" y="3853912"/>
                  </a:cubicBezTo>
                  <a:cubicBezTo>
                    <a:pt x="4195996" y="3868262"/>
                    <a:pt x="4150160" y="3868089"/>
                    <a:pt x="4106256" y="3875177"/>
                  </a:cubicBezTo>
                  <a:lnTo>
                    <a:pt x="4040399" y="3843279"/>
                  </a:lnTo>
                  <a:cubicBezTo>
                    <a:pt x="3982136" y="3815058"/>
                    <a:pt x="3946261" y="3751949"/>
                    <a:pt x="3886734" y="3726321"/>
                  </a:cubicBezTo>
                  <a:cubicBezTo>
                    <a:pt x="3870017" y="3719124"/>
                    <a:pt x="3858713" y="3749427"/>
                    <a:pt x="3842830" y="3758219"/>
                  </a:cubicBezTo>
                  <a:cubicBezTo>
                    <a:pt x="3832785" y="3763780"/>
                    <a:pt x="3820878" y="3765307"/>
                    <a:pt x="3809902" y="3768851"/>
                  </a:cubicBezTo>
                  <a:cubicBezTo>
                    <a:pt x="3611939" y="3778440"/>
                    <a:pt x="3626112" y="3818378"/>
                    <a:pt x="3502572" y="3726321"/>
                  </a:cubicBezTo>
                  <a:cubicBezTo>
                    <a:pt x="3482067" y="3711041"/>
                    <a:pt x="3465985" y="3690879"/>
                    <a:pt x="3447692" y="3673158"/>
                  </a:cubicBezTo>
                  <a:cubicBezTo>
                    <a:pt x="3436715" y="3676702"/>
                    <a:pt x="3424019" y="3677066"/>
                    <a:pt x="3414763" y="3683791"/>
                  </a:cubicBezTo>
                  <a:cubicBezTo>
                    <a:pt x="3323397" y="3750171"/>
                    <a:pt x="3392057" y="3716419"/>
                    <a:pt x="3326955" y="3779484"/>
                  </a:cubicBezTo>
                  <a:cubicBezTo>
                    <a:pt x="3306749" y="3799058"/>
                    <a:pt x="3285828" y="3818778"/>
                    <a:pt x="3261098" y="3832647"/>
                  </a:cubicBezTo>
                  <a:cubicBezTo>
                    <a:pt x="3158385" y="3890252"/>
                    <a:pt x="3114146" y="3897681"/>
                    <a:pt x="3008649" y="3928340"/>
                  </a:cubicBezTo>
                  <a:lnTo>
                    <a:pt x="2953769" y="3907075"/>
                  </a:lnTo>
                  <a:cubicBezTo>
                    <a:pt x="2917658" y="3893083"/>
                    <a:pt x="2895028" y="3857677"/>
                    <a:pt x="2865960" y="3832647"/>
                  </a:cubicBezTo>
                  <a:cubicBezTo>
                    <a:pt x="2829170" y="3800969"/>
                    <a:pt x="2791843" y="3769838"/>
                    <a:pt x="2756199" y="3736954"/>
                  </a:cubicBezTo>
                  <a:cubicBezTo>
                    <a:pt x="2714984" y="3698930"/>
                    <a:pt x="2685576" y="3646134"/>
                    <a:pt x="2635463" y="3619995"/>
                  </a:cubicBezTo>
                  <a:cubicBezTo>
                    <a:pt x="2586186" y="3594291"/>
                    <a:pt x="2525701" y="3598730"/>
                    <a:pt x="2470821" y="3588098"/>
                  </a:cubicBezTo>
                  <a:cubicBezTo>
                    <a:pt x="2261292" y="3655754"/>
                    <a:pt x="2401409" y="3602080"/>
                    <a:pt x="2075683" y="3800749"/>
                  </a:cubicBezTo>
                  <a:cubicBezTo>
                    <a:pt x="2072024" y="3765307"/>
                    <a:pt x="2093731" y="3716291"/>
                    <a:pt x="2064707" y="3694423"/>
                  </a:cubicBezTo>
                  <a:cubicBezTo>
                    <a:pt x="2040032" y="3675832"/>
                    <a:pt x="2006776" y="3717416"/>
                    <a:pt x="1976898" y="3726321"/>
                  </a:cubicBezTo>
                  <a:cubicBezTo>
                    <a:pt x="1911571" y="3745793"/>
                    <a:pt x="1845185" y="3761763"/>
                    <a:pt x="1779329" y="3779484"/>
                  </a:cubicBezTo>
                  <a:cubicBezTo>
                    <a:pt x="1731766" y="3783028"/>
                    <a:pt x="1684107" y="3794714"/>
                    <a:pt x="1636640" y="3790116"/>
                  </a:cubicBezTo>
                  <a:cubicBezTo>
                    <a:pt x="1589886" y="3785587"/>
                    <a:pt x="1456754" y="3694692"/>
                    <a:pt x="1439071" y="3683791"/>
                  </a:cubicBezTo>
                  <a:cubicBezTo>
                    <a:pt x="1397373" y="3693889"/>
                    <a:pt x="1281613" y="3726285"/>
                    <a:pt x="1241501" y="3715688"/>
                  </a:cubicBezTo>
                  <a:cubicBezTo>
                    <a:pt x="1226948" y="3711843"/>
                    <a:pt x="1234183" y="3687335"/>
                    <a:pt x="1230525" y="3673158"/>
                  </a:cubicBezTo>
                  <a:cubicBezTo>
                    <a:pt x="1215890" y="3648349"/>
                    <a:pt x="1214343" y="3608495"/>
                    <a:pt x="1186621" y="3598730"/>
                  </a:cubicBezTo>
                  <a:cubicBezTo>
                    <a:pt x="1160434" y="3589506"/>
                    <a:pt x="1136750" y="3623815"/>
                    <a:pt x="1109788" y="3630628"/>
                  </a:cubicBezTo>
                  <a:cubicBezTo>
                    <a:pt x="1052158" y="3645192"/>
                    <a:pt x="992710" y="3651893"/>
                    <a:pt x="934171" y="3662526"/>
                  </a:cubicBezTo>
                  <a:cubicBezTo>
                    <a:pt x="873773" y="3655212"/>
                    <a:pt x="841703" y="3665616"/>
                    <a:pt x="802458" y="3619995"/>
                  </a:cubicBezTo>
                  <a:cubicBezTo>
                    <a:pt x="795051" y="3611385"/>
                    <a:pt x="795141" y="3598730"/>
                    <a:pt x="791482" y="3588098"/>
                  </a:cubicBezTo>
                  <a:cubicBezTo>
                    <a:pt x="712015" y="3618890"/>
                    <a:pt x="712069" y="3616432"/>
                    <a:pt x="615865" y="3673158"/>
                  </a:cubicBezTo>
                  <a:cubicBezTo>
                    <a:pt x="447745" y="3772290"/>
                    <a:pt x="543277" y="3746765"/>
                    <a:pt x="429271" y="3768851"/>
                  </a:cubicBezTo>
                  <a:cubicBezTo>
                    <a:pt x="429271" y="3768851"/>
                    <a:pt x="364432" y="3717911"/>
                    <a:pt x="330487" y="3694423"/>
                  </a:cubicBezTo>
                  <a:cubicBezTo>
                    <a:pt x="313128" y="3682411"/>
                    <a:pt x="296776" y="3659963"/>
                    <a:pt x="275607" y="3662526"/>
                  </a:cubicBezTo>
                  <a:cubicBezTo>
                    <a:pt x="231740" y="3667838"/>
                    <a:pt x="196809" y="3702146"/>
                    <a:pt x="154870" y="3715688"/>
                  </a:cubicBezTo>
                  <a:cubicBezTo>
                    <a:pt x="111936" y="3729551"/>
                    <a:pt x="54169" y="3742556"/>
                    <a:pt x="13306" y="3751183"/>
                  </a:cubicBezTo>
                  <a:lnTo>
                    <a:pt x="0" y="37539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56" name="Google Shape;456;p12"/>
            <p:cNvSpPr txBox="1"/>
            <p:nvPr/>
          </p:nvSpPr>
          <p:spPr>
            <a:xfrm rot="-195704">
              <a:off x="3021779" y="3704998"/>
              <a:ext cx="5497117" cy="115416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3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Vaping is considered safer than smoking, but it is not completely risk free.</a:t>
              </a:r>
              <a:endParaRPr sz="23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457" name="Google Shape;457;p12" descr="Arrow Up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90716" y="5319186"/>
            <a:ext cx="1274083" cy="134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2" descr="Arrow Up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179201" y="5319185"/>
            <a:ext cx="1274083" cy="1350431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2"/>
          <p:cNvSpPr/>
          <p:nvPr/>
        </p:nvSpPr>
        <p:spPr>
          <a:xfrm>
            <a:off x="6602453" y="5350049"/>
            <a:ext cx="1278395" cy="1278396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1" name="Google Shape;461;p12" descr="A picture containing text, night sky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68867" t="30783" r="15483" b="43146"/>
          <a:stretch/>
        </p:blipFill>
        <p:spPr>
          <a:xfrm>
            <a:off x="6967101" y="5294693"/>
            <a:ext cx="569198" cy="134136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2"/>
          <p:cNvSpPr/>
          <p:nvPr/>
        </p:nvSpPr>
        <p:spPr>
          <a:xfrm>
            <a:off x="361317" y="1383156"/>
            <a:ext cx="3599999" cy="869449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you know?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long-term effects of vaping are not yet known.</a:t>
            </a:r>
            <a:endParaRPr/>
          </a:p>
        </p:txBody>
      </p:sp>
      <p:sp>
        <p:nvSpPr>
          <p:cNvPr id="463" name="Google Shape;463;p12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vaping?</a:t>
            </a:r>
            <a:endParaRPr sz="25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Google Shape;403;p9">
            <a:extLst>
              <a:ext uri="{FF2B5EF4-FFF2-40B4-BE49-F238E27FC236}">
                <a16:creationId xmlns:a16="http://schemas.microsoft.com/office/drawing/2014/main" id="{6AACEA96-EB53-0F3A-EF00-1126C7079821}"/>
              </a:ext>
            </a:extLst>
          </p:cNvPr>
          <p:cNvSpPr/>
          <p:nvPr/>
        </p:nvSpPr>
        <p:spPr>
          <a:xfrm>
            <a:off x="3253674" y="5723005"/>
            <a:ext cx="2636652" cy="53248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you know this fact?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13"/>
          <p:cNvPicPr preferRelativeResize="0"/>
          <p:nvPr/>
        </p:nvPicPr>
        <p:blipFill rotWithShape="1">
          <a:blip r:embed="rId3">
            <a:alphaModFix/>
          </a:blip>
          <a:srcRect l="48" r="7008"/>
          <a:stretch/>
        </p:blipFill>
        <p:spPr>
          <a:xfrm>
            <a:off x="214226" y="1213943"/>
            <a:ext cx="8700217" cy="38370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70" name="Google Shape;470;p13"/>
          <p:cNvSpPr/>
          <p:nvPr/>
        </p:nvSpPr>
        <p:spPr>
          <a:xfrm>
            <a:off x="1267464" y="5359911"/>
            <a:ext cx="1274083" cy="1274083"/>
          </a:xfrm>
          <a:prstGeom prst="ellipse">
            <a:avLst/>
          </a:prstGeom>
          <a:solidFill>
            <a:srgbClr val="FFD3D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1" name="Google Shape;471;p13" descr="A picture containing text,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7761" t="29372" r="31436" b="49839"/>
          <a:stretch/>
        </p:blipFill>
        <p:spPr>
          <a:xfrm>
            <a:off x="1524748" y="5474343"/>
            <a:ext cx="728439" cy="102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3" descr="Thought bubb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5" y="149787"/>
            <a:ext cx="597300" cy="59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3" name="Google Shape;473;p13"/>
          <p:cNvGrpSpPr/>
          <p:nvPr/>
        </p:nvGrpSpPr>
        <p:grpSpPr>
          <a:xfrm>
            <a:off x="1678682" y="2195853"/>
            <a:ext cx="5786636" cy="2008774"/>
            <a:chOff x="2903361" y="3297221"/>
            <a:chExt cx="5786636" cy="2008774"/>
          </a:xfrm>
        </p:grpSpPr>
        <p:sp>
          <p:nvSpPr>
            <p:cNvPr id="474" name="Google Shape;474;p13"/>
            <p:cNvSpPr/>
            <p:nvPr/>
          </p:nvSpPr>
          <p:spPr>
            <a:xfrm rot="-195704">
              <a:off x="2946743" y="3458008"/>
              <a:ext cx="5699873" cy="1687200"/>
            </a:xfrm>
            <a:custGeom>
              <a:avLst/>
              <a:gdLst/>
              <a:ahLst/>
              <a:cxnLst/>
              <a:rect l="l" t="t" r="r" b="b"/>
              <a:pathLst>
                <a:path w="7814229" h="3928340" extrusionOk="0">
                  <a:moveTo>
                    <a:pt x="5507405" y="3740711"/>
                  </a:moveTo>
                  <a:lnTo>
                    <a:pt x="5505133" y="3742997"/>
                  </a:lnTo>
                  <a:cubicBezTo>
                    <a:pt x="5498115" y="3749942"/>
                    <a:pt x="5495024" y="3752811"/>
                    <a:pt x="5505664" y="3742404"/>
                  </a:cubicBezTo>
                  <a:close/>
                  <a:moveTo>
                    <a:pt x="0" y="0"/>
                  </a:moveTo>
                  <a:lnTo>
                    <a:pt x="7814229" y="0"/>
                  </a:lnTo>
                  <a:lnTo>
                    <a:pt x="7814229" y="3767733"/>
                  </a:lnTo>
                  <a:lnTo>
                    <a:pt x="7805192" y="3768851"/>
                  </a:lnTo>
                  <a:cubicBezTo>
                    <a:pt x="7786536" y="3768851"/>
                    <a:pt x="7768606" y="3761763"/>
                    <a:pt x="7750312" y="3758219"/>
                  </a:cubicBezTo>
                  <a:cubicBezTo>
                    <a:pt x="7732018" y="3765307"/>
                    <a:pt x="7712779" y="3770435"/>
                    <a:pt x="7695431" y="3779484"/>
                  </a:cubicBezTo>
                  <a:cubicBezTo>
                    <a:pt x="7665041" y="3795336"/>
                    <a:pt x="7641108" y="3824538"/>
                    <a:pt x="7607622" y="3832647"/>
                  </a:cubicBezTo>
                  <a:cubicBezTo>
                    <a:pt x="7536280" y="3849925"/>
                    <a:pt x="7461275" y="3846824"/>
                    <a:pt x="7388101" y="3853912"/>
                  </a:cubicBezTo>
                  <a:cubicBezTo>
                    <a:pt x="7369808" y="3839735"/>
                    <a:pt x="7349786" y="3827429"/>
                    <a:pt x="7333220" y="3811382"/>
                  </a:cubicBezTo>
                  <a:cubicBezTo>
                    <a:pt x="7304462" y="3783524"/>
                    <a:pt x="7313263" y="3756009"/>
                    <a:pt x="7267364" y="3736954"/>
                  </a:cubicBezTo>
                  <a:cubicBezTo>
                    <a:pt x="7256730" y="3732539"/>
                    <a:pt x="7245412" y="3744042"/>
                    <a:pt x="7234436" y="3747586"/>
                  </a:cubicBezTo>
                  <a:cubicBezTo>
                    <a:pt x="7131993" y="3751130"/>
                    <a:pt x="7028870" y="3746270"/>
                    <a:pt x="6927106" y="3758219"/>
                  </a:cubicBezTo>
                  <a:cubicBezTo>
                    <a:pt x="6905928" y="3760706"/>
                    <a:pt x="6890172" y="3778941"/>
                    <a:pt x="6872226" y="3790116"/>
                  </a:cubicBezTo>
                  <a:cubicBezTo>
                    <a:pt x="6838936" y="3810847"/>
                    <a:pt x="6808838" y="3836767"/>
                    <a:pt x="6773441" y="3853912"/>
                  </a:cubicBezTo>
                  <a:cubicBezTo>
                    <a:pt x="6735139" y="3872464"/>
                    <a:pt x="6692950" y="3882265"/>
                    <a:pt x="6652705" y="3896442"/>
                  </a:cubicBezTo>
                  <a:cubicBezTo>
                    <a:pt x="6623435" y="3878721"/>
                    <a:pt x="6593614" y="3861826"/>
                    <a:pt x="6564896" y="3843279"/>
                  </a:cubicBezTo>
                  <a:cubicBezTo>
                    <a:pt x="6538708" y="3826367"/>
                    <a:pt x="6519456" y="3792288"/>
                    <a:pt x="6488063" y="3790116"/>
                  </a:cubicBezTo>
                  <a:cubicBezTo>
                    <a:pt x="6458641" y="3788080"/>
                    <a:pt x="6439774" y="3825434"/>
                    <a:pt x="6411231" y="3832647"/>
                  </a:cubicBezTo>
                  <a:cubicBezTo>
                    <a:pt x="6354147" y="3847073"/>
                    <a:pt x="6294153" y="3846824"/>
                    <a:pt x="6235614" y="3853912"/>
                  </a:cubicBezTo>
                  <a:cubicBezTo>
                    <a:pt x="6205200" y="3846546"/>
                    <a:pt x="6163132" y="3838393"/>
                    <a:pt x="6136830" y="3822014"/>
                  </a:cubicBezTo>
                  <a:cubicBezTo>
                    <a:pt x="6101739" y="3800162"/>
                    <a:pt x="6071685" y="3771483"/>
                    <a:pt x="6038045" y="3747586"/>
                  </a:cubicBezTo>
                  <a:cubicBezTo>
                    <a:pt x="6016769" y="3732472"/>
                    <a:pt x="5994140" y="3719233"/>
                    <a:pt x="5972188" y="3705056"/>
                  </a:cubicBezTo>
                  <a:cubicBezTo>
                    <a:pt x="5961212" y="3708600"/>
                    <a:pt x="5948738" y="3709261"/>
                    <a:pt x="5939260" y="3715688"/>
                  </a:cubicBezTo>
                  <a:cubicBezTo>
                    <a:pt x="5911626" y="3734427"/>
                    <a:pt x="5887213" y="3757321"/>
                    <a:pt x="5862428" y="3779484"/>
                  </a:cubicBezTo>
                  <a:cubicBezTo>
                    <a:pt x="5839616" y="3799882"/>
                    <a:pt x="5822095" y="3826161"/>
                    <a:pt x="5796571" y="3843279"/>
                  </a:cubicBezTo>
                  <a:cubicBezTo>
                    <a:pt x="5773662" y="3858643"/>
                    <a:pt x="5745349" y="3864544"/>
                    <a:pt x="5719738" y="3875177"/>
                  </a:cubicBezTo>
                  <a:cubicBezTo>
                    <a:pt x="5598706" y="3851727"/>
                    <a:pt x="5676999" y="3878265"/>
                    <a:pt x="5533145" y="3715688"/>
                  </a:cubicBezTo>
                  <a:lnTo>
                    <a:pt x="5507405" y="3740711"/>
                  </a:lnTo>
                  <a:lnTo>
                    <a:pt x="5517382" y="3730673"/>
                  </a:lnTo>
                  <a:cubicBezTo>
                    <a:pt x="5534374" y="3713230"/>
                    <a:pt x="5547473" y="3697881"/>
                    <a:pt x="5478265" y="3758219"/>
                  </a:cubicBezTo>
                  <a:cubicBezTo>
                    <a:pt x="5398996" y="3827328"/>
                    <a:pt x="5405263" y="3827452"/>
                    <a:pt x="5346552" y="3907075"/>
                  </a:cubicBezTo>
                  <a:cubicBezTo>
                    <a:pt x="5271776" y="3870856"/>
                    <a:pt x="5316523" y="3894210"/>
                    <a:pt x="5214839" y="3832647"/>
                  </a:cubicBezTo>
                  <a:cubicBezTo>
                    <a:pt x="5163482" y="3801554"/>
                    <a:pt x="5104366" y="3784456"/>
                    <a:pt x="5050198" y="3758219"/>
                  </a:cubicBezTo>
                  <a:cubicBezTo>
                    <a:pt x="5038399" y="3752504"/>
                    <a:pt x="5026598" y="3745990"/>
                    <a:pt x="5017270" y="3736954"/>
                  </a:cubicBezTo>
                  <a:cubicBezTo>
                    <a:pt x="4971153" y="3692279"/>
                    <a:pt x="5023397" y="3704191"/>
                    <a:pt x="4951413" y="3651893"/>
                  </a:cubicBezTo>
                  <a:cubicBezTo>
                    <a:pt x="4910750" y="3622351"/>
                    <a:pt x="4863605" y="3602274"/>
                    <a:pt x="4819701" y="3577465"/>
                  </a:cubicBezTo>
                  <a:cubicBezTo>
                    <a:pt x="4794090" y="3598730"/>
                    <a:pt x="4765434" y="3616973"/>
                    <a:pt x="4742868" y="3641261"/>
                  </a:cubicBezTo>
                  <a:cubicBezTo>
                    <a:pt x="4731923" y="3653042"/>
                    <a:pt x="4727362" y="3669223"/>
                    <a:pt x="4720916" y="3683791"/>
                  </a:cubicBezTo>
                  <a:cubicBezTo>
                    <a:pt x="4702789" y="3724765"/>
                    <a:pt x="4709042" y="3760559"/>
                    <a:pt x="4655059" y="3790116"/>
                  </a:cubicBezTo>
                  <a:cubicBezTo>
                    <a:pt x="4594626" y="3823205"/>
                    <a:pt x="4523346" y="3832647"/>
                    <a:pt x="4457490" y="3853912"/>
                  </a:cubicBezTo>
                  <a:cubicBezTo>
                    <a:pt x="4431879" y="3850368"/>
                    <a:pt x="4405655" y="3849736"/>
                    <a:pt x="4380657" y="3843279"/>
                  </a:cubicBezTo>
                  <a:cubicBezTo>
                    <a:pt x="4350453" y="3835477"/>
                    <a:pt x="4324017" y="3809059"/>
                    <a:pt x="4292849" y="3811382"/>
                  </a:cubicBezTo>
                  <a:cubicBezTo>
                    <a:pt x="4269491" y="3813123"/>
                    <a:pt x="4260060" y="3846359"/>
                    <a:pt x="4237969" y="3853912"/>
                  </a:cubicBezTo>
                  <a:cubicBezTo>
                    <a:pt x="4195996" y="3868262"/>
                    <a:pt x="4150160" y="3868089"/>
                    <a:pt x="4106256" y="3875177"/>
                  </a:cubicBezTo>
                  <a:lnTo>
                    <a:pt x="4040399" y="3843279"/>
                  </a:lnTo>
                  <a:cubicBezTo>
                    <a:pt x="3982136" y="3815058"/>
                    <a:pt x="3946261" y="3751949"/>
                    <a:pt x="3886734" y="3726321"/>
                  </a:cubicBezTo>
                  <a:cubicBezTo>
                    <a:pt x="3870017" y="3719124"/>
                    <a:pt x="3858713" y="3749427"/>
                    <a:pt x="3842830" y="3758219"/>
                  </a:cubicBezTo>
                  <a:cubicBezTo>
                    <a:pt x="3832785" y="3763780"/>
                    <a:pt x="3820878" y="3765307"/>
                    <a:pt x="3809902" y="3768851"/>
                  </a:cubicBezTo>
                  <a:cubicBezTo>
                    <a:pt x="3611939" y="3778440"/>
                    <a:pt x="3626112" y="3818378"/>
                    <a:pt x="3502572" y="3726321"/>
                  </a:cubicBezTo>
                  <a:cubicBezTo>
                    <a:pt x="3482067" y="3711041"/>
                    <a:pt x="3465985" y="3690879"/>
                    <a:pt x="3447692" y="3673158"/>
                  </a:cubicBezTo>
                  <a:cubicBezTo>
                    <a:pt x="3436715" y="3676702"/>
                    <a:pt x="3424019" y="3677066"/>
                    <a:pt x="3414763" y="3683791"/>
                  </a:cubicBezTo>
                  <a:cubicBezTo>
                    <a:pt x="3323397" y="3750171"/>
                    <a:pt x="3392057" y="3716419"/>
                    <a:pt x="3326955" y="3779484"/>
                  </a:cubicBezTo>
                  <a:cubicBezTo>
                    <a:pt x="3306749" y="3799058"/>
                    <a:pt x="3285828" y="3818778"/>
                    <a:pt x="3261098" y="3832647"/>
                  </a:cubicBezTo>
                  <a:cubicBezTo>
                    <a:pt x="3158385" y="3890252"/>
                    <a:pt x="3114146" y="3897681"/>
                    <a:pt x="3008649" y="3928340"/>
                  </a:cubicBezTo>
                  <a:lnTo>
                    <a:pt x="2953769" y="3907075"/>
                  </a:lnTo>
                  <a:cubicBezTo>
                    <a:pt x="2917658" y="3893083"/>
                    <a:pt x="2895028" y="3857677"/>
                    <a:pt x="2865960" y="3832647"/>
                  </a:cubicBezTo>
                  <a:cubicBezTo>
                    <a:pt x="2829170" y="3800969"/>
                    <a:pt x="2791843" y="3769838"/>
                    <a:pt x="2756199" y="3736954"/>
                  </a:cubicBezTo>
                  <a:cubicBezTo>
                    <a:pt x="2714984" y="3698930"/>
                    <a:pt x="2685576" y="3646134"/>
                    <a:pt x="2635463" y="3619995"/>
                  </a:cubicBezTo>
                  <a:cubicBezTo>
                    <a:pt x="2586186" y="3594291"/>
                    <a:pt x="2525701" y="3598730"/>
                    <a:pt x="2470821" y="3588098"/>
                  </a:cubicBezTo>
                  <a:cubicBezTo>
                    <a:pt x="2261292" y="3655754"/>
                    <a:pt x="2401409" y="3602080"/>
                    <a:pt x="2075683" y="3800749"/>
                  </a:cubicBezTo>
                  <a:cubicBezTo>
                    <a:pt x="2072024" y="3765307"/>
                    <a:pt x="2093731" y="3716291"/>
                    <a:pt x="2064707" y="3694423"/>
                  </a:cubicBezTo>
                  <a:cubicBezTo>
                    <a:pt x="2040032" y="3675832"/>
                    <a:pt x="2006776" y="3717416"/>
                    <a:pt x="1976898" y="3726321"/>
                  </a:cubicBezTo>
                  <a:cubicBezTo>
                    <a:pt x="1911571" y="3745793"/>
                    <a:pt x="1845185" y="3761763"/>
                    <a:pt x="1779329" y="3779484"/>
                  </a:cubicBezTo>
                  <a:cubicBezTo>
                    <a:pt x="1731766" y="3783028"/>
                    <a:pt x="1684107" y="3794714"/>
                    <a:pt x="1636640" y="3790116"/>
                  </a:cubicBezTo>
                  <a:cubicBezTo>
                    <a:pt x="1589886" y="3785587"/>
                    <a:pt x="1456754" y="3694692"/>
                    <a:pt x="1439071" y="3683791"/>
                  </a:cubicBezTo>
                  <a:cubicBezTo>
                    <a:pt x="1397373" y="3693889"/>
                    <a:pt x="1281613" y="3726285"/>
                    <a:pt x="1241501" y="3715688"/>
                  </a:cubicBezTo>
                  <a:cubicBezTo>
                    <a:pt x="1226948" y="3711843"/>
                    <a:pt x="1234183" y="3687335"/>
                    <a:pt x="1230525" y="3673158"/>
                  </a:cubicBezTo>
                  <a:cubicBezTo>
                    <a:pt x="1215890" y="3648349"/>
                    <a:pt x="1214343" y="3608495"/>
                    <a:pt x="1186621" y="3598730"/>
                  </a:cubicBezTo>
                  <a:cubicBezTo>
                    <a:pt x="1160434" y="3589506"/>
                    <a:pt x="1136750" y="3623815"/>
                    <a:pt x="1109788" y="3630628"/>
                  </a:cubicBezTo>
                  <a:cubicBezTo>
                    <a:pt x="1052158" y="3645192"/>
                    <a:pt x="992710" y="3651893"/>
                    <a:pt x="934171" y="3662526"/>
                  </a:cubicBezTo>
                  <a:cubicBezTo>
                    <a:pt x="873773" y="3655212"/>
                    <a:pt x="841703" y="3665616"/>
                    <a:pt x="802458" y="3619995"/>
                  </a:cubicBezTo>
                  <a:cubicBezTo>
                    <a:pt x="795051" y="3611385"/>
                    <a:pt x="795141" y="3598730"/>
                    <a:pt x="791482" y="3588098"/>
                  </a:cubicBezTo>
                  <a:cubicBezTo>
                    <a:pt x="712015" y="3618890"/>
                    <a:pt x="712069" y="3616432"/>
                    <a:pt x="615865" y="3673158"/>
                  </a:cubicBezTo>
                  <a:cubicBezTo>
                    <a:pt x="447745" y="3772290"/>
                    <a:pt x="543277" y="3746765"/>
                    <a:pt x="429271" y="3768851"/>
                  </a:cubicBezTo>
                  <a:cubicBezTo>
                    <a:pt x="429271" y="3768851"/>
                    <a:pt x="364432" y="3717911"/>
                    <a:pt x="330487" y="3694423"/>
                  </a:cubicBezTo>
                  <a:cubicBezTo>
                    <a:pt x="313128" y="3682411"/>
                    <a:pt x="296776" y="3659963"/>
                    <a:pt x="275607" y="3662526"/>
                  </a:cubicBezTo>
                  <a:cubicBezTo>
                    <a:pt x="231740" y="3667838"/>
                    <a:pt x="196809" y="3702146"/>
                    <a:pt x="154870" y="3715688"/>
                  </a:cubicBezTo>
                  <a:cubicBezTo>
                    <a:pt x="111936" y="3729551"/>
                    <a:pt x="54169" y="3742556"/>
                    <a:pt x="13306" y="3751183"/>
                  </a:cubicBezTo>
                  <a:lnTo>
                    <a:pt x="0" y="37539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75" name="Google Shape;475;p13"/>
            <p:cNvSpPr txBox="1"/>
            <p:nvPr/>
          </p:nvSpPr>
          <p:spPr>
            <a:xfrm rot="-195704">
              <a:off x="3021779" y="3705001"/>
              <a:ext cx="5497117" cy="115416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3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 vapour contains some potentially harmful chemicals found in cigarette smoke, but at a much lower level. </a:t>
              </a:r>
              <a:endParaRPr sz="23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476" name="Google Shape;476;p13" descr="Arrow Up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90716" y="5319186"/>
            <a:ext cx="1274083" cy="134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3" descr="Arrow Up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179201" y="5319185"/>
            <a:ext cx="1274083" cy="1350431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3"/>
          <p:cNvSpPr/>
          <p:nvPr/>
        </p:nvSpPr>
        <p:spPr>
          <a:xfrm>
            <a:off x="6602453" y="5350049"/>
            <a:ext cx="1278395" cy="1278396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0" name="Google Shape;480;p13" descr="A picture containing text, night sky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68867" t="30783" r="15483" b="43146"/>
          <a:stretch/>
        </p:blipFill>
        <p:spPr>
          <a:xfrm>
            <a:off x="6967101" y="5294693"/>
            <a:ext cx="569198" cy="134136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3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vaping?</a:t>
            </a:r>
            <a:endParaRPr sz="25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Google Shape;403;p9">
            <a:extLst>
              <a:ext uri="{FF2B5EF4-FFF2-40B4-BE49-F238E27FC236}">
                <a16:creationId xmlns:a16="http://schemas.microsoft.com/office/drawing/2014/main" id="{5AD7DC4D-124C-F90A-38D3-7E6513AD8626}"/>
              </a:ext>
            </a:extLst>
          </p:cNvPr>
          <p:cNvSpPr/>
          <p:nvPr/>
        </p:nvSpPr>
        <p:spPr>
          <a:xfrm>
            <a:off x="3253674" y="5723005"/>
            <a:ext cx="2636652" cy="53248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you know this fact?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"/>
          <p:cNvSpPr>
            <a:spLocks noGrp="1"/>
          </p:cNvSpPr>
          <p:nvPr>
            <p:ph type="body" idx="1"/>
          </p:nvPr>
        </p:nvSpPr>
        <p:spPr>
          <a:xfrm>
            <a:off x="1400652" y="4998419"/>
            <a:ext cx="1713600" cy="1108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Final thoughts!</a:t>
            </a:r>
            <a:endParaRPr/>
          </a:p>
        </p:txBody>
      </p:sp>
      <p:sp>
        <p:nvSpPr>
          <p:cNvPr id="487" name="Google Shape;487;p14"/>
          <p:cNvSpPr>
            <a:spLocks noGrp="1"/>
          </p:cNvSpPr>
          <p:nvPr>
            <p:ph type="body" idx="2"/>
          </p:nvPr>
        </p:nvSpPr>
        <p:spPr>
          <a:xfrm>
            <a:off x="2257452" y="1378543"/>
            <a:ext cx="1713600" cy="1108800"/>
          </a:xfrm>
          <a:prstGeom prst="flowChartAlternateProcess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What is vaping?</a:t>
            </a:r>
            <a:endParaRPr/>
          </a:p>
        </p:txBody>
      </p:sp>
      <p:sp>
        <p:nvSpPr>
          <p:cNvPr id="488" name="Google Shape;488;p14"/>
          <p:cNvSpPr>
            <a:spLocks noGrp="1"/>
          </p:cNvSpPr>
          <p:nvPr>
            <p:ph type="body" idx="3"/>
          </p:nvPr>
        </p:nvSpPr>
        <p:spPr>
          <a:xfrm>
            <a:off x="5632296" y="1245486"/>
            <a:ext cx="1980000" cy="12240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Why are we talking about this?</a:t>
            </a:r>
            <a:endParaRPr/>
          </a:p>
        </p:txBody>
      </p:sp>
      <p:sp>
        <p:nvSpPr>
          <p:cNvPr id="489" name="Google Shape;489;p14"/>
          <p:cNvSpPr>
            <a:spLocks noGrp="1"/>
          </p:cNvSpPr>
          <p:nvPr>
            <p:ph type="body" idx="4"/>
          </p:nvPr>
        </p:nvSpPr>
        <p:spPr>
          <a:xfrm>
            <a:off x="5936939" y="2892139"/>
            <a:ext cx="1713600" cy="1108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Seeing through the mist…</a:t>
            </a:r>
            <a:endParaRPr/>
          </a:p>
        </p:txBody>
      </p:sp>
      <p:sp>
        <p:nvSpPr>
          <p:cNvPr id="490" name="Google Shape;490;p14"/>
          <p:cNvSpPr>
            <a:spLocks noGrp="1"/>
          </p:cNvSpPr>
          <p:nvPr>
            <p:ph type="body" idx="5"/>
          </p:nvPr>
        </p:nvSpPr>
        <p:spPr>
          <a:xfrm>
            <a:off x="2376355" y="3130881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What’s the harm?</a:t>
            </a:r>
            <a:endParaRPr/>
          </a:p>
        </p:txBody>
      </p:sp>
      <p:sp>
        <p:nvSpPr>
          <p:cNvPr id="491" name="Google Shape;491;p14"/>
          <p:cNvSpPr>
            <a:spLocks noGrp="1"/>
          </p:cNvSpPr>
          <p:nvPr>
            <p:ph type="body" idx="6"/>
          </p:nvPr>
        </p:nvSpPr>
        <p:spPr>
          <a:xfrm>
            <a:off x="4765568" y="5337981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Vote!</a:t>
            </a:r>
            <a:endParaRPr/>
          </a:p>
        </p:txBody>
      </p:sp>
      <p:pic>
        <p:nvPicPr>
          <p:cNvPr id="492" name="Google Shape;49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367551">
            <a:off x="3575736" y="1036985"/>
            <a:ext cx="750646" cy="75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0881" y="5337981"/>
            <a:ext cx="869373" cy="86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8992" y="2512612"/>
            <a:ext cx="915893" cy="915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84762" y="4566330"/>
            <a:ext cx="864177" cy="8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0776" y="1245486"/>
            <a:ext cx="687634" cy="68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41842">
            <a:off x="2117492" y="2751755"/>
            <a:ext cx="821820" cy="821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15" descr="A picture containing person, weapon, tear gas, blue&#10;&#10;Description automatically generated"/>
          <p:cNvPicPr preferRelativeResize="0"/>
          <p:nvPr/>
        </p:nvPicPr>
        <p:blipFill rotWithShape="1">
          <a:blip r:embed="rId3"/>
          <a:srcRect l="16018" t="13650" b="13024"/>
          <a:stretch/>
        </p:blipFill>
        <p:spPr>
          <a:xfrm>
            <a:off x="-1" y="973667"/>
            <a:ext cx="9144487" cy="5943600"/>
          </a:xfrm>
          <a:prstGeom prst="rect">
            <a:avLst/>
          </a:prstGeom>
        </p:spPr>
      </p:pic>
      <p:sp>
        <p:nvSpPr>
          <p:cNvPr id="503" name="Google Shape;503;p15"/>
          <p:cNvSpPr/>
          <p:nvPr/>
        </p:nvSpPr>
        <p:spPr>
          <a:xfrm>
            <a:off x="499534" y="2701523"/>
            <a:ext cx="2777066" cy="145495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particular, the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amount of 11-17-year olds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using vapes has gone up by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3% in </a:t>
            </a:r>
            <a:r>
              <a:rPr lang="en-GB" sz="16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year</a:t>
            </a:r>
            <a:r>
              <a:rPr lang="en-GB" sz="160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4" name="Google Shape;504;p15"/>
          <p:cNvSpPr/>
          <p:nvPr/>
        </p:nvSpPr>
        <p:spPr>
          <a:xfrm>
            <a:off x="499534" y="1445607"/>
            <a:ext cx="8015816" cy="64566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recent years,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vapes 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 become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more popular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505" name="Google Shape;505;p15" descr="Thought bubb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5" y="149787"/>
            <a:ext cx="597300" cy="5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15"/>
          <p:cNvSpPr/>
          <p:nvPr/>
        </p:nvSpPr>
        <p:spPr>
          <a:xfrm>
            <a:off x="499535" y="4766734"/>
            <a:ext cx="2777066" cy="1638279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Challenge: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Remember, anyone under 18 is not allowed to buy vapes. Why do you think this is?</a:t>
            </a:r>
            <a:endParaRPr dirty="0"/>
          </a:p>
        </p:txBody>
      </p:sp>
      <p:sp>
        <p:nvSpPr>
          <p:cNvPr id="509" name="Google Shape;509;p15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are we talking about this?</a:t>
            </a:r>
            <a:endParaRPr/>
          </a:p>
        </p:txBody>
      </p:sp>
      <p:sp>
        <p:nvSpPr>
          <p:cNvPr id="2" name="Google Shape;351;p6">
            <a:extLst>
              <a:ext uri="{FF2B5EF4-FFF2-40B4-BE49-F238E27FC236}">
                <a16:creationId xmlns:a16="http://schemas.microsoft.com/office/drawing/2014/main" id="{008ACDCD-E5C8-A1A7-B514-3A9369C2D071}"/>
              </a:ext>
            </a:extLst>
          </p:cNvPr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16" descr="A picture containing wooden, wood&#10;&#10;Description automatically generated"/>
          <p:cNvPicPr preferRelativeResize="0"/>
          <p:nvPr/>
        </p:nvPicPr>
        <p:blipFill rotWithShape="1">
          <a:blip r:embed="rId3"/>
          <a:srcRect b="2916"/>
          <a:stretch/>
        </p:blipFill>
        <p:spPr>
          <a:xfrm>
            <a:off x="1" y="990600"/>
            <a:ext cx="9144000" cy="5918200"/>
          </a:xfrm>
          <a:prstGeom prst="rect">
            <a:avLst/>
          </a:prstGeom>
        </p:spPr>
      </p:pic>
      <p:sp>
        <p:nvSpPr>
          <p:cNvPr id="516" name="Google Shape;516;p16"/>
          <p:cNvSpPr/>
          <p:nvPr/>
        </p:nvSpPr>
        <p:spPr>
          <a:xfrm>
            <a:off x="3793067" y="1207571"/>
            <a:ext cx="4851399" cy="12477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Others think vapes, which are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checked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quality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safety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the UK, are useful because they are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helping people to stop smoking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517" name="Google Shape;517;p16"/>
          <p:cNvSpPr/>
          <p:nvPr/>
        </p:nvSpPr>
        <p:spPr>
          <a:xfrm>
            <a:off x="499535" y="1207571"/>
            <a:ext cx="3031066" cy="124776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 people are worried that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long-term effects of vaping 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could be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dangerous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518" name="Google Shape;518;p16" descr="Thought bubb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5" y="149787"/>
            <a:ext cx="597300" cy="5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16"/>
          <p:cNvSpPr/>
          <p:nvPr/>
        </p:nvSpPr>
        <p:spPr>
          <a:xfrm>
            <a:off x="5350932" y="5723467"/>
            <a:ext cx="3293533" cy="842019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But do we know enough about how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vaping affects us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Let’s find out!</a:t>
            </a:r>
            <a:endParaRPr dirty="0"/>
          </a:p>
        </p:txBody>
      </p:sp>
      <p:sp>
        <p:nvSpPr>
          <p:cNvPr id="520" name="Google Shape;520;p16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are we talking about this?</a:t>
            </a:r>
            <a:endParaRPr/>
          </a:p>
        </p:txBody>
      </p:sp>
      <p:sp>
        <p:nvSpPr>
          <p:cNvPr id="3" name="Google Shape;351;p6">
            <a:extLst>
              <a:ext uri="{FF2B5EF4-FFF2-40B4-BE49-F238E27FC236}">
                <a16:creationId xmlns:a16="http://schemas.microsoft.com/office/drawing/2014/main" id="{8E43F061-A977-9C80-2BC2-A9BB5E038C57}"/>
              </a:ext>
            </a:extLst>
          </p:cNvPr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7"/>
          <p:cNvSpPr>
            <a:spLocks noGrp="1"/>
          </p:cNvSpPr>
          <p:nvPr>
            <p:ph type="body" idx="1"/>
          </p:nvPr>
        </p:nvSpPr>
        <p:spPr>
          <a:xfrm>
            <a:off x="1400652" y="4998419"/>
            <a:ext cx="1713600" cy="1108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Final thoughts!</a:t>
            </a:r>
            <a:endParaRPr/>
          </a:p>
        </p:txBody>
      </p:sp>
      <p:sp>
        <p:nvSpPr>
          <p:cNvPr id="526" name="Google Shape;526;p17"/>
          <p:cNvSpPr>
            <a:spLocks noGrp="1"/>
          </p:cNvSpPr>
          <p:nvPr>
            <p:ph type="body" idx="2"/>
          </p:nvPr>
        </p:nvSpPr>
        <p:spPr>
          <a:xfrm>
            <a:off x="2257452" y="1378543"/>
            <a:ext cx="1713600" cy="1108800"/>
          </a:xfrm>
          <a:prstGeom prst="flowChartAlternateProcess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What is vaping?</a:t>
            </a:r>
            <a:endParaRPr/>
          </a:p>
        </p:txBody>
      </p:sp>
      <p:sp>
        <p:nvSpPr>
          <p:cNvPr id="527" name="Google Shape;527;p17"/>
          <p:cNvSpPr>
            <a:spLocks noGrp="1"/>
          </p:cNvSpPr>
          <p:nvPr>
            <p:ph type="body" idx="3"/>
          </p:nvPr>
        </p:nvSpPr>
        <p:spPr>
          <a:xfrm>
            <a:off x="5632296" y="1245486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Why are we talking about this?</a:t>
            </a:r>
            <a:endParaRPr/>
          </a:p>
        </p:txBody>
      </p:sp>
      <p:sp>
        <p:nvSpPr>
          <p:cNvPr id="528" name="Google Shape;528;p17"/>
          <p:cNvSpPr>
            <a:spLocks noGrp="1"/>
          </p:cNvSpPr>
          <p:nvPr>
            <p:ph type="body" idx="4"/>
          </p:nvPr>
        </p:nvSpPr>
        <p:spPr>
          <a:xfrm>
            <a:off x="5936939" y="2892139"/>
            <a:ext cx="1713600" cy="1108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Seeing through the mist…</a:t>
            </a:r>
            <a:endParaRPr/>
          </a:p>
        </p:txBody>
      </p:sp>
      <p:sp>
        <p:nvSpPr>
          <p:cNvPr id="529" name="Google Shape;529;p17"/>
          <p:cNvSpPr>
            <a:spLocks noGrp="1"/>
          </p:cNvSpPr>
          <p:nvPr>
            <p:ph type="body" idx="5"/>
          </p:nvPr>
        </p:nvSpPr>
        <p:spPr>
          <a:xfrm>
            <a:off x="2376355" y="3130881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What’s the harm?</a:t>
            </a:r>
            <a:endParaRPr/>
          </a:p>
        </p:txBody>
      </p:sp>
      <p:sp>
        <p:nvSpPr>
          <p:cNvPr id="530" name="Google Shape;530;p17"/>
          <p:cNvSpPr>
            <a:spLocks noGrp="1"/>
          </p:cNvSpPr>
          <p:nvPr>
            <p:ph type="body" idx="6"/>
          </p:nvPr>
        </p:nvSpPr>
        <p:spPr>
          <a:xfrm>
            <a:off x="4765568" y="5337981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Vote!</a:t>
            </a:r>
            <a:endParaRPr/>
          </a:p>
        </p:txBody>
      </p:sp>
      <p:pic>
        <p:nvPicPr>
          <p:cNvPr id="531" name="Google Shape;53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367551">
            <a:off x="3575736" y="1036985"/>
            <a:ext cx="750646" cy="75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0881" y="5337981"/>
            <a:ext cx="869373" cy="86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8992" y="2512612"/>
            <a:ext cx="915893" cy="915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84762" y="4566330"/>
            <a:ext cx="864177" cy="8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0776" y="1245486"/>
            <a:ext cx="687634" cy="68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41842">
            <a:off x="2117492" y="2751755"/>
            <a:ext cx="821820" cy="821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18" descr="Free photos of Smoke"/>
          <p:cNvPicPr preferRelativeResize="0"/>
          <p:nvPr/>
        </p:nvPicPr>
        <p:blipFill rotWithShape="1">
          <a:blip r:embed="rId3">
            <a:alphaModFix amt="85000"/>
          </a:blip>
          <a:srcRect l="28323" b="15206"/>
          <a:stretch/>
        </p:blipFill>
        <p:spPr>
          <a:xfrm>
            <a:off x="-2729" y="985257"/>
            <a:ext cx="9146729" cy="5872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18" descr="Cha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29" y="179705"/>
            <a:ext cx="579600" cy="57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4" name="Google Shape;544;p18"/>
          <p:cNvGrpSpPr/>
          <p:nvPr/>
        </p:nvGrpSpPr>
        <p:grpSpPr>
          <a:xfrm>
            <a:off x="2278505" y="2691606"/>
            <a:ext cx="4557009" cy="3609504"/>
            <a:chOff x="2278505" y="2691606"/>
            <a:chExt cx="4557009" cy="3609504"/>
          </a:xfrm>
        </p:grpSpPr>
        <p:sp>
          <p:nvSpPr>
            <p:cNvPr id="545" name="Google Shape;545;p18"/>
            <p:cNvSpPr/>
            <p:nvPr/>
          </p:nvSpPr>
          <p:spPr>
            <a:xfrm>
              <a:off x="2278505" y="2691606"/>
              <a:ext cx="4557009" cy="3609504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 w="28575" cap="flat" cmpd="sng">
              <a:solidFill>
                <a:schemeClr val="lt2"/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i="0" u="none" strike="noStrike" cap="none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Whole class activity (5-10 mins)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0" i="0" u="none" strike="noStrike" cap="none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Over the next few slides, you will see some facts about vaping that ASH found out. For each one, use the multiple choice answers to </a:t>
              </a:r>
              <a:r>
                <a:rPr lang="en-GB" sz="1600" b="1" i="0" u="none" strike="noStrike" cap="none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fill in the blanks</a:t>
              </a:r>
              <a:r>
                <a:rPr lang="en-GB" sz="1600" b="0" i="0" u="none" strike="noStrike" cap="none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.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0" i="0" u="none" strike="noStrike" cap="none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Use your fingers to </a:t>
              </a:r>
              <a:r>
                <a:rPr lang="en-GB" sz="1600" b="1" i="0" u="none" strike="noStrike" cap="none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show your answer</a:t>
              </a:r>
              <a:r>
                <a:rPr lang="en-GB" sz="1600" b="0" i="0" u="none" strike="noStrike" cap="none" dirty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!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546" name="Google Shape;546;p18"/>
            <p:cNvGrpSpPr/>
            <p:nvPr/>
          </p:nvGrpSpPr>
          <p:grpSpPr>
            <a:xfrm>
              <a:off x="2774534" y="5004529"/>
              <a:ext cx="3564951" cy="981732"/>
              <a:chOff x="2776789" y="5004529"/>
              <a:chExt cx="3564951" cy="981732"/>
            </a:xfrm>
          </p:grpSpPr>
          <p:grpSp>
            <p:nvGrpSpPr>
              <p:cNvPr id="547" name="Google Shape;547;p18"/>
              <p:cNvGrpSpPr/>
              <p:nvPr/>
            </p:nvGrpSpPr>
            <p:grpSpPr>
              <a:xfrm>
                <a:off x="2776789" y="5004529"/>
                <a:ext cx="939600" cy="938908"/>
                <a:chOff x="-1184988" y="1234759"/>
                <a:chExt cx="1386112" cy="1385092"/>
              </a:xfrm>
            </p:grpSpPr>
            <p:sp>
              <p:nvSpPr>
                <p:cNvPr id="548" name="Google Shape;548;p18"/>
                <p:cNvSpPr/>
                <p:nvPr/>
              </p:nvSpPr>
              <p:spPr>
                <a:xfrm>
                  <a:off x="-1184988" y="1234759"/>
                  <a:ext cx="1386112" cy="138509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pic>
              <p:nvPicPr>
                <p:cNvPr id="549" name="Google Shape;549;p18" descr="A picture containing text, handwear, clipart&#10;&#10;Description automatically generated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-832791" y="1270916"/>
                  <a:ext cx="914400" cy="13265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50" name="Google Shape;550;p18"/>
              <p:cNvGrpSpPr/>
              <p:nvPr/>
            </p:nvGrpSpPr>
            <p:grpSpPr>
              <a:xfrm>
                <a:off x="4089811" y="5031774"/>
                <a:ext cx="938908" cy="938908"/>
                <a:chOff x="-1243375" y="3058363"/>
                <a:chExt cx="1348937" cy="1348937"/>
              </a:xfrm>
            </p:grpSpPr>
            <p:sp>
              <p:nvSpPr>
                <p:cNvPr id="551" name="Google Shape;551;p18"/>
                <p:cNvSpPr/>
                <p:nvPr/>
              </p:nvSpPr>
              <p:spPr>
                <a:xfrm>
                  <a:off x="-1243375" y="3058363"/>
                  <a:ext cx="1348937" cy="1348937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pic>
              <p:nvPicPr>
                <p:cNvPr id="552" name="Google Shape;552;p18" descr="A picture containing text, handwear, clipart&#10;&#10;Description automatically generated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>
                  <a:off x="-966245" y="3063637"/>
                  <a:ext cx="914400" cy="132650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53" name="Google Shape;553;p18"/>
              <p:cNvGrpSpPr/>
              <p:nvPr/>
            </p:nvGrpSpPr>
            <p:grpSpPr>
              <a:xfrm>
                <a:off x="5402140" y="5046661"/>
                <a:ext cx="939600" cy="939600"/>
                <a:chOff x="-1912092" y="4887027"/>
                <a:chExt cx="1348937" cy="1348937"/>
              </a:xfrm>
            </p:grpSpPr>
            <p:sp>
              <p:nvSpPr>
                <p:cNvPr id="554" name="Google Shape;554;p18"/>
                <p:cNvSpPr/>
                <p:nvPr/>
              </p:nvSpPr>
              <p:spPr>
                <a:xfrm>
                  <a:off x="-1912092" y="4887027"/>
                  <a:ext cx="1348937" cy="1348937"/>
                </a:xfrm>
                <a:prstGeom prst="ellipse">
                  <a:avLst/>
                </a:prstGeom>
                <a:solidFill>
                  <a:srgbClr val="E5E500"/>
                </a:solidFill>
                <a:ln>
                  <a:noFill/>
                </a:ln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pic>
              <p:nvPicPr>
                <p:cNvPr id="555" name="Google Shape;555;p18" descr="A picture containing text, handwear, clipart&#10;&#10;Description automatically generated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-1598607" y="4887027"/>
                  <a:ext cx="914400" cy="13489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556" name="Google Shape;556;p18"/>
          <p:cNvSpPr/>
          <p:nvPr/>
        </p:nvSpPr>
        <p:spPr>
          <a:xfrm>
            <a:off x="784381" y="1563131"/>
            <a:ext cx="7575238" cy="73048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Action on Smoking and Health (ASH) 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surveyed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young people aged 11-18 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find out more about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vaping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7" name="Google Shape;557;p18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entury Gothic"/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8" name="Google Shape;558;p18" descr="A close up of a logo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6871" y="1298743"/>
            <a:ext cx="47963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18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Seeing through the mist…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19" descr="A picture containing tableware&#10;&#10;Description automatically generated"/>
          <p:cNvPicPr preferRelativeResize="0"/>
          <p:nvPr/>
        </p:nvPicPr>
        <p:blipFill rotWithShape="1">
          <a:blip r:embed="rId3">
            <a:alphaModFix amt="85000"/>
          </a:blip>
          <a:srcRect t="10481" b="8336"/>
          <a:stretch/>
        </p:blipFill>
        <p:spPr>
          <a:xfrm>
            <a:off x="393492" y="1337289"/>
            <a:ext cx="8357016" cy="38162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66" name="Google Shape;566;p19" descr="Cha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29" y="179705"/>
            <a:ext cx="579600" cy="5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19"/>
          <p:cNvSpPr/>
          <p:nvPr/>
        </p:nvSpPr>
        <p:spPr>
          <a:xfrm>
            <a:off x="3368293" y="5538382"/>
            <a:ext cx="2407413" cy="99636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53%</a:t>
            </a:r>
            <a:endParaRPr sz="350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568" name="Google Shape;568;p19"/>
          <p:cNvSpPr/>
          <p:nvPr/>
        </p:nvSpPr>
        <p:spPr>
          <a:xfrm>
            <a:off x="393492" y="5520711"/>
            <a:ext cx="2407413" cy="99636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23%</a:t>
            </a:r>
            <a:endParaRPr sz="3500" b="0" i="0" u="none" strike="noStrike" cap="none">
              <a:solidFill>
                <a:schemeClr val="lt1"/>
              </a:solidFill>
              <a:latin typeface="Dreaming Outloud Pro" panose="03050502040302030504" pitchFamily="66" charset="0"/>
              <a:cs typeface="Dreaming Outloud Pro" panose="03050502040302030504" pitchFamily="66" charset="0"/>
              <a:sym typeface="Arial"/>
            </a:endParaRPr>
          </a:p>
        </p:txBody>
      </p:sp>
      <p:sp>
        <p:nvSpPr>
          <p:cNvPr id="569" name="Google Shape;569;p19"/>
          <p:cNvSpPr/>
          <p:nvPr/>
        </p:nvSpPr>
        <p:spPr>
          <a:xfrm>
            <a:off x="6352536" y="5525831"/>
            <a:ext cx="2407413" cy="99636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rgbClr val="E5E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83%</a:t>
            </a:r>
            <a:endParaRPr sz="3500" b="0" i="0" u="none" strike="noStrike" cap="none">
              <a:solidFill>
                <a:schemeClr val="lt1"/>
              </a:solidFill>
              <a:latin typeface="Dreaming Outloud Pro" panose="03050502040302030504" pitchFamily="66" charset="0"/>
              <a:cs typeface="Dreaming Outloud Pro" panose="03050502040302030504" pitchFamily="66" charset="0"/>
              <a:sym typeface="Arial"/>
            </a:endParaRPr>
          </a:p>
        </p:txBody>
      </p:sp>
      <p:grpSp>
        <p:nvGrpSpPr>
          <p:cNvPr id="570" name="Google Shape;570;p19"/>
          <p:cNvGrpSpPr/>
          <p:nvPr/>
        </p:nvGrpSpPr>
        <p:grpSpPr>
          <a:xfrm>
            <a:off x="1135278" y="4763856"/>
            <a:ext cx="914400" cy="914400"/>
            <a:chOff x="-1184989" y="1403594"/>
            <a:chExt cx="1348936" cy="1348937"/>
          </a:xfrm>
        </p:grpSpPr>
        <p:sp>
          <p:nvSpPr>
            <p:cNvPr id="571" name="Google Shape;571;p19"/>
            <p:cNvSpPr/>
            <p:nvPr/>
          </p:nvSpPr>
          <p:spPr>
            <a:xfrm>
              <a:off x="-1184989" y="1403594"/>
              <a:ext cx="1348936" cy="13489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72" name="Google Shape;572;p19" descr="A picture containing text, handwear, clipar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832793" y="1403594"/>
              <a:ext cx="914400" cy="13265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3" name="Google Shape;573;p19"/>
          <p:cNvGrpSpPr/>
          <p:nvPr/>
        </p:nvGrpSpPr>
        <p:grpSpPr>
          <a:xfrm>
            <a:off x="4096335" y="4736105"/>
            <a:ext cx="938908" cy="938908"/>
            <a:chOff x="-1243374" y="3166044"/>
            <a:chExt cx="1348937" cy="1348937"/>
          </a:xfrm>
        </p:grpSpPr>
        <p:sp>
          <p:nvSpPr>
            <p:cNvPr id="574" name="Google Shape;574;p19"/>
            <p:cNvSpPr/>
            <p:nvPr/>
          </p:nvSpPr>
          <p:spPr>
            <a:xfrm>
              <a:off x="-1243374" y="3166044"/>
              <a:ext cx="1348937" cy="1348937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75" name="Google Shape;575;p19" descr="A picture containing text, handw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966245" y="3171317"/>
              <a:ext cx="914400" cy="13265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6" name="Google Shape;576;p19"/>
          <p:cNvGrpSpPr/>
          <p:nvPr/>
        </p:nvGrpSpPr>
        <p:grpSpPr>
          <a:xfrm>
            <a:off x="7081899" y="4791058"/>
            <a:ext cx="948685" cy="914400"/>
            <a:chOff x="-1912092" y="4975479"/>
            <a:chExt cx="1348938" cy="1348937"/>
          </a:xfrm>
        </p:grpSpPr>
        <p:sp>
          <p:nvSpPr>
            <p:cNvPr id="577" name="Google Shape;577;p19"/>
            <p:cNvSpPr/>
            <p:nvPr/>
          </p:nvSpPr>
          <p:spPr>
            <a:xfrm>
              <a:off x="-1912092" y="4975479"/>
              <a:ext cx="1348938" cy="1348937"/>
            </a:xfrm>
            <a:prstGeom prst="ellipse">
              <a:avLst/>
            </a:prstGeom>
            <a:solidFill>
              <a:srgbClr val="E5E5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78" name="Google Shape;578;p19" descr="A picture containing text, handwear, clipart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98607" y="4975479"/>
              <a:ext cx="914400" cy="1348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9" name="Google Shape;579;p19"/>
          <p:cNvSpPr/>
          <p:nvPr/>
        </p:nvSpPr>
        <p:spPr>
          <a:xfrm>
            <a:off x="749768" y="2891880"/>
            <a:ext cx="7644464" cy="9144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 of 11-17-year olds have never tried or are unaware of vaping.</a:t>
            </a:r>
            <a:endParaRPr/>
          </a:p>
        </p:txBody>
      </p:sp>
      <p:sp>
        <p:nvSpPr>
          <p:cNvPr id="580" name="Google Shape;580;p19"/>
          <p:cNvSpPr txBox="1"/>
          <p:nvPr/>
        </p:nvSpPr>
        <p:spPr>
          <a:xfrm>
            <a:off x="1009969" y="2898619"/>
            <a:ext cx="9144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0" i="0" u="none" strike="noStrike" cap="none" dirty="0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83%</a:t>
            </a:r>
            <a:endParaRPr sz="3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581" name="Google Shape;581;p19"/>
          <p:cNvSpPr/>
          <p:nvPr/>
        </p:nvSpPr>
        <p:spPr>
          <a:xfrm>
            <a:off x="5035243" y="113273"/>
            <a:ext cx="3055501" cy="80306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Please Note: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Under-18s are not allowed to buy or be bought vapes.</a:t>
            </a:r>
            <a:endParaRPr/>
          </a:p>
        </p:txBody>
      </p:sp>
      <p:sp>
        <p:nvSpPr>
          <p:cNvPr id="582" name="Google Shape;582;p19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Seeing through the mist…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20" descr="person holding tube"/>
          <p:cNvPicPr preferRelativeResize="0"/>
          <p:nvPr/>
        </p:nvPicPr>
        <p:blipFill rotWithShape="1">
          <a:blip r:embed="rId3">
            <a:alphaModFix amt="70000"/>
          </a:blip>
          <a:srcRect l="8400" t="10276" b="27154"/>
          <a:stretch/>
        </p:blipFill>
        <p:spPr>
          <a:xfrm>
            <a:off x="393597" y="1337288"/>
            <a:ext cx="8375900" cy="38162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89" name="Google Shape;589;p20" descr="Cha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29" y="179705"/>
            <a:ext cx="579600" cy="5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20"/>
          <p:cNvSpPr/>
          <p:nvPr/>
        </p:nvSpPr>
        <p:spPr>
          <a:xfrm>
            <a:off x="3368293" y="5538382"/>
            <a:ext cx="2407413" cy="99636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16</a:t>
            </a:r>
            <a:endParaRPr sz="350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591" name="Google Shape;591;p20"/>
          <p:cNvSpPr/>
          <p:nvPr/>
        </p:nvSpPr>
        <p:spPr>
          <a:xfrm>
            <a:off x="393492" y="5520711"/>
            <a:ext cx="2407413" cy="99636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15</a:t>
            </a:r>
            <a:endParaRPr sz="3500" b="0" i="0" u="none" strike="noStrike" cap="none">
              <a:solidFill>
                <a:schemeClr val="lt1"/>
              </a:solidFill>
              <a:latin typeface="Dreaming Outloud Pro" panose="03050502040302030504" pitchFamily="66" charset="0"/>
              <a:cs typeface="Dreaming Outloud Pro" panose="03050502040302030504" pitchFamily="66" charset="0"/>
              <a:sym typeface="Arial"/>
            </a:endParaRPr>
          </a:p>
        </p:txBody>
      </p:sp>
      <p:sp>
        <p:nvSpPr>
          <p:cNvPr id="592" name="Google Shape;592;p20"/>
          <p:cNvSpPr/>
          <p:nvPr/>
        </p:nvSpPr>
        <p:spPr>
          <a:xfrm>
            <a:off x="6352536" y="5525831"/>
            <a:ext cx="2407413" cy="99636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rgbClr val="E5E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17</a:t>
            </a:r>
            <a:endParaRPr sz="3500" b="0" i="0" u="none" strike="noStrike" cap="none">
              <a:solidFill>
                <a:schemeClr val="lt1"/>
              </a:solidFill>
              <a:latin typeface="Dreaming Outloud Pro" panose="03050502040302030504" pitchFamily="66" charset="0"/>
              <a:cs typeface="Dreaming Outloud Pro" panose="03050502040302030504" pitchFamily="66" charset="0"/>
              <a:sym typeface="Arial"/>
            </a:endParaRPr>
          </a:p>
        </p:txBody>
      </p:sp>
      <p:grpSp>
        <p:nvGrpSpPr>
          <p:cNvPr id="593" name="Google Shape;593;p20"/>
          <p:cNvGrpSpPr/>
          <p:nvPr/>
        </p:nvGrpSpPr>
        <p:grpSpPr>
          <a:xfrm>
            <a:off x="1135278" y="4763856"/>
            <a:ext cx="914400" cy="914400"/>
            <a:chOff x="-1184989" y="1403594"/>
            <a:chExt cx="1348936" cy="1348937"/>
          </a:xfrm>
        </p:grpSpPr>
        <p:sp>
          <p:nvSpPr>
            <p:cNvPr id="594" name="Google Shape;594;p20"/>
            <p:cNvSpPr/>
            <p:nvPr/>
          </p:nvSpPr>
          <p:spPr>
            <a:xfrm>
              <a:off x="-1184989" y="1403594"/>
              <a:ext cx="1348936" cy="13489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95" name="Google Shape;595;p20" descr="A picture containing text, handwear, clipar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832793" y="1403594"/>
              <a:ext cx="914400" cy="13265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6" name="Google Shape;596;p20"/>
          <p:cNvGrpSpPr/>
          <p:nvPr/>
        </p:nvGrpSpPr>
        <p:grpSpPr>
          <a:xfrm>
            <a:off x="4096335" y="4736105"/>
            <a:ext cx="938908" cy="938908"/>
            <a:chOff x="-1243374" y="3166044"/>
            <a:chExt cx="1348937" cy="1348937"/>
          </a:xfrm>
        </p:grpSpPr>
        <p:sp>
          <p:nvSpPr>
            <p:cNvPr id="597" name="Google Shape;597;p20"/>
            <p:cNvSpPr/>
            <p:nvPr/>
          </p:nvSpPr>
          <p:spPr>
            <a:xfrm>
              <a:off x="-1243374" y="3166044"/>
              <a:ext cx="1348937" cy="1348937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98" name="Google Shape;598;p20" descr="A picture containing text, handw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966245" y="3171317"/>
              <a:ext cx="914400" cy="13265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9" name="Google Shape;599;p20"/>
          <p:cNvGrpSpPr/>
          <p:nvPr/>
        </p:nvGrpSpPr>
        <p:grpSpPr>
          <a:xfrm>
            <a:off x="7081899" y="4791058"/>
            <a:ext cx="948685" cy="914400"/>
            <a:chOff x="-1912092" y="4975479"/>
            <a:chExt cx="1348938" cy="1348937"/>
          </a:xfrm>
        </p:grpSpPr>
        <p:sp>
          <p:nvSpPr>
            <p:cNvPr id="600" name="Google Shape;600;p20"/>
            <p:cNvSpPr/>
            <p:nvPr/>
          </p:nvSpPr>
          <p:spPr>
            <a:xfrm>
              <a:off x="-1912092" y="4975479"/>
              <a:ext cx="1348938" cy="1348937"/>
            </a:xfrm>
            <a:prstGeom prst="ellipse">
              <a:avLst/>
            </a:prstGeom>
            <a:solidFill>
              <a:srgbClr val="E5E5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01" name="Google Shape;601;p20" descr="A picture containing text, handwear, clipart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98607" y="4975479"/>
              <a:ext cx="914400" cy="1348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2" name="Google Shape;602;p20"/>
          <p:cNvSpPr/>
          <p:nvPr/>
        </p:nvSpPr>
        <p:spPr>
          <a:xfrm>
            <a:off x="749768" y="2891880"/>
            <a:ext cx="7644464" cy="9144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Children under ____ are least likely to try vaping.</a:t>
            </a:r>
            <a:endParaRPr/>
          </a:p>
        </p:txBody>
      </p:sp>
      <p:sp>
        <p:nvSpPr>
          <p:cNvPr id="603" name="Google Shape;603;p20"/>
          <p:cNvSpPr txBox="1"/>
          <p:nvPr/>
        </p:nvSpPr>
        <p:spPr>
          <a:xfrm>
            <a:off x="3109034" y="3089877"/>
            <a:ext cx="9144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0" i="0" u="none" strike="noStrike" cap="none" dirty="0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16</a:t>
            </a:r>
            <a:endParaRPr sz="3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04" name="Google Shape;604;p20"/>
          <p:cNvSpPr/>
          <p:nvPr/>
        </p:nvSpPr>
        <p:spPr>
          <a:xfrm>
            <a:off x="5035243" y="113273"/>
            <a:ext cx="3055501" cy="80306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Please Note: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Under-18s are not allowed to buy or be bought vapes.</a:t>
            </a:r>
            <a:endParaRPr/>
          </a:p>
        </p:txBody>
      </p:sp>
      <p:sp>
        <p:nvSpPr>
          <p:cNvPr id="605" name="Google Shape;605;p20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Seeing through the mist…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21"/>
          <p:cNvPicPr preferRelativeResize="0"/>
          <p:nvPr/>
        </p:nvPicPr>
        <p:blipFill rotWithShape="1">
          <a:blip r:embed="rId3">
            <a:alphaModFix amt="70000"/>
          </a:blip>
          <a:srcRect b="29843"/>
          <a:stretch/>
        </p:blipFill>
        <p:spPr>
          <a:xfrm>
            <a:off x="384050" y="1328733"/>
            <a:ext cx="8375900" cy="38162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12" name="Google Shape;612;p21" descr="Cha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29" y="179705"/>
            <a:ext cx="579600" cy="5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21"/>
          <p:cNvSpPr/>
          <p:nvPr/>
        </p:nvSpPr>
        <p:spPr>
          <a:xfrm>
            <a:off x="3368293" y="5538382"/>
            <a:ext cx="2407413" cy="99636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17%</a:t>
            </a:r>
            <a:endParaRPr sz="350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14" name="Google Shape;614;p21"/>
          <p:cNvSpPr/>
          <p:nvPr/>
        </p:nvSpPr>
        <p:spPr>
          <a:xfrm>
            <a:off x="393492" y="5520711"/>
            <a:ext cx="2407413" cy="99636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7%</a:t>
            </a:r>
            <a:endParaRPr sz="3500" b="0" i="0" u="none" strike="noStrike" cap="none">
              <a:solidFill>
                <a:schemeClr val="lt1"/>
              </a:solidFill>
              <a:latin typeface="Dreaming Outloud Pro" panose="03050502040302030504" pitchFamily="66" charset="0"/>
              <a:cs typeface="Dreaming Outloud Pro" panose="03050502040302030504" pitchFamily="66" charset="0"/>
              <a:sym typeface="Arial"/>
            </a:endParaRPr>
          </a:p>
        </p:txBody>
      </p:sp>
      <p:sp>
        <p:nvSpPr>
          <p:cNvPr id="615" name="Google Shape;615;p21"/>
          <p:cNvSpPr/>
          <p:nvPr/>
        </p:nvSpPr>
        <p:spPr>
          <a:xfrm>
            <a:off x="6352536" y="5525831"/>
            <a:ext cx="2407413" cy="99636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rgbClr val="E5E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27%</a:t>
            </a:r>
            <a:endParaRPr sz="3500" b="0" i="0" u="none" strike="noStrike" cap="none">
              <a:solidFill>
                <a:schemeClr val="lt1"/>
              </a:solidFill>
              <a:latin typeface="Dreaming Outloud Pro" panose="03050502040302030504" pitchFamily="66" charset="0"/>
              <a:cs typeface="Dreaming Outloud Pro" panose="03050502040302030504" pitchFamily="66" charset="0"/>
              <a:sym typeface="Arial"/>
            </a:endParaRPr>
          </a:p>
        </p:txBody>
      </p:sp>
      <p:grpSp>
        <p:nvGrpSpPr>
          <p:cNvPr id="616" name="Google Shape;616;p21"/>
          <p:cNvGrpSpPr/>
          <p:nvPr/>
        </p:nvGrpSpPr>
        <p:grpSpPr>
          <a:xfrm>
            <a:off x="1135278" y="4763856"/>
            <a:ext cx="914400" cy="914400"/>
            <a:chOff x="-1184989" y="1403594"/>
            <a:chExt cx="1348936" cy="1348937"/>
          </a:xfrm>
        </p:grpSpPr>
        <p:sp>
          <p:nvSpPr>
            <p:cNvPr id="617" name="Google Shape;617;p21"/>
            <p:cNvSpPr/>
            <p:nvPr/>
          </p:nvSpPr>
          <p:spPr>
            <a:xfrm>
              <a:off x="-1184989" y="1403594"/>
              <a:ext cx="1348936" cy="13489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18" name="Google Shape;618;p21" descr="A picture containing text, handwear, clipar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832793" y="1403594"/>
              <a:ext cx="914400" cy="13265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9" name="Google Shape;619;p21"/>
          <p:cNvGrpSpPr/>
          <p:nvPr/>
        </p:nvGrpSpPr>
        <p:grpSpPr>
          <a:xfrm>
            <a:off x="4096335" y="4736105"/>
            <a:ext cx="938908" cy="938908"/>
            <a:chOff x="-1243374" y="3166044"/>
            <a:chExt cx="1348937" cy="1348937"/>
          </a:xfrm>
        </p:grpSpPr>
        <p:sp>
          <p:nvSpPr>
            <p:cNvPr id="620" name="Google Shape;620;p21"/>
            <p:cNvSpPr/>
            <p:nvPr/>
          </p:nvSpPr>
          <p:spPr>
            <a:xfrm>
              <a:off x="-1243374" y="3166044"/>
              <a:ext cx="1348937" cy="1348937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21" name="Google Shape;621;p21" descr="A picture containing text, handw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966245" y="3171317"/>
              <a:ext cx="914400" cy="13265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2" name="Google Shape;622;p21"/>
          <p:cNvGrpSpPr/>
          <p:nvPr/>
        </p:nvGrpSpPr>
        <p:grpSpPr>
          <a:xfrm>
            <a:off x="7081899" y="4791058"/>
            <a:ext cx="948685" cy="914400"/>
            <a:chOff x="-1912092" y="4975479"/>
            <a:chExt cx="1348938" cy="1348937"/>
          </a:xfrm>
        </p:grpSpPr>
        <p:sp>
          <p:nvSpPr>
            <p:cNvPr id="623" name="Google Shape;623;p21"/>
            <p:cNvSpPr/>
            <p:nvPr/>
          </p:nvSpPr>
          <p:spPr>
            <a:xfrm>
              <a:off x="-1912092" y="4975479"/>
              <a:ext cx="1348938" cy="1348937"/>
            </a:xfrm>
            <a:prstGeom prst="ellipse">
              <a:avLst/>
            </a:prstGeom>
            <a:solidFill>
              <a:srgbClr val="E5E5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24" name="Google Shape;624;p21" descr="A picture containing text, handwear, clipart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98607" y="4975479"/>
              <a:ext cx="914400" cy="1348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5" name="Google Shape;625;p21"/>
          <p:cNvSpPr/>
          <p:nvPr/>
        </p:nvSpPr>
        <p:spPr>
          <a:xfrm>
            <a:off x="749768" y="2891880"/>
            <a:ext cx="7644464" cy="9144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 far in 2022, ____ of 11-17-year olds currently  use vapes.</a:t>
            </a:r>
            <a:endParaRPr dirty="0"/>
          </a:p>
        </p:txBody>
      </p:sp>
      <p:sp>
        <p:nvSpPr>
          <p:cNvPr id="626" name="Google Shape;626;p21"/>
          <p:cNvSpPr txBox="1"/>
          <p:nvPr/>
        </p:nvSpPr>
        <p:spPr>
          <a:xfrm>
            <a:off x="3101098" y="2899872"/>
            <a:ext cx="9144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0" i="0" u="none" strike="noStrike" cap="none" dirty="0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7%</a:t>
            </a:r>
            <a:endParaRPr sz="3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27" name="Google Shape;627;p21"/>
          <p:cNvSpPr/>
          <p:nvPr/>
        </p:nvSpPr>
        <p:spPr>
          <a:xfrm>
            <a:off x="5035243" y="113273"/>
            <a:ext cx="3055501" cy="80306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Please Note: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Under-18s are not allowed to buy or be bought vapes.</a:t>
            </a:r>
            <a:endParaRPr/>
          </a:p>
        </p:txBody>
      </p:sp>
      <p:sp>
        <p:nvSpPr>
          <p:cNvPr id="628" name="Google Shape;628;p21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Seeing through the mist…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22" descr="A picture containing text, indoor, shelf, vending machine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b="31651"/>
          <a:stretch/>
        </p:blipFill>
        <p:spPr>
          <a:xfrm>
            <a:off x="384050" y="1341325"/>
            <a:ext cx="8366458" cy="38122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35" name="Google Shape;635;p22" descr="Cha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29" y="179705"/>
            <a:ext cx="579600" cy="5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22"/>
          <p:cNvSpPr/>
          <p:nvPr/>
        </p:nvSpPr>
        <p:spPr>
          <a:xfrm>
            <a:off x="3368293" y="5538382"/>
            <a:ext cx="2407413" cy="99636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40%</a:t>
            </a:r>
            <a:endParaRPr sz="350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37" name="Google Shape;637;p22"/>
          <p:cNvSpPr/>
          <p:nvPr/>
        </p:nvSpPr>
        <p:spPr>
          <a:xfrm>
            <a:off x="393492" y="5520711"/>
            <a:ext cx="2407413" cy="99636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30%</a:t>
            </a:r>
            <a:endParaRPr sz="3500" b="0" i="0" u="none" strike="noStrike" cap="none">
              <a:solidFill>
                <a:schemeClr val="lt1"/>
              </a:solidFill>
              <a:latin typeface="Dreaming Outloud Pro" panose="03050502040302030504" pitchFamily="66" charset="0"/>
              <a:cs typeface="Dreaming Outloud Pro" panose="03050502040302030504" pitchFamily="66" charset="0"/>
              <a:sym typeface="Arial"/>
            </a:endParaRPr>
          </a:p>
        </p:txBody>
      </p:sp>
      <p:sp>
        <p:nvSpPr>
          <p:cNvPr id="638" name="Google Shape;638;p22"/>
          <p:cNvSpPr/>
          <p:nvPr/>
        </p:nvSpPr>
        <p:spPr>
          <a:xfrm>
            <a:off x="6352536" y="5525831"/>
            <a:ext cx="2407413" cy="99636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rgbClr val="E5E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50%</a:t>
            </a:r>
            <a:endParaRPr sz="3500" b="0" i="0" u="none" strike="noStrike" cap="none">
              <a:solidFill>
                <a:schemeClr val="lt1"/>
              </a:solidFill>
              <a:latin typeface="Dreaming Outloud Pro" panose="03050502040302030504" pitchFamily="66" charset="0"/>
              <a:cs typeface="Dreaming Outloud Pro" panose="03050502040302030504" pitchFamily="66" charset="0"/>
              <a:sym typeface="Arial"/>
            </a:endParaRPr>
          </a:p>
        </p:txBody>
      </p:sp>
      <p:grpSp>
        <p:nvGrpSpPr>
          <p:cNvPr id="639" name="Google Shape;639;p22"/>
          <p:cNvGrpSpPr/>
          <p:nvPr/>
        </p:nvGrpSpPr>
        <p:grpSpPr>
          <a:xfrm>
            <a:off x="1135278" y="4763856"/>
            <a:ext cx="914400" cy="914400"/>
            <a:chOff x="-1184989" y="1403594"/>
            <a:chExt cx="1348936" cy="1348937"/>
          </a:xfrm>
        </p:grpSpPr>
        <p:sp>
          <p:nvSpPr>
            <p:cNvPr id="640" name="Google Shape;640;p22"/>
            <p:cNvSpPr/>
            <p:nvPr/>
          </p:nvSpPr>
          <p:spPr>
            <a:xfrm>
              <a:off x="-1184989" y="1403594"/>
              <a:ext cx="1348936" cy="13489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41" name="Google Shape;641;p22" descr="A picture containing text, handwear, clipar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832793" y="1403594"/>
              <a:ext cx="914400" cy="13265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2" name="Google Shape;642;p22"/>
          <p:cNvGrpSpPr/>
          <p:nvPr/>
        </p:nvGrpSpPr>
        <p:grpSpPr>
          <a:xfrm>
            <a:off x="4096335" y="4736105"/>
            <a:ext cx="938908" cy="938908"/>
            <a:chOff x="-1243374" y="3166044"/>
            <a:chExt cx="1348937" cy="1348937"/>
          </a:xfrm>
        </p:grpSpPr>
        <p:sp>
          <p:nvSpPr>
            <p:cNvPr id="643" name="Google Shape;643;p22"/>
            <p:cNvSpPr/>
            <p:nvPr/>
          </p:nvSpPr>
          <p:spPr>
            <a:xfrm>
              <a:off x="-1243374" y="3166044"/>
              <a:ext cx="1348937" cy="1348937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44" name="Google Shape;644;p22" descr="A picture containing text, handw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966245" y="3171317"/>
              <a:ext cx="914400" cy="13265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5" name="Google Shape;645;p22"/>
          <p:cNvGrpSpPr/>
          <p:nvPr/>
        </p:nvGrpSpPr>
        <p:grpSpPr>
          <a:xfrm>
            <a:off x="7081899" y="4791058"/>
            <a:ext cx="948685" cy="914400"/>
            <a:chOff x="-1912092" y="4975479"/>
            <a:chExt cx="1348938" cy="1348937"/>
          </a:xfrm>
        </p:grpSpPr>
        <p:sp>
          <p:nvSpPr>
            <p:cNvPr id="646" name="Google Shape;646;p22"/>
            <p:cNvSpPr/>
            <p:nvPr/>
          </p:nvSpPr>
          <p:spPr>
            <a:xfrm>
              <a:off x="-1912092" y="4975479"/>
              <a:ext cx="1348938" cy="1348937"/>
            </a:xfrm>
            <a:prstGeom prst="ellipse">
              <a:avLst/>
            </a:prstGeom>
            <a:solidFill>
              <a:srgbClr val="E5E5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47" name="Google Shape;647;p22" descr="A picture containing text, handwear, clipart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98607" y="4975479"/>
              <a:ext cx="914400" cy="1348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8" name="Google Shape;648;p22"/>
          <p:cNvSpPr/>
          <p:nvPr/>
        </p:nvSpPr>
        <p:spPr>
          <a:xfrm>
            <a:off x="749768" y="2891880"/>
            <a:ext cx="7644464" cy="9144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Among 18-year olds, _____ have tried vaping.</a:t>
            </a:r>
            <a:endParaRPr dirty="0"/>
          </a:p>
        </p:txBody>
      </p:sp>
      <p:sp>
        <p:nvSpPr>
          <p:cNvPr id="649" name="Google Shape;649;p22"/>
          <p:cNvSpPr txBox="1"/>
          <p:nvPr/>
        </p:nvSpPr>
        <p:spPr>
          <a:xfrm>
            <a:off x="4286676" y="3075912"/>
            <a:ext cx="9144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0" i="0" u="none" strike="noStrike" cap="none" dirty="0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40%</a:t>
            </a:r>
            <a:endParaRPr sz="3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50" name="Google Shape;650;p22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Seeing through the mist…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23" descr="A cloud of smoke&#10;&#10;Description automatically generated with low confidence"/>
          <p:cNvPicPr preferRelativeResize="0"/>
          <p:nvPr/>
        </p:nvPicPr>
        <p:blipFill rotWithShape="1">
          <a:blip r:embed="rId3">
            <a:alphaModFix amt="70000"/>
          </a:blip>
          <a:srcRect t="5201" b="9297"/>
          <a:stretch/>
        </p:blipFill>
        <p:spPr>
          <a:xfrm>
            <a:off x="374608" y="1328733"/>
            <a:ext cx="8375900" cy="381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23" descr="Cha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29" y="179705"/>
            <a:ext cx="579600" cy="5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23"/>
          <p:cNvSpPr/>
          <p:nvPr/>
        </p:nvSpPr>
        <p:spPr>
          <a:xfrm>
            <a:off x="3368293" y="5538382"/>
            <a:ext cx="2407413" cy="99636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4.8 million</a:t>
            </a:r>
            <a:endParaRPr sz="350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59" name="Google Shape;659;p23"/>
          <p:cNvSpPr/>
          <p:nvPr/>
        </p:nvSpPr>
        <p:spPr>
          <a:xfrm>
            <a:off x="393492" y="5520711"/>
            <a:ext cx="2407413" cy="99636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 dirty="0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3.8 million</a:t>
            </a:r>
            <a:endParaRPr sz="3500" b="0" i="0" u="none" strike="noStrike" cap="none" dirty="0">
              <a:solidFill>
                <a:schemeClr val="lt1"/>
              </a:solidFill>
              <a:latin typeface="Dreaming Outloud Pro" panose="03050502040302030504" pitchFamily="66" charset="0"/>
              <a:cs typeface="Dreaming Outloud Pro" panose="03050502040302030504" pitchFamily="66" charset="0"/>
              <a:sym typeface="Arial"/>
            </a:endParaRPr>
          </a:p>
        </p:txBody>
      </p:sp>
      <p:sp>
        <p:nvSpPr>
          <p:cNvPr id="660" name="Google Shape;660;p23"/>
          <p:cNvSpPr/>
          <p:nvPr/>
        </p:nvSpPr>
        <p:spPr>
          <a:xfrm>
            <a:off x="6352536" y="5525831"/>
            <a:ext cx="2407413" cy="99636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rgbClr val="E5E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5.8 million</a:t>
            </a:r>
            <a:endParaRPr sz="3500" b="0" i="0" u="none" strike="noStrike" cap="none">
              <a:solidFill>
                <a:schemeClr val="lt1"/>
              </a:solidFill>
              <a:latin typeface="Dreaming Outloud Pro" panose="03050502040302030504" pitchFamily="66" charset="0"/>
              <a:cs typeface="Dreaming Outloud Pro" panose="03050502040302030504" pitchFamily="66" charset="0"/>
              <a:sym typeface="Arial"/>
            </a:endParaRPr>
          </a:p>
        </p:txBody>
      </p:sp>
      <p:grpSp>
        <p:nvGrpSpPr>
          <p:cNvPr id="661" name="Google Shape;661;p23"/>
          <p:cNvGrpSpPr/>
          <p:nvPr/>
        </p:nvGrpSpPr>
        <p:grpSpPr>
          <a:xfrm>
            <a:off x="1135278" y="4763856"/>
            <a:ext cx="914400" cy="914400"/>
            <a:chOff x="-1184989" y="1403594"/>
            <a:chExt cx="1348936" cy="1348937"/>
          </a:xfrm>
        </p:grpSpPr>
        <p:sp>
          <p:nvSpPr>
            <p:cNvPr id="662" name="Google Shape;662;p23"/>
            <p:cNvSpPr/>
            <p:nvPr/>
          </p:nvSpPr>
          <p:spPr>
            <a:xfrm>
              <a:off x="-1184989" y="1403594"/>
              <a:ext cx="1348936" cy="13489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63" name="Google Shape;663;p23" descr="A picture containing text, handwear, clipar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832793" y="1403594"/>
              <a:ext cx="914400" cy="13265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4" name="Google Shape;664;p23"/>
          <p:cNvGrpSpPr/>
          <p:nvPr/>
        </p:nvGrpSpPr>
        <p:grpSpPr>
          <a:xfrm>
            <a:off x="4096335" y="4736105"/>
            <a:ext cx="938908" cy="938908"/>
            <a:chOff x="-1243374" y="3166044"/>
            <a:chExt cx="1348937" cy="1348937"/>
          </a:xfrm>
        </p:grpSpPr>
        <p:sp>
          <p:nvSpPr>
            <p:cNvPr id="665" name="Google Shape;665;p23"/>
            <p:cNvSpPr/>
            <p:nvPr/>
          </p:nvSpPr>
          <p:spPr>
            <a:xfrm>
              <a:off x="-1243374" y="3166044"/>
              <a:ext cx="1348937" cy="1348937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66" name="Google Shape;666;p23" descr="A picture containing text, handwear, clipar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966245" y="3171317"/>
              <a:ext cx="914400" cy="13265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7" name="Google Shape;667;p23"/>
          <p:cNvGrpSpPr/>
          <p:nvPr/>
        </p:nvGrpSpPr>
        <p:grpSpPr>
          <a:xfrm>
            <a:off x="7081899" y="4791058"/>
            <a:ext cx="948685" cy="914400"/>
            <a:chOff x="-1912092" y="4975479"/>
            <a:chExt cx="1348938" cy="1348937"/>
          </a:xfrm>
        </p:grpSpPr>
        <p:sp>
          <p:nvSpPr>
            <p:cNvPr id="668" name="Google Shape;668;p23"/>
            <p:cNvSpPr/>
            <p:nvPr/>
          </p:nvSpPr>
          <p:spPr>
            <a:xfrm>
              <a:off x="-1912092" y="4975479"/>
              <a:ext cx="1348938" cy="1348937"/>
            </a:xfrm>
            <a:prstGeom prst="ellipse">
              <a:avLst/>
            </a:prstGeom>
            <a:solidFill>
              <a:srgbClr val="E5E5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69" name="Google Shape;669;p23" descr="A picture containing text, handwear, clipart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598607" y="4975479"/>
              <a:ext cx="914400" cy="1348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0" name="Google Shape;670;p23"/>
          <p:cNvSpPr/>
          <p:nvPr/>
        </p:nvSpPr>
        <p:spPr>
          <a:xfrm>
            <a:off x="749768" y="2891880"/>
            <a:ext cx="7644464" cy="9144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are currently _____ million people who vape in England.</a:t>
            </a:r>
            <a:endParaRPr/>
          </a:p>
        </p:txBody>
      </p:sp>
      <p:sp>
        <p:nvSpPr>
          <p:cNvPr id="671" name="Google Shape;671;p23"/>
          <p:cNvSpPr txBox="1"/>
          <p:nvPr/>
        </p:nvSpPr>
        <p:spPr>
          <a:xfrm>
            <a:off x="3647602" y="2900516"/>
            <a:ext cx="9144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b="0" i="0" u="none" strike="noStrike" cap="none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3.8</a:t>
            </a:r>
            <a:endParaRPr sz="300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72" name="Google Shape;672;p23"/>
          <p:cNvSpPr/>
          <p:nvPr/>
        </p:nvSpPr>
        <p:spPr>
          <a:xfrm>
            <a:off x="724661" y="1566455"/>
            <a:ext cx="3828874" cy="869449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you know?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are currently around 6 million people who smoke in England.</a:t>
            </a:r>
            <a:endParaRPr/>
          </a:p>
        </p:txBody>
      </p:sp>
      <p:sp>
        <p:nvSpPr>
          <p:cNvPr id="673" name="Google Shape;673;p23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Seeing through the mist…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4"/>
          <p:cNvSpPr>
            <a:spLocks noGrp="1"/>
          </p:cNvSpPr>
          <p:nvPr>
            <p:ph type="body" idx="1"/>
          </p:nvPr>
        </p:nvSpPr>
        <p:spPr>
          <a:xfrm>
            <a:off x="1400652" y="4998419"/>
            <a:ext cx="1713600" cy="1108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Final thoughts!</a:t>
            </a:r>
            <a:endParaRPr/>
          </a:p>
        </p:txBody>
      </p:sp>
      <p:sp>
        <p:nvSpPr>
          <p:cNvPr id="679" name="Google Shape;679;p24"/>
          <p:cNvSpPr>
            <a:spLocks noGrp="1"/>
          </p:cNvSpPr>
          <p:nvPr>
            <p:ph type="body" idx="2"/>
          </p:nvPr>
        </p:nvSpPr>
        <p:spPr>
          <a:xfrm>
            <a:off x="2257452" y="1378543"/>
            <a:ext cx="1713600" cy="1108800"/>
          </a:xfrm>
          <a:prstGeom prst="flowChartAlternateProcess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What is vaping?</a:t>
            </a:r>
            <a:endParaRPr/>
          </a:p>
        </p:txBody>
      </p:sp>
      <p:sp>
        <p:nvSpPr>
          <p:cNvPr id="680" name="Google Shape;680;p24"/>
          <p:cNvSpPr>
            <a:spLocks noGrp="1"/>
          </p:cNvSpPr>
          <p:nvPr>
            <p:ph type="body" idx="3"/>
          </p:nvPr>
        </p:nvSpPr>
        <p:spPr>
          <a:xfrm>
            <a:off x="5632296" y="1245486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Why are we talking about this?</a:t>
            </a:r>
            <a:endParaRPr/>
          </a:p>
        </p:txBody>
      </p:sp>
      <p:sp>
        <p:nvSpPr>
          <p:cNvPr id="681" name="Google Shape;681;p24"/>
          <p:cNvSpPr>
            <a:spLocks noGrp="1"/>
          </p:cNvSpPr>
          <p:nvPr>
            <p:ph type="body" idx="4"/>
          </p:nvPr>
        </p:nvSpPr>
        <p:spPr>
          <a:xfrm>
            <a:off x="5936939" y="2892139"/>
            <a:ext cx="1713600" cy="1108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Seeing through the mist…</a:t>
            </a:r>
            <a:endParaRPr/>
          </a:p>
        </p:txBody>
      </p:sp>
      <p:sp>
        <p:nvSpPr>
          <p:cNvPr id="682" name="Google Shape;682;p24"/>
          <p:cNvSpPr>
            <a:spLocks noGrp="1"/>
          </p:cNvSpPr>
          <p:nvPr>
            <p:ph type="body" idx="5"/>
          </p:nvPr>
        </p:nvSpPr>
        <p:spPr>
          <a:xfrm>
            <a:off x="2376355" y="3130881"/>
            <a:ext cx="1980000" cy="12240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What’s the harm?</a:t>
            </a:r>
            <a:endParaRPr/>
          </a:p>
        </p:txBody>
      </p:sp>
      <p:sp>
        <p:nvSpPr>
          <p:cNvPr id="683" name="Google Shape;683;p24"/>
          <p:cNvSpPr>
            <a:spLocks noGrp="1"/>
          </p:cNvSpPr>
          <p:nvPr>
            <p:ph type="body" idx="6"/>
          </p:nvPr>
        </p:nvSpPr>
        <p:spPr>
          <a:xfrm>
            <a:off x="4765568" y="5337981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Vote!</a:t>
            </a:r>
            <a:endParaRPr/>
          </a:p>
        </p:txBody>
      </p:sp>
      <p:pic>
        <p:nvPicPr>
          <p:cNvPr id="684" name="Google Shape;68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367551">
            <a:off x="3575736" y="1036985"/>
            <a:ext cx="750646" cy="75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0881" y="5337981"/>
            <a:ext cx="869373" cy="86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8992" y="2512612"/>
            <a:ext cx="915893" cy="915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84762" y="4566330"/>
            <a:ext cx="864177" cy="8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0776" y="1245486"/>
            <a:ext cx="687634" cy="68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41842">
            <a:off x="2117492" y="2751755"/>
            <a:ext cx="821820" cy="821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25" descr="Cha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29" y="179705"/>
            <a:ext cx="579600" cy="5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25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entury Gothic"/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7" name="Google Shape;697;p25"/>
          <p:cNvSpPr/>
          <p:nvPr/>
        </p:nvSpPr>
        <p:spPr>
          <a:xfrm>
            <a:off x="310915" y="1310158"/>
            <a:ext cx="8522171" cy="116046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 activity (5-10 mins)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You’re now going to read letters from three young people about vaping. As a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class,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each letter 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discuss what advice you would give to each young person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Use the stamps below to help guide your discussion!</a:t>
            </a:r>
            <a:endParaRPr dirty="0"/>
          </a:p>
        </p:txBody>
      </p:sp>
      <p:sp>
        <p:nvSpPr>
          <p:cNvPr id="698" name="Google Shape;698;p25"/>
          <p:cNvSpPr/>
          <p:nvPr/>
        </p:nvSpPr>
        <p:spPr>
          <a:xfrm>
            <a:off x="385335" y="4944434"/>
            <a:ext cx="1906603" cy="161248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It’s important to remember that </a:t>
            </a:r>
            <a:r>
              <a:rPr lang="en-GB" sz="15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anyone under 18 is not allowed to buy or be bought vapes</a:t>
            </a:r>
            <a:r>
              <a:rPr lang="en-GB" sz="150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9" name="Google Shape;699;p25"/>
          <p:cNvSpPr/>
          <p:nvPr/>
        </p:nvSpPr>
        <p:spPr>
          <a:xfrm>
            <a:off x="386268" y="4195515"/>
            <a:ext cx="1906603" cy="60489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the rules</a:t>
            </a:r>
            <a:endParaRPr/>
          </a:p>
        </p:txBody>
      </p:sp>
      <p:sp>
        <p:nvSpPr>
          <p:cNvPr id="700" name="Google Shape;700;p25"/>
          <p:cNvSpPr/>
          <p:nvPr/>
        </p:nvSpPr>
        <p:spPr>
          <a:xfrm>
            <a:off x="2540718" y="4944434"/>
            <a:ext cx="1906603" cy="1612486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 to a trusted </a:t>
            </a: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adult about any concerns you have about vaping.</a:t>
            </a:r>
            <a:endParaRPr dirty="0"/>
          </a:p>
        </p:txBody>
      </p:sp>
      <p:sp>
        <p:nvSpPr>
          <p:cNvPr id="701" name="Google Shape;701;p25"/>
          <p:cNvSpPr/>
          <p:nvPr/>
        </p:nvSpPr>
        <p:spPr>
          <a:xfrm>
            <a:off x="4696101" y="4944435"/>
            <a:ext cx="1906603" cy="1612486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rgbClr val="E5E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you have questions about vaping, </a:t>
            </a:r>
            <a:r>
              <a:rPr lang="en-GB" sz="15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speak to a trusted adult</a:t>
            </a:r>
            <a:r>
              <a:rPr lang="en-GB" sz="150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2" name="Google Shape;702;p25"/>
          <p:cNvSpPr/>
          <p:nvPr/>
        </p:nvSpPr>
        <p:spPr>
          <a:xfrm>
            <a:off x="6851483" y="4944434"/>
            <a:ext cx="1906603" cy="161248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people don’t feel comfortable doing something, </a:t>
            </a:r>
            <a:r>
              <a:rPr lang="en-GB" sz="15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it’s okay for them to say no</a:t>
            </a: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703" name="Google Shape;703;p25"/>
          <p:cNvSpPr/>
          <p:nvPr/>
        </p:nvSpPr>
        <p:spPr>
          <a:xfrm>
            <a:off x="2540718" y="4195514"/>
            <a:ext cx="1906603" cy="60489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 to a trusted adult</a:t>
            </a:r>
            <a:endParaRPr dirty="0"/>
          </a:p>
        </p:txBody>
      </p:sp>
      <p:sp>
        <p:nvSpPr>
          <p:cNvPr id="704" name="Google Shape;704;p25"/>
          <p:cNvSpPr/>
          <p:nvPr/>
        </p:nvSpPr>
        <p:spPr>
          <a:xfrm>
            <a:off x="4696101" y="4195515"/>
            <a:ext cx="1906603" cy="604893"/>
          </a:xfrm>
          <a:prstGeom prst="roundRect">
            <a:avLst>
              <a:gd name="adj" fmla="val 16667"/>
            </a:avLst>
          </a:prstGeom>
          <a:solidFill>
            <a:srgbClr val="E5E500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 questions</a:t>
            </a:r>
            <a:endParaRPr/>
          </a:p>
        </p:txBody>
      </p:sp>
      <p:sp>
        <p:nvSpPr>
          <p:cNvPr id="705" name="Google Shape;705;p25"/>
          <p:cNvSpPr/>
          <p:nvPr/>
        </p:nvSpPr>
        <p:spPr>
          <a:xfrm>
            <a:off x="6827989" y="4211324"/>
            <a:ext cx="1930098" cy="604893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Speak out</a:t>
            </a:r>
            <a:endParaRPr/>
          </a:p>
        </p:txBody>
      </p:sp>
      <p:pic>
        <p:nvPicPr>
          <p:cNvPr id="706" name="Google Shape;706;p25" descr="Free vector graphics of Mai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6288" y="2692508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25" descr="No sign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136" y="29263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25" descr="Free vector graphics of Mai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1919" y="2705129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25" descr="Chat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09197" y="2989397"/>
            <a:ext cx="813447" cy="81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25" descr="Free vector graphics of Mai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8447" y="2707907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5" descr="Question Mark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15250" y="294169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25" descr="Free vector graphics of Mai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5003" y="2705129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25" descr="Megaphone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47584" y="289838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25" descr="A picture containing drawing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7094" y="1112016"/>
            <a:ext cx="737027" cy="709191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25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the harm?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26" descr="Free vector graphics of Envelope"/>
          <p:cNvPicPr preferRelativeResize="0"/>
          <p:nvPr/>
        </p:nvPicPr>
        <p:blipFill rotWithShape="1">
          <a:blip r:embed="rId3">
            <a:alphaModFix/>
          </a:blip>
          <a:srcRect b="26514"/>
          <a:stretch/>
        </p:blipFill>
        <p:spPr>
          <a:xfrm>
            <a:off x="1002495" y="1640900"/>
            <a:ext cx="7139011" cy="5217100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26"/>
          <p:cNvSpPr/>
          <p:nvPr/>
        </p:nvSpPr>
        <p:spPr>
          <a:xfrm rot="10800000">
            <a:off x="2964779" y="2954825"/>
            <a:ext cx="3214444" cy="3038720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Dreaming Outloud Pro" panose="03050502040302030504" pitchFamily="66" charset="0"/>
              <a:ea typeface="Century Gothic"/>
              <a:cs typeface="Dreaming Outloud Pro" panose="03050502040302030504" pitchFamily="66" charset="0"/>
              <a:sym typeface="Century Gothic"/>
            </a:endParaRPr>
          </a:p>
        </p:txBody>
      </p:sp>
      <p:pic>
        <p:nvPicPr>
          <p:cNvPr id="723" name="Google Shape;723;p26" descr="Cha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29" y="179705"/>
            <a:ext cx="579600" cy="5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26"/>
          <p:cNvSpPr/>
          <p:nvPr/>
        </p:nvSpPr>
        <p:spPr>
          <a:xfrm>
            <a:off x="2822072" y="1212936"/>
            <a:ext cx="3647493" cy="55735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advice would you give?</a:t>
            </a:r>
            <a:endParaRPr/>
          </a:p>
        </p:txBody>
      </p:sp>
      <p:sp>
        <p:nvSpPr>
          <p:cNvPr id="725" name="Google Shape;725;p26"/>
          <p:cNvSpPr txBox="1"/>
          <p:nvPr/>
        </p:nvSpPr>
        <p:spPr>
          <a:xfrm>
            <a:off x="2964778" y="3211069"/>
            <a:ext cx="321444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I’m worried that people will judge my mum for vaping. She’s trying really hard to stop smoking, and I don’t want people to be mean to her.</a:t>
            </a:r>
            <a:endParaRPr sz="2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Dreaming Outloud Pro" panose="03050502040302030504" pitchFamily="66" charset="0"/>
              <a:cs typeface="Dreaming Outloud Pro" panose="03050502040302030504" pitchFamily="66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 dirty="0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From </a:t>
            </a:r>
            <a:r>
              <a:rPr lang="en-GB" sz="2000" b="0" i="0" u="none" strike="noStrike" cap="none" dirty="0" err="1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Akeel</a:t>
            </a:r>
            <a:r>
              <a:rPr lang="en-GB" sz="2000" b="0" i="0" u="none" strike="noStrike" cap="none" dirty="0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 (aged 8)</a:t>
            </a:r>
            <a:endParaRPr sz="2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26" name="Google Shape;726;p26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entury Gothic"/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7" name="Google Shape;727;p26"/>
          <p:cNvSpPr txBox="1"/>
          <p:nvPr/>
        </p:nvSpPr>
        <p:spPr>
          <a:xfrm>
            <a:off x="11204379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entury Gothic"/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8" name="Google Shape;728;p26" descr="Free vector graphics of Ma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3843" y="1168895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26" descr="Question Mark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70857" y="137645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26" descr="Free vector graphics of Ma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0531" y="1177959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26" descr="Free vector graphics of Ma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4874" y="1173106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26" descr="Chat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92152" y="1457374"/>
            <a:ext cx="813447" cy="81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26" descr="Free vector graphics of Ma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542" y="1151348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26" descr="No sign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8344" y="138514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26" descr="Megaphone with solid fil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07333" y="1356421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26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the harm?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Google Shape;742;p27" descr="Free vector graphics of Envelope"/>
          <p:cNvPicPr preferRelativeResize="0"/>
          <p:nvPr/>
        </p:nvPicPr>
        <p:blipFill rotWithShape="1">
          <a:blip r:embed="rId3">
            <a:alphaModFix/>
          </a:blip>
          <a:srcRect b="26514"/>
          <a:stretch/>
        </p:blipFill>
        <p:spPr>
          <a:xfrm>
            <a:off x="1002495" y="1640900"/>
            <a:ext cx="7139011" cy="52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27" descr="Cha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29" y="179705"/>
            <a:ext cx="579600" cy="5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27"/>
          <p:cNvSpPr/>
          <p:nvPr/>
        </p:nvSpPr>
        <p:spPr>
          <a:xfrm rot="10800000">
            <a:off x="2964779" y="2954825"/>
            <a:ext cx="3214444" cy="3038720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5" name="Google Shape;745;p27"/>
          <p:cNvSpPr txBox="1"/>
          <p:nvPr/>
        </p:nvSpPr>
        <p:spPr>
          <a:xfrm>
            <a:off x="2964778" y="3211069"/>
            <a:ext cx="321444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I saw a vape on the ground on the way to school this morning. I thought it looked really cool and just like a toy. I might pick it up on my way back home.</a:t>
            </a:r>
            <a:endParaRPr sz="2000" b="1" i="0" u="none" strike="noStrike" cap="none" dirty="0">
              <a:solidFill>
                <a:schemeClr val="lt1"/>
              </a:solidFill>
              <a:latin typeface="Dreaming Outloud Pro" panose="03050502040302030504" pitchFamily="66" charset="0"/>
              <a:cs typeface="Dreaming Outloud Pro" panose="03050502040302030504" pitchFamily="66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Dreaming Outloud Pro" panose="03050502040302030504" pitchFamily="66" charset="0"/>
              <a:cs typeface="Dreaming Outloud Pro" panose="03050502040302030504" pitchFamily="66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 dirty="0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From Natasha (aged 9)</a:t>
            </a:r>
            <a:endParaRPr sz="2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46" name="Google Shape;746;p27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entury Gothic"/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48" name="Google Shape;748;p27" descr="Free vector graphics of Ma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3843" y="1168895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27" descr="Question Mark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70857" y="137645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27" descr="Free vector graphics of Ma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0531" y="1177959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27" descr="Free vector graphics of Ma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4874" y="1173106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27" descr="Chat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92152" y="1457374"/>
            <a:ext cx="813447" cy="81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27" descr="Free vector graphics of Ma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542" y="1151348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27" descr="No sign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8344" y="138514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27" descr="Megaphone with solid fil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07333" y="1356421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27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the harm?</a:t>
            </a:r>
            <a:endParaRPr/>
          </a:p>
        </p:txBody>
      </p:sp>
      <p:sp>
        <p:nvSpPr>
          <p:cNvPr id="757" name="Google Shape;757;p27"/>
          <p:cNvSpPr/>
          <p:nvPr/>
        </p:nvSpPr>
        <p:spPr>
          <a:xfrm>
            <a:off x="5035243" y="113273"/>
            <a:ext cx="3055501" cy="80306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Please Note: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Under-18s are not allowed to buy or be bought vapes.</a:t>
            </a:r>
            <a:endParaRPr/>
          </a:p>
        </p:txBody>
      </p:sp>
      <p:sp>
        <p:nvSpPr>
          <p:cNvPr id="2" name="Google Shape;724;p26">
            <a:extLst>
              <a:ext uri="{FF2B5EF4-FFF2-40B4-BE49-F238E27FC236}">
                <a16:creationId xmlns:a16="http://schemas.microsoft.com/office/drawing/2014/main" id="{85130E94-255B-77FD-4A64-157DA6FDC2CA}"/>
              </a:ext>
            </a:extLst>
          </p:cNvPr>
          <p:cNvSpPr/>
          <p:nvPr/>
        </p:nvSpPr>
        <p:spPr>
          <a:xfrm>
            <a:off x="2822072" y="1212936"/>
            <a:ext cx="3647493" cy="55735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advice would you give?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28" descr="Free vector graphics of Envelope"/>
          <p:cNvPicPr preferRelativeResize="0"/>
          <p:nvPr/>
        </p:nvPicPr>
        <p:blipFill rotWithShape="1">
          <a:blip r:embed="rId3">
            <a:alphaModFix/>
          </a:blip>
          <a:srcRect b="26514"/>
          <a:stretch/>
        </p:blipFill>
        <p:spPr>
          <a:xfrm>
            <a:off x="1002495" y="1640900"/>
            <a:ext cx="7139011" cy="52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28" descr="Cha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729" y="179705"/>
            <a:ext cx="579600" cy="5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28"/>
          <p:cNvSpPr/>
          <p:nvPr/>
        </p:nvSpPr>
        <p:spPr>
          <a:xfrm rot="10800000">
            <a:off x="2964779" y="2954825"/>
            <a:ext cx="3214444" cy="3038720"/>
          </a:xfrm>
          <a:prstGeom prst="snip2SameRect">
            <a:avLst>
              <a:gd name="adj1" fmla="val 16667"/>
              <a:gd name="adj2" fmla="val 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6" name="Google Shape;766;p28"/>
          <p:cNvSpPr txBox="1"/>
          <p:nvPr/>
        </p:nvSpPr>
        <p:spPr>
          <a:xfrm>
            <a:off x="2964778" y="3341694"/>
            <a:ext cx="3214445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My friend found his brother’s vape and is daring me to try it. I really don’t want to as I know I’m too young to vape! </a:t>
            </a:r>
            <a:endParaRPr sz="2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chemeClr val="lt1"/>
              </a:solidFill>
              <a:latin typeface="Dreaming Outloud Pro" panose="03050502040302030504" pitchFamily="66" charset="0"/>
              <a:cs typeface="Dreaming Outloud Pro" panose="03050502040302030504" pitchFamily="66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 dirty="0">
                <a:solidFill>
                  <a:schemeClr val="lt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Arial"/>
              </a:rPr>
              <a:t>From Leon (aged 11)</a:t>
            </a:r>
            <a:endParaRPr sz="2000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67" name="Google Shape;767;p28"/>
          <p:cNvSpPr txBox="1"/>
          <p:nvPr/>
        </p:nvSpPr>
        <p:spPr>
          <a:xfrm>
            <a:off x="6964893" y="655692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entury Gothic"/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69" name="Google Shape;769;p28" descr="Free vector graphics of Ma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3843" y="1168895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28" descr="Question Mark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70857" y="137645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28" descr="Free vector graphics of Ma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0531" y="1177959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28" descr="Free vector graphics of Ma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4874" y="1173106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28" descr="Chat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92152" y="1457374"/>
            <a:ext cx="813447" cy="81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28" descr="Free vector graphics of Mai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542" y="1151348"/>
            <a:ext cx="1048005" cy="1381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28" descr="No sign with solid fil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8344" y="138514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28" descr="Megaphone with solid fil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07333" y="1356421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28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the harm?</a:t>
            </a:r>
            <a:endParaRPr/>
          </a:p>
        </p:txBody>
      </p:sp>
      <p:sp>
        <p:nvSpPr>
          <p:cNvPr id="778" name="Google Shape;778;p28"/>
          <p:cNvSpPr/>
          <p:nvPr/>
        </p:nvSpPr>
        <p:spPr>
          <a:xfrm>
            <a:off x="5035243" y="113273"/>
            <a:ext cx="3055501" cy="80306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Please Note: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Under-18s are not allowed to buy or be bought vapes.</a:t>
            </a:r>
            <a:endParaRPr/>
          </a:p>
        </p:txBody>
      </p:sp>
      <p:sp>
        <p:nvSpPr>
          <p:cNvPr id="2" name="Google Shape;724;p26">
            <a:extLst>
              <a:ext uri="{FF2B5EF4-FFF2-40B4-BE49-F238E27FC236}">
                <a16:creationId xmlns:a16="http://schemas.microsoft.com/office/drawing/2014/main" id="{7FED4F7F-932E-2E1A-8D42-6FD860544F30}"/>
              </a:ext>
            </a:extLst>
          </p:cNvPr>
          <p:cNvSpPr/>
          <p:nvPr/>
        </p:nvSpPr>
        <p:spPr>
          <a:xfrm>
            <a:off x="2822072" y="1212936"/>
            <a:ext cx="3647493" cy="55735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advice would you give?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29"/>
          <p:cNvSpPr>
            <a:spLocks noGrp="1"/>
          </p:cNvSpPr>
          <p:nvPr>
            <p:ph type="body" idx="1"/>
          </p:nvPr>
        </p:nvSpPr>
        <p:spPr>
          <a:xfrm>
            <a:off x="1400652" y="4998419"/>
            <a:ext cx="1713600" cy="1108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Final thoughts!</a:t>
            </a:r>
            <a:endParaRPr/>
          </a:p>
        </p:txBody>
      </p:sp>
      <p:sp>
        <p:nvSpPr>
          <p:cNvPr id="784" name="Google Shape;784;p29"/>
          <p:cNvSpPr>
            <a:spLocks noGrp="1"/>
          </p:cNvSpPr>
          <p:nvPr>
            <p:ph type="body" idx="2"/>
          </p:nvPr>
        </p:nvSpPr>
        <p:spPr>
          <a:xfrm>
            <a:off x="2257452" y="1378543"/>
            <a:ext cx="1713600" cy="1108800"/>
          </a:xfrm>
          <a:prstGeom prst="flowChartAlternateProcess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What is vaping?</a:t>
            </a:r>
            <a:endParaRPr/>
          </a:p>
        </p:txBody>
      </p:sp>
      <p:sp>
        <p:nvSpPr>
          <p:cNvPr id="785" name="Google Shape;785;p29"/>
          <p:cNvSpPr>
            <a:spLocks noGrp="1"/>
          </p:cNvSpPr>
          <p:nvPr>
            <p:ph type="body" idx="3"/>
          </p:nvPr>
        </p:nvSpPr>
        <p:spPr>
          <a:xfrm>
            <a:off x="5632296" y="1245486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Why are we talking about this?</a:t>
            </a:r>
            <a:endParaRPr/>
          </a:p>
        </p:txBody>
      </p:sp>
      <p:sp>
        <p:nvSpPr>
          <p:cNvPr id="786" name="Google Shape;786;p29"/>
          <p:cNvSpPr>
            <a:spLocks noGrp="1"/>
          </p:cNvSpPr>
          <p:nvPr>
            <p:ph type="body" idx="4"/>
          </p:nvPr>
        </p:nvSpPr>
        <p:spPr>
          <a:xfrm>
            <a:off x="5936939" y="2892139"/>
            <a:ext cx="1713600" cy="1108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Seeing through the mist…</a:t>
            </a:r>
            <a:endParaRPr/>
          </a:p>
        </p:txBody>
      </p:sp>
      <p:sp>
        <p:nvSpPr>
          <p:cNvPr id="787" name="Google Shape;787;p29"/>
          <p:cNvSpPr>
            <a:spLocks noGrp="1"/>
          </p:cNvSpPr>
          <p:nvPr>
            <p:ph type="body" idx="5"/>
          </p:nvPr>
        </p:nvSpPr>
        <p:spPr>
          <a:xfrm>
            <a:off x="2376355" y="3130881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What’s the harm?</a:t>
            </a:r>
            <a:endParaRPr/>
          </a:p>
        </p:txBody>
      </p:sp>
      <p:sp>
        <p:nvSpPr>
          <p:cNvPr id="788" name="Google Shape;788;p29"/>
          <p:cNvSpPr>
            <a:spLocks noGrp="1"/>
          </p:cNvSpPr>
          <p:nvPr>
            <p:ph type="body" idx="6"/>
          </p:nvPr>
        </p:nvSpPr>
        <p:spPr>
          <a:xfrm>
            <a:off x="4765568" y="5337981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Vote!</a:t>
            </a:r>
            <a:endParaRPr/>
          </a:p>
        </p:txBody>
      </p:sp>
      <p:pic>
        <p:nvPicPr>
          <p:cNvPr id="789" name="Google Shape;78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367551">
            <a:off x="3575736" y="1036985"/>
            <a:ext cx="750646" cy="75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0881" y="5337981"/>
            <a:ext cx="869373" cy="86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8992" y="2512612"/>
            <a:ext cx="915893" cy="915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84762" y="4566330"/>
            <a:ext cx="864177" cy="8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0776" y="1245486"/>
            <a:ext cx="687634" cy="68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41842">
            <a:off x="2117492" y="2751755"/>
            <a:ext cx="821820" cy="821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0"/>
          <p:cNvSpPr txBox="1">
            <a:spLocks noGrp="1"/>
          </p:cNvSpPr>
          <p:nvPr>
            <p:ph type="body" idx="1"/>
          </p:nvPr>
        </p:nvSpPr>
        <p:spPr>
          <a:xfrm>
            <a:off x="776288" y="149369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Final thoughts!</a:t>
            </a:r>
            <a:endParaRPr sz="25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01" name="Google Shape;801;p30" descr="Cha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29" y="179705"/>
            <a:ext cx="579600" cy="5796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30"/>
          <p:cNvSpPr/>
          <p:nvPr/>
        </p:nvSpPr>
        <p:spPr>
          <a:xfrm>
            <a:off x="702469" y="1297062"/>
            <a:ext cx="7739062" cy="67814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Individual reflection (1-2 mins)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Look at the thought bubbles below. Which point of view do you agree with?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03" name="Google Shape;803;p30"/>
          <p:cNvPicPr preferRelativeResize="0"/>
          <p:nvPr/>
        </p:nvPicPr>
        <p:blipFill rotWithShape="1">
          <a:blip r:embed="rId4">
            <a:alphaModFix/>
          </a:blip>
          <a:srcRect b="7579"/>
          <a:stretch/>
        </p:blipFill>
        <p:spPr>
          <a:xfrm>
            <a:off x="2937540" y="3055184"/>
            <a:ext cx="2743141" cy="38028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4" name="Google Shape;804;p30"/>
          <p:cNvGrpSpPr/>
          <p:nvPr/>
        </p:nvGrpSpPr>
        <p:grpSpPr>
          <a:xfrm>
            <a:off x="5587684" y="2307142"/>
            <a:ext cx="3360714" cy="2243716"/>
            <a:chOff x="5587684" y="2307142"/>
            <a:chExt cx="3360714" cy="2243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05" name="Google Shape;805;p30" descr="Free vector graphics of Clou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87684" y="2307142"/>
              <a:ext cx="3360714" cy="22437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6" name="Google Shape;806;p30"/>
            <p:cNvSpPr txBox="1"/>
            <p:nvPr/>
          </p:nvSpPr>
          <p:spPr>
            <a:xfrm>
              <a:off x="6046819" y="2777383"/>
              <a:ext cx="2351003" cy="1107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b="0" i="0" u="none" strike="noStrike" cap="none">
                  <a:solidFill>
                    <a:schemeClr val="dk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  <a:sym typeface="Arial"/>
                </a:rPr>
                <a:t>We </a:t>
              </a:r>
              <a:r>
                <a:rPr lang="en-GB" sz="2200" b="1" i="0" u="none" strike="noStrike" cap="none">
                  <a:solidFill>
                    <a:schemeClr val="dk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  <a:sym typeface="Arial"/>
                </a:rPr>
                <a:t>don’t know enough </a:t>
              </a:r>
              <a:r>
                <a:rPr lang="en-GB" sz="2200" b="0" i="0" u="none" strike="noStrike" cap="none">
                  <a:solidFill>
                    <a:schemeClr val="dk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  <a:sym typeface="Arial"/>
                </a:rPr>
                <a:t>about how vaping affects us.</a:t>
              </a:r>
              <a:endParaRPr sz="2200"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grpSp>
        <p:nvGrpSpPr>
          <p:cNvPr id="807" name="Google Shape;807;p30"/>
          <p:cNvGrpSpPr/>
          <p:nvPr/>
        </p:nvGrpSpPr>
        <p:grpSpPr>
          <a:xfrm>
            <a:off x="287071" y="2307142"/>
            <a:ext cx="3360714" cy="2243716"/>
            <a:chOff x="287071" y="2307142"/>
            <a:chExt cx="3360714" cy="22437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08" name="Google Shape;808;p30" descr="Free vector graphics of Clou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287071" y="2307142"/>
              <a:ext cx="3360714" cy="22437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9" name="Google Shape;809;p30"/>
            <p:cNvSpPr txBox="1"/>
            <p:nvPr/>
          </p:nvSpPr>
          <p:spPr>
            <a:xfrm>
              <a:off x="851633" y="2827487"/>
              <a:ext cx="2351003" cy="11079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b="0" i="0" u="none" strike="noStrike" cap="none">
                  <a:solidFill>
                    <a:schemeClr val="dk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  <a:sym typeface="Arial"/>
                </a:rPr>
                <a:t>We </a:t>
              </a:r>
              <a:r>
                <a:rPr lang="en-GB" sz="2200" b="1" i="0" u="none" strike="noStrike" cap="none">
                  <a:solidFill>
                    <a:schemeClr val="dk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  <a:sym typeface="Arial"/>
                </a:rPr>
                <a:t>know enough </a:t>
              </a:r>
              <a:r>
                <a:rPr lang="en-GB" sz="2200" b="0" i="0" u="none" strike="noStrike" cap="none">
                  <a:solidFill>
                    <a:schemeClr val="dk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  <a:sym typeface="Arial"/>
                </a:rPr>
                <a:t>about how vaping affects us.</a:t>
              </a:r>
              <a:endParaRPr sz="2200">
                <a:latin typeface="Dreaming Outloud Pro" panose="03050502040302030504" pitchFamily="66" charset="0"/>
                <a:cs typeface="Dreaming Outloud Pro" panose="03050502040302030504" pitchFamily="66" charset="0"/>
              </a:endParaRPr>
            </a:p>
          </p:txBody>
        </p:sp>
      </p:grpSp>
      <p:pic>
        <p:nvPicPr>
          <p:cNvPr id="810" name="Google Shape;810;p30" descr="A close up of a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9307" y="1062288"/>
            <a:ext cx="479631" cy="571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1" name="Google Shape;811;p30"/>
          <p:cNvGrpSpPr/>
          <p:nvPr/>
        </p:nvGrpSpPr>
        <p:grpSpPr>
          <a:xfrm>
            <a:off x="5629857" y="5122803"/>
            <a:ext cx="3267717" cy="1467574"/>
            <a:chOff x="5629857" y="5122803"/>
            <a:chExt cx="3267717" cy="1467574"/>
          </a:xfrm>
        </p:grpSpPr>
        <p:sp>
          <p:nvSpPr>
            <p:cNvPr id="812" name="Google Shape;812;p30"/>
            <p:cNvSpPr/>
            <p:nvPr/>
          </p:nvSpPr>
          <p:spPr>
            <a:xfrm>
              <a:off x="5629857" y="5122803"/>
              <a:ext cx="3267717" cy="1467574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28575" cap="flat" cmpd="sng">
              <a:solidFill>
                <a:schemeClr val="accent4"/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i="0" u="none" strike="noStrike" cap="none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Across the curriculum – Spoken language: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0" i="0" u="none" strike="noStrike" cap="none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Debate your ideas as a class. Be sure to listen and respond respectfully.</a:t>
              </a:r>
              <a:endParaRPr dirty="0"/>
            </a:p>
          </p:txBody>
        </p:sp>
        <p:pic>
          <p:nvPicPr>
            <p:cNvPr id="813" name="Google Shape;813;p30" descr="Megaphone outlin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762257" y="5339162"/>
              <a:ext cx="1034855" cy="103485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31"/>
          <p:cNvSpPr>
            <a:spLocks noGrp="1"/>
          </p:cNvSpPr>
          <p:nvPr>
            <p:ph type="body" idx="1"/>
          </p:nvPr>
        </p:nvSpPr>
        <p:spPr>
          <a:xfrm>
            <a:off x="1400652" y="4998419"/>
            <a:ext cx="1713600" cy="1108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Final thoughts!</a:t>
            </a:r>
            <a:endParaRPr/>
          </a:p>
        </p:txBody>
      </p:sp>
      <p:sp>
        <p:nvSpPr>
          <p:cNvPr id="819" name="Google Shape;819;p31"/>
          <p:cNvSpPr>
            <a:spLocks noGrp="1"/>
          </p:cNvSpPr>
          <p:nvPr>
            <p:ph type="body" idx="2"/>
          </p:nvPr>
        </p:nvSpPr>
        <p:spPr>
          <a:xfrm>
            <a:off x="2257452" y="1378543"/>
            <a:ext cx="1713600" cy="1108800"/>
          </a:xfrm>
          <a:prstGeom prst="flowChartAlternateProcess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What is vaping?</a:t>
            </a:r>
            <a:endParaRPr/>
          </a:p>
        </p:txBody>
      </p:sp>
      <p:sp>
        <p:nvSpPr>
          <p:cNvPr id="820" name="Google Shape;820;p31"/>
          <p:cNvSpPr>
            <a:spLocks noGrp="1"/>
          </p:cNvSpPr>
          <p:nvPr>
            <p:ph type="body" idx="3"/>
          </p:nvPr>
        </p:nvSpPr>
        <p:spPr>
          <a:xfrm>
            <a:off x="5632296" y="1245486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Why are we talking about this?</a:t>
            </a:r>
            <a:endParaRPr/>
          </a:p>
        </p:txBody>
      </p:sp>
      <p:sp>
        <p:nvSpPr>
          <p:cNvPr id="821" name="Google Shape;821;p31"/>
          <p:cNvSpPr>
            <a:spLocks noGrp="1"/>
          </p:cNvSpPr>
          <p:nvPr>
            <p:ph type="body" idx="4"/>
          </p:nvPr>
        </p:nvSpPr>
        <p:spPr>
          <a:xfrm>
            <a:off x="5936939" y="2892139"/>
            <a:ext cx="1713600" cy="1108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Seeing through the mist…</a:t>
            </a:r>
            <a:endParaRPr/>
          </a:p>
        </p:txBody>
      </p:sp>
      <p:sp>
        <p:nvSpPr>
          <p:cNvPr id="822" name="Google Shape;822;p31"/>
          <p:cNvSpPr>
            <a:spLocks noGrp="1"/>
          </p:cNvSpPr>
          <p:nvPr>
            <p:ph type="body" idx="5"/>
          </p:nvPr>
        </p:nvSpPr>
        <p:spPr>
          <a:xfrm>
            <a:off x="2376355" y="3130881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What’s the harm?</a:t>
            </a:r>
            <a:endParaRPr/>
          </a:p>
        </p:txBody>
      </p:sp>
      <p:sp>
        <p:nvSpPr>
          <p:cNvPr id="823" name="Google Shape;823;p31"/>
          <p:cNvSpPr>
            <a:spLocks noGrp="1"/>
          </p:cNvSpPr>
          <p:nvPr>
            <p:ph type="body" idx="6"/>
          </p:nvPr>
        </p:nvSpPr>
        <p:spPr>
          <a:xfrm>
            <a:off x="4765568" y="5337981"/>
            <a:ext cx="1980000" cy="12240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Vote!</a:t>
            </a:r>
            <a:endParaRPr/>
          </a:p>
        </p:txBody>
      </p:sp>
      <p:pic>
        <p:nvPicPr>
          <p:cNvPr id="824" name="Google Shape;82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367551">
            <a:off x="3575736" y="1036985"/>
            <a:ext cx="750646" cy="75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0881" y="5337981"/>
            <a:ext cx="869373" cy="86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8992" y="2512612"/>
            <a:ext cx="915893" cy="915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84762" y="4566330"/>
            <a:ext cx="864177" cy="8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0776" y="1245486"/>
            <a:ext cx="687634" cy="68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41842">
            <a:off x="2117492" y="2751755"/>
            <a:ext cx="821820" cy="821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"/>
          <p:cNvSpPr txBox="1"/>
          <p:nvPr/>
        </p:nvSpPr>
        <p:spPr>
          <a:xfrm>
            <a:off x="298938" y="3846422"/>
            <a:ext cx="457639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key words:</a:t>
            </a:r>
            <a:endParaRPr/>
          </a:p>
        </p:txBody>
      </p:sp>
      <p:sp>
        <p:nvSpPr>
          <p:cNvPr id="325" name="Google Shape;325;p5"/>
          <p:cNvSpPr/>
          <p:nvPr/>
        </p:nvSpPr>
        <p:spPr>
          <a:xfrm>
            <a:off x="796573" y="220697"/>
            <a:ext cx="7759105" cy="5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5"/>
              <a:buFont typeface="Century Gothic"/>
              <a:buNone/>
            </a:pPr>
            <a:r>
              <a:rPr lang="en-GB" sz="25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Coming up this week… </a:t>
            </a:r>
            <a:endParaRPr/>
          </a:p>
        </p:txBody>
      </p:sp>
      <p:sp>
        <p:nvSpPr>
          <p:cNvPr id="326" name="Google Shape;326;p5"/>
          <p:cNvSpPr txBox="1"/>
          <p:nvPr/>
        </p:nvSpPr>
        <p:spPr>
          <a:xfrm>
            <a:off x="298938" y="1196181"/>
            <a:ext cx="48533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learning objectives:</a:t>
            </a:r>
            <a:endParaRPr/>
          </a:p>
        </p:txBody>
      </p:sp>
      <p:grpSp>
        <p:nvGrpSpPr>
          <p:cNvPr id="327" name="Google Shape;327;p5"/>
          <p:cNvGrpSpPr/>
          <p:nvPr/>
        </p:nvGrpSpPr>
        <p:grpSpPr>
          <a:xfrm>
            <a:off x="298938" y="1758588"/>
            <a:ext cx="8546114" cy="750646"/>
            <a:chOff x="298938" y="1758588"/>
            <a:chExt cx="8546114" cy="750646"/>
          </a:xfrm>
        </p:grpSpPr>
        <p:sp>
          <p:nvSpPr>
            <p:cNvPr id="328" name="Google Shape;328;p5"/>
            <p:cNvSpPr/>
            <p:nvPr/>
          </p:nvSpPr>
          <p:spPr>
            <a:xfrm>
              <a:off x="298938" y="1758588"/>
              <a:ext cx="8546114" cy="750646"/>
            </a:xfrm>
            <a:prstGeom prst="roundRect">
              <a:avLst>
                <a:gd name="adj" fmla="val 16667"/>
              </a:avLst>
            </a:prstGeom>
            <a:solidFill>
              <a:srgbClr val="DBDAF2"/>
            </a:solidFill>
            <a:ln w="28575" cap="flat" cmpd="sng">
              <a:solidFill>
                <a:srgbClr val="AAA9E2"/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7200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entury Gothic"/>
                <a:buNone/>
              </a:pPr>
              <a:r>
                <a:rPr lang="en-GB" sz="1600" b="0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 understand what vaping is.</a:t>
              </a:r>
              <a:endParaRPr/>
            </a:p>
          </p:txBody>
        </p:sp>
        <p:pic>
          <p:nvPicPr>
            <p:cNvPr id="329" name="Google Shape;329;p5" descr="A picture containing fence&#10;&#10;Description automatically generated"/>
            <p:cNvPicPr preferRelativeResize="0"/>
            <p:nvPr/>
          </p:nvPicPr>
          <p:blipFill rotWithShape="1">
            <a:blip r:embed="rId3">
              <a:alphaModFix amt="20000"/>
              <a:biLevel thresh="25000"/>
            </a:blip>
            <a:srcRect/>
            <a:stretch/>
          </p:blipFill>
          <p:spPr>
            <a:xfrm>
              <a:off x="427292" y="1848528"/>
              <a:ext cx="499806" cy="5663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0" name="Google Shape;330;p5"/>
          <p:cNvGrpSpPr/>
          <p:nvPr/>
        </p:nvGrpSpPr>
        <p:grpSpPr>
          <a:xfrm>
            <a:off x="298938" y="2773156"/>
            <a:ext cx="8546114" cy="750646"/>
            <a:chOff x="298938" y="1758588"/>
            <a:chExt cx="8546114" cy="750646"/>
          </a:xfrm>
        </p:grpSpPr>
        <p:sp>
          <p:nvSpPr>
            <p:cNvPr id="331" name="Google Shape;331;p5"/>
            <p:cNvSpPr/>
            <p:nvPr/>
          </p:nvSpPr>
          <p:spPr>
            <a:xfrm>
              <a:off x="298938" y="1758588"/>
              <a:ext cx="8546114" cy="750646"/>
            </a:xfrm>
            <a:prstGeom prst="roundRect">
              <a:avLst>
                <a:gd name="adj" fmla="val 16667"/>
              </a:avLst>
            </a:prstGeom>
            <a:solidFill>
              <a:srgbClr val="DBDAF2"/>
            </a:solidFill>
            <a:ln w="28575" cap="flat" cmpd="sng">
              <a:solidFill>
                <a:srgbClr val="AAA9E2"/>
              </a:solidFill>
              <a:prstDash val="sys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7200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entury Gothic"/>
                <a:buNone/>
              </a:pPr>
              <a:r>
                <a:rPr lang="en-GB" sz="1600" b="0" i="0" u="none" strike="noStrike" cap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 consider whether we know enough about how vaping affects us.</a:t>
              </a:r>
              <a:endParaRPr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32" name="Google Shape;332;p5" descr="A picture containing fence&#10;&#10;Description automatically generated"/>
            <p:cNvPicPr preferRelativeResize="0"/>
            <p:nvPr/>
          </p:nvPicPr>
          <p:blipFill rotWithShape="1">
            <a:blip r:embed="rId3">
              <a:alphaModFix amt="20000"/>
              <a:biLevel thresh="25000"/>
            </a:blip>
            <a:srcRect/>
            <a:stretch/>
          </p:blipFill>
          <p:spPr>
            <a:xfrm>
              <a:off x="427292" y="1848528"/>
              <a:ext cx="499806" cy="5663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3" name="Google Shape;333;p5"/>
          <p:cNvSpPr/>
          <p:nvPr/>
        </p:nvSpPr>
        <p:spPr>
          <a:xfrm>
            <a:off x="298938" y="4498127"/>
            <a:ext cx="2554431" cy="203018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Vape: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breathe in nicotine as vapour rather than as smoke using an e-cigarette.</a:t>
            </a:r>
            <a:endParaRPr/>
          </a:p>
        </p:txBody>
      </p:sp>
      <p:sp>
        <p:nvSpPr>
          <p:cNvPr id="334" name="Google Shape;334;p5"/>
          <p:cNvSpPr/>
          <p:nvPr/>
        </p:nvSpPr>
        <p:spPr>
          <a:xfrm>
            <a:off x="6290621" y="4498128"/>
            <a:ext cx="2554431" cy="203018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Addictive: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can be hard to stop using something once you’ve started.</a:t>
            </a:r>
            <a:endParaRPr/>
          </a:p>
        </p:txBody>
      </p:sp>
      <p:sp>
        <p:nvSpPr>
          <p:cNvPr id="335" name="Google Shape;335;p5"/>
          <p:cNvSpPr/>
          <p:nvPr/>
        </p:nvSpPr>
        <p:spPr>
          <a:xfrm>
            <a:off x="3294779" y="4498129"/>
            <a:ext cx="2554431" cy="2030187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Vapour: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Extremely small drops of liquid caused by liquid being heated.</a:t>
            </a:r>
            <a:endParaRPr/>
          </a:p>
        </p:txBody>
      </p:sp>
      <p:pic>
        <p:nvPicPr>
          <p:cNvPr id="336" name="Google Shape;33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2811" y="4158441"/>
            <a:ext cx="750646" cy="75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80595" y="4158441"/>
            <a:ext cx="667330" cy="66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2504669" y="4296820"/>
            <a:ext cx="750646" cy="750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32" descr="person holding tube"/>
          <p:cNvPicPr preferRelativeResize="0"/>
          <p:nvPr/>
        </p:nvPicPr>
        <p:blipFill rotWithShape="1">
          <a:blip r:embed="rId3">
            <a:alphaModFix/>
          </a:blip>
          <a:srcRect r="3557" b="6809"/>
          <a:stretch/>
        </p:blipFill>
        <p:spPr>
          <a:xfrm>
            <a:off x="-3" y="996730"/>
            <a:ext cx="9144003" cy="586127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32"/>
          <p:cNvSpPr/>
          <p:nvPr/>
        </p:nvSpPr>
        <p:spPr>
          <a:xfrm>
            <a:off x="0" y="996731"/>
            <a:ext cx="9144000" cy="5861269"/>
          </a:xfrm>
          <a:prstGeom prst="rect">
            <a:avLst/>
          </a:prstGeom>
          <a:gradFill>
            <a:gsLst>
              <a:gs pos="0">
                <a:srgbClr val="EB9FA4">
                  <a:alpha val="60000"/>
                </a:srgbClr>
              </a:gs>
              <a:gs pos="100000">
                <a:srgbClr val="9DB4F6">
                  <a:alpha val="6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37" name="Google Shape;837;p32" descr="Icon&#10;&#10;Description automatically generated"/>
          <p:cNvPicPr preferRelativeResize="0"/>
          <p:nvPr/>
        </p:nvPicPr>
        <p:blipFill rotWithShape="1">
          <a:blip r:embed="rId4">
            <a:alphaModFix amt="35000"/>
          </a:blip>
          <a:srcRect/>
          <a:stretch/>
        </p:blipFill>
        <p:spPr>
          <a:xfrm>
            <a:off x="19051" y="995554"/>
            <a:ext cx="6125956" cy="5905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32" descr="A picture containing clock,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967" y="215334"/>
            <a:ext cx="285751" cy="441459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32"/>
          <p:cNvSpPr txBox="1"/>
          <p:nvPr/>
        </p:nvSpPr>
        <p:spPr>
          <a:xfrm>
            <a:off x="755934" y="181055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Vote!</a:t>
            </a:r>
            <a:endParaRPr/>
          </a:p>
        </p:txBody>
      </p:sp>
      <p:sp>
        <p:nvSpPr>
          <p:cNvPr id="841" name="Google Shape;841;p32"/>
          <p:cNvSpPr txBox="1"/>
          <p:nvPr/>
        </p:nvSpPr>
        <p:spPr>
          <a:xfrm>
            <a:off x="145967" y="2866201"/>
            <a:ext cx="8807334" cy="10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n-GB" sz="2700" b="1" i="0" u="none" strike="noStrike" cap="none" dirty="0">
                <a:ln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we know enough about how vaping affects us?</a:t>
            </a:r>
            <a:endParaRPr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42" name="Google Shape;842;p32"/>
          <p:cNvSpPr/>
          <p:nvPr/>
        </p:nvSpPr>
        <p:spPr>
          <a:xfrm>
            <a:off x="190699" y="1283152"/>
            <a:ext cx="2724541" cy="1401588"/>
          </a:xfrm>
          <a:prstGeom prst="wedgeRoundRectCallout">
            <a:avLst>
              <a:gd name="adj1" fmla="val 36959"/>
              <a:gd name="adj2" fmla="val 68087"/>
              <a:gd name="adj3" fmla="val 16667"/>
            </a:avLst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Vaping is </a:t>
            </a:r>
            <a:r>
              <a:rPr lang="en-GB" sz="15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less harmful </a:t>
            </a: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 smoking.</a:t>
            </a:r>
            <a:endParaRPr dirty="0"/>
          </a:p>
        </p:txBody>
      </p:sp>
      <p:sp>
        <p:nvSpPr>
          <p:cNvPr id="843" name="Google Shape;843;p32"/>
          <p:cNvSpPr/>
          <p:nvPr/>
        </p:nvSpPr>
        <p:spPr>
          <a:xfrm flipH="1">
            <a:off x="3208739" y="1283152"/>
            <a:ext cx="2725200" cy="1401588"/>
          </a:xfrm>
          <a:prstGeom prst="wedgeRoundRectCallout">
            <a:avLst>
              <a:gd name="adj1" fmla="val 22237"/>
              <a:gd name="adj2" fmla="val 69683"/>
              <a:gd name="adj3" fmla="val 16667"/>
            </a:avLst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the UK, vapes are </a:t>
            </a:r>
            <a:r>
              <a:rPr lang="en-GB" sz="15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regulated for quality and safety</a:t>
            </a: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dirty="0"/>
          </a:p>
        </p:txBody>
      </p:sp>
      <p:sp>
        <p:nvSpPr>
          <p:cNvPr id="844" name="Google Shape;844;p32"/>
          <p:cNvSpPr/>
          <p:nvPr/>
        </p:nvSpPr>
        <p:spPr>
          <a:xfrm flipH="1">
            <a:off x="6228101" y="1283152"/>
            <a:ext cx="2725200" cy="1401588"/>
          </a:xfrm>
          <a:prstGeom prst="wedgeRoundRectCallout">
            <a:avLst>
              <a:gd name="adj1" fmla="val 36959"/>
              <a:gd name="adj2" fmla="val 68087"/>
              <a:gd name="adj3" fmla="val 16667"/>
            </a:avLst>
          </a:prstGeom>
          <a:solidFill>
            <a:schemeClr val="dk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Vaping can </a:t>
            </a:r>
            <a:r>
              <a:rPr lang="en-GB" sz="15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help people </a:t>
            </a: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stop smoking.</a:t>
            </a:r>
            <a:endParaRPr dirty="0"/>
          </a:p>
        </p:txBody>
      </p:sp>
      <p:pic>
        <p:nvPicPr>
          <p:cNvPr id="845" name="Google Shape;845;p32" descr="Thumbs up sign outl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177" y="1181245"/>
            <a:ext cx="1564500" cy="15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32" descr="Thumbs up sign outl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70007" y="1181245"/>
            <a:ext cx="1564500" cy="15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32" descr="Thumbs up sign outl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3253" y="1181245"/>
            <a:ext cx="1564500" cy="1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32"/>
          <p:cNvSpPr/>
          <p:nvPr/>
        </p:nvSpPr>
        <p:spPr>
          <a:xfrm>
            <a:off x="190699" y="4076262"/>
            <a:ext cx="2724541" cy="1401588"/>
          </a:xfrm>
          <a:prstGeom prst="wedgeRoundRectCallout">
            <a:avLst>
              <a:gd name="adj1" fmla="val 35246"/>
              <a:gd name="adj2" fmla="val -68385"/>
              <a:gd name="adj3" fmla="val 16667"/>
            </a:avLst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Vaping is </a:t>
            </a:r>
            <a:r>
              <a:rPr lang="en-GB" sz="15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 completely risk free</a:t>
            </a: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long-term effects of vaping are </a:t>
            </a:r>
            <a:r>
              <a:rPr lang="en-GB" sz="15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 known</a:t>
            </a: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849" name="Google Shape;849;p32"/>
          <p:cNvSpPr/>
          <p:nvPr/>
        </p:nvSpPr>
        <p:spPr>
          <a:xfrm>
            <a:off x="3210060" y="4076262"/>
            <a:ext cx="2724541" cy="1401588"/>
          </a:xfrm>
          <a:prstGeom prst="wedgeRoundRectCallout">
            <a:avLst>
              <a:gd name="adj1" fmla="val 20862"/>
              <a:gd name="adj2" fmla="val -70382"/>
              <a:gd name="adj3" fmla="val 16667"/>
            </a:avLst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vapour contains some </a:t>
            </a:r>
            <a:r>
              <a:rPr lang="en-GB" sz="15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potentially</a:t>
            </a: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harmful</a:t>
            </a: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chemicals</a:t>
            </a: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found in cigarette smoke, but at a lower level.</a:t>
            </a:r>
            <a:endParaRPr dirty="0"/>
          </a:p>
        </p:txBody>
      </p:sp>
      <p:sp>
        <p:nvSpPr>
          <p:cNvPr id="850" name="Google Shape;850;p32"/>
          <p:cNvSpPr/>
          <p:nvPr/>
        </p:nvSpPr>
        <p:spPr>
          <a:xfrm flipH="1">
            <a:off x="6228760" y="4076262"/>
            <a:ext cx="2724541" cy="1401588"/>
          </a:xfrm>
          <a:prstGeom prst="wedgeRoundRectCallout">
            <a:avLst>
              <a:gd name="adj1" fmla="val 35246"/>
              <a:gd name="adj2" fmla="val -68385"/>
              <a:gd name="adj3" fmla="val 16667"/>
            </a:avLst>
          </a:prstGeom>
          <a:solidFill>
            <a:schemeClr val="accent1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Vapes still contain </a:t>
            </a:r>
            <a:r>
              <a:rPr lang="en-GB" sz="15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nicotine</a:t>
            </a: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which can be </a:t>
            </a:r>
            <a:r>
              <a:rPr lang="en-GB" sz="15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addictive</a:t>
            </a:r>
            <a:r>
              <a:rPr lang="en-GB" sz="15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pic>
        <p:nvPicPr>
          <p:cNvPr id="851" name="Google Shape;851;p32" descr="Thumbs Down outl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0177" y="4027740"/>
            <a:ext cx="1564500" cy="15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32" descr="Thumbs Down outl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03253" y="4027740"/>
            <a:ext cx="1564500" cy="15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32" descr="Thumbs Down outl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73549" y="4027740"/>
            <a:ext cx="1564500" cy="1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32"/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  <p:sp>
        <p:nvSpPr>
          <p:cNvPr id="2" name="Google Shape;795;p35">
            <a:extLst>
              <a:ext uri="{FF2B5EF4-FFF2-40B4-BE49-F238E27FC236}">
                <a16:creationId xmlns:a16="http://schemas.microsoft.com/office/drawing/2014/main" id="{18E02A49-3EA2-0ECD-DC49-E97A04E6D52A}"/>
              </a:ext>
            </a:extLst>
          </p:cNvPr>
          <p:cNvSpPr/>
          <p:nvPr/>
        </p:nvSpPr>
        <p:spPr>
          <a:xfrm>
            <a:off x="-1" y="5738296"/>
            <a:ext cx="9143999" cy="857250"/>
          </a:xfrm>
          <a:prstGeom prst="rect">
            <a:avLst/>
          </a:prstGeom>
          <a:gradFill>
            <a:gsLst>
              <a:gs pos="0">
                <a:srgbClr val="A41BE6"/>
              </a:gs>
              <a:gs pos="100000">
                <a:srgbClr val="F06378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Head to the nex</a:t>
            </a:r>
            <a:r>
              <a:rPr lang="en-GB" sz="16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 slide to find out what children &amp; young people had to say about this topic and who we shared the results with!</a:t>
            </a:r>
            <a:endParaRPr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E171F55-CF1B-6B7A-9079-EE1EA5FE6628}"/>
              </a:ext>
            </a:extLst>
          </p:cNvPr>
          <p:cNvSpPr/>
          <p:nvPr/>
        </p:nvSpPr>
        <p:spPr>
          <a:xfrm>
            <a:off x="0" y="1020589"/>
            <a:ext cx="9144000" cy="58447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B2DAC8-D33A-2AE7-627A-50FB4B7F0A76}"/>
              </a:ext>
            </a:extLst>
          </p:cNvPr>
          <p:cNvSpPr/>
          <p:nvPr/>
        </p:nvSpPr>
        <p:spPr>
          <a:xfrm>
            <a:off x="0" y="1012852"/>
            <a:ext cx="9144000" cy="5852522"/>
          </a:xfrm>
          <a:prstGeom prst="rect">
            <a:avLst/>
          </a:prstGeom>
          <a:gradFill>
            <a:gsLst>
              <a:gs pos="0">
                <a:schemeClr val="accent2">
                  <a:alpha val="60000"/>
                  <a:lumMod val="60000"/>
                  <a:lumOff val="40000"/>
                </a:schemeClr>
              </a:gs>
              <a:gs pos="100000">
                <a:schemeClr val="tx2">
                  <a:alpha val="60000"/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1" name="Google Shape;574;p4">
            <a:extLst>
              <a:ext uri="{FF2B5EF4-FFF2-40B4-BE49-F238E27FC236}">
                <a16:creationId xmlns:a16="http://schemas.microsoft.com/office/drawing/2014/main" id="{E34E7C25-A576-49A4-9AEA-88B4F18949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9457871"/>
              </p:ext>
            </p:extLst>
          </p:nvPr>
        </p:nvGraphicFramePr>
        <p:xfrm>
          <a:off x="2234043" y="1422297"/>
          <a:ext cx="4675910" cy="3155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9" name="Google Shape;562;p4">
            <a:extLst>
              <a:ext uri="{FF2B5EF4-FFF2-40B4-BE49-F238E27FC236}">
                <a16:creationId xmlns:a16="http://schemas.microsoft.com/office/drawing/2014/main" id="{4ACE392F-488C-4B71-9FB7-D245F7F915CA}"/>
              </a:ext>
            </a:extLst>
          </p:cNvPr>
          <p:cNvGrpSpPr/>
          <p:nvPr/>
        </p:nvGrpSpPr>
        <p:grpSpPr>
          <a:xfrm>
            <a:off x="3359396" y="4484251"/>
            <a:ext cx="2425203" cy="722848"/>
            <a:chOff x="3379429" y="4144757"/>
            <a:chExt cx="2425203" cy="722848"/>
          </a:xfrm>
        </p:grpSpPr>
        <p:grpSp>
          <p:nvGrpSpPr>
            <p:cNvPr id="30" name="Google Shape;563;p4">
              <a:extLst>
                <a:ext uri="{FF2B5EF4-FFF2-40B4-BE49-F238E27FC236}">
                  <a16:creationId xmlns:a16="http://schemas.microsoft.com/office/drawing/2014/main" id="{D679744B-45C1-42A0-A7DD-087EA08048B4}"/>
                </a:ext>
              </a:extLst>
            </p:cNvPr>
            <p:cNvGrpSpPr/>
            <p:nvPr/>
          </p:nvGrpSpPr>
          <p:grpSpPr>
            <a:xfrm>
              <a:off x="3379429" y="4152680"/>
              <a:ext cx="924171" cy="714925"/>
              <a:chOff x="3379429" y="4152680"/>
              <a:chExt cx="924171" cy="714925"/>
            </a:xfrm>
          </p:grpSpPr>
          <p:sp>
            <p:nvSpPr>
              <p:cNvPr id="36" name="Google Shape;564;p4">
                <a:extLst>
                  <a:ext uri="{FF2B5EF4-FFF2-40B4-BE49-F238E27FC236}">
                    <a16:creationId xmlns:a16="http://schemas.microsoft.com/office/drawing/2014/main" id="{05D91FA3-FD88-42D3-8A5B-045D73AD2141}"/>
                  </a:ext>
                </a:extLst>
              </p:cNvPr>
              <p:cNvSpPr txBox="1"/>
              <p:nvPr/>
            </p:nvSpPr>
            <p:spPr>
              <a:xfrm>
                <a:off x="3466511" y="4498314"/>
                <a:ext cx="837089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rPr>
                  <a:t>39.8%</a:t>
                </a:r>
                <a:endParaRPr kumimoji="0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grpSp>
            <p:nvGrpSpPr>
              <p:cNvPr id="37" name="Google Shape;565;p4">
                <a:extLst>
                  <a:ext uri="{FF2B5EF4-FFF2-40B4-BE49-F238E27FC236}">
                    <a16:creationId xmlns:a16="http://schemas.microsoft.com/office/drawing/2014/main" id="{E1D52B86-7592-48EE-819D-B979BEDBEED2}"/>
                  </a:ext>
                </a:extLst>
              </p:cNvPr>
              <p:cNvGrpSpPr/>
              <p:nvPr/>
            </p:nvGrpSpPr>
            <p:grpSpPr>
              <a:xfrm>
                <a:off x="3379429" y="4152680"/>
                <a:ext cx="881407" cy="369332"/>
                <a:chOff x="3458347" y="4144757"/>
                <a:chExt cx="881407" cy="369332"/>
              </a:xfrm>
            </p:grpSpPr>
            <p:sp>
              <p:nvSpPr>
                <p:cNvPr id="38" name="Google Shape;566;p4">
                  <a:extLst>
                    <a:ext uri="{FF2B5EF4-FFF2-40B4-BE49-F238E27FC236}">
                      <a16:creationId xmlns:a16="http://schemas.microsoft.com/office/drawing/2014/main" id="{CF6691B8-B74D-45BD-AFA5-7CD9FEDF4682}"/>
                    </a:ext>
                  </a:extLst>
                </p:cNvPr>
                <p:cNvSpPr/>
                <p:nvPr/>
              </p:nvSpPr>
              <p:spPr>
                <a:xfrm>
                  <a:off x="3458347" y="4228070"/>
                  <a:ext cx="245648" cy="245648"/>
                </a:xfrm>
                <a:prstGeom prst="ellipse">
                  <a:avLst/>
                </a:prstGeom>
                <a:solidFill>
                  <a:schemeClr val="tx2"/>
                </a:solidFill>
                <a:ln w="2857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9" name="Google Shape;567;p4">
                  <a:extLst>
                    <a:ext uri="{FF2B5EF4-FFF2-40B4-BE49-F238E27FC236}">
                      <a16:creationId xmlns:a16="http://schemas.microsoft.com/office/drawing/2014/main" id="{220B58CF-FC0F-4766-9A58-532DDDCAD6B5}"/>
                    </a:ext>
                  </a:extLst>
                </p:cNvPr>
                <p:cNvSpPr txBox="1"/>
                <p:nvPr/>
              </p:nvSpPr>
              <p:spPr>
                <a:xfrm>
                  <a:off x="3763955" y="4144757"/>
                  <a:ext cx="57579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Yes</a:t>
                  </a: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1" name="Google Shape;568;p4">
              <a:extLst>
                <a:ext uri="{FF2B5EF4-FFF2-40B4-BE49-F238E27FC236}">
                  <a16:creationId xmlns:a16="http://schemas.microsoft.com/office/drawing/2014/main" id="{6ADD2113-7257-4C63-9FA4-1F8C664D0B50}"/>
                </a:ext>
              </a:extLst>
            </p:cNvPr>
            <p:cNvGrpSpPr/>
            <p:nvPr/>
          </p:nvGrpSpPr>
          <p:grpSpPr>
            <a:xfrm>
              <a:off x="4935185" y="4144757"/>
              <a:ext cx="869447" cy="722848"/>
              <a:chOff x="4935185" y="4144757"/>
              <a:chExt cx="869447" cy="722848"/>
            </a:xfrm>
          </p:grpSpPr>
          <p:sp>
            <p:nvSpPr>
              <p:cNvPr id="32" name="Google Shape;569;p4">
                <a:extLst>
                  <a:ext uri="{FF2B5EF4-FFF2-40B4-BE49-F238E27FC236}">
                    <a16:creationId xmlns:a16="http://schemas.microsoft.com/office/drawing/2014/main" id="{731D5F29-0ACE-46C8-917E-32E096ADBE31}"/>
                  </a:ext>
                </a:extLst>
              </p:cNvPr>
              <p:cNvSpPr txBox="1"/>
              <p:nvPr/>
            </p:nvSpPr>
            <p:spPr>
              <a:xfrm>
                <a:off x="4967543" y="4498314"/>
                <a:ext cx="837089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800" b="1" dirty="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60.2%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endParaRPr>
              </a:p>
            </p:txBody>
          </p:sp>
          <p:grpSp>
            <p:nvGrpSpPr>
              <p:cNvPr id="33" name="Google Shape;570;p4">
                <a:extLst>
                  <a:ext uri="{FF2B5EF4-FFF2-40B4-BE49-F238E27FC236}">
                    <a16:creationId xmlns:a16="http://schemas.microsoft.com/office/drawing/2014/main" id="{601AD134-2480-4AB5-8706-232542A2EB38}"/>
                  </a:ext>
                </a:extLst>
              </p:cNvPr>
              <p:cNvGrpSpPr/>
              <p:nvPr/>
            </p:nvGrpSpPr>
            <p:grpSpPr>
              <a:xfrm>
                <a:off x="4935185" y="4144757"/>
                <a:ext cx="771962" cy="369332"/>
                <a:chOff x="4913693" y="4144757"/>
                <a:chExt cx="771962" cy="369332"/>
              </a:xfrm>
            </p:grpSpPr>
            <p:sp>
              <p:nvSpPr>
                <p:cNvPr id="34" name="Google Shape;571;p4">
                  <a:extLst>
                    <a:ext uri="{FF2B5EF4-FFF2-40B4-BE49-F238E27FC236}">
                      <a16:creationId xmlns:a16="http://schemas.microsoft.com/office/drawing/2014/main" id="{D00907C0-7A79-4DDE-82B3-41C2778388FC}"/>
                    </a:ext>
                  </a:extLst>
                </p:cNvPr>
                <p:cNvSpPr/>
                <p:nvPr/>
              </p:nvSpPr>
              <p:spPr>
                <a:xfrm>
                  <a:off x="5440007" y="4228070"/>
                  <a:ext cx="245648" cy="245648"/>
                </a:xfrm>
                <a:prstGeom prst="ellipse">
                  <a:avLst/>
                </a:prstGeom>
                <a:solidFill>
                  <a:schemeClr val="accent2"/>
                </a:solidFill>
                <a:ln w="2857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35" name="Google Shape;572;p4">
                  <a:extLst>
                    <a:ext uri="{FF2B5EF4-FFF2-40B4-BE49-F238E27FC236}">
                      <a16:creationId xmlns:a16="http://schemas.microsoft.com/office/drawing/2014/main" id="{50619603-3231-48A7-8492-3B5D459CCFFC}"/>
                    </a:ext>
                  </a:extLst>
                </p:cNvPr>
                <p:cNvSpPr txBox="1"/>
                <p:nvPr/>
              </p:nvSpPr>
              <p:spPr>
                <a:xfrm>
                  <a:off x="4913693" y="4144757"/>
                  <a:ext cx="50366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No</a:t>
                  </a: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3" name="Google Shape;558;p4">
            <a:extLst>
              <a:ext uri="{FF2B5EF4-FFF2-40B4-BE49-F238E27FC236}">
                <a16:creationId xmlns:a16="http://schemas.microsoft.com/office/drawing/2014/main" id="{56AD1481-6F5D-DC13-8BBA-3C48159699FF}"/>
              </a:ext>
            </a:extLst>
          </p:cNvPr>
          <p:cNvSpPr/>
          <p:nvPr/>
        </p:nvSpPr>
        <p:spPr>
          <a:xfrm>
            <a:off x="271567" y="2181122"/>
            <a:ext cx="2433817" cy="2536483"/>
          </a:xfrm>
          <a:prstGeom prst="wedgeRoundRectCallout">
            <a:avLst>
              <a:gd name="adj1" fmla="val 65215"/>
              <a:gd name="adj2" fmla="val 1974"/>
              <a:gd name="adj3" fmla="val 16667"/>
            </a:avLst>
          </a:prstGeom>
          <a:solidFill>
            <a:srgbClr val="FFFFFF"/>
          </a:solidFill>
          <a:ln w="2857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“Yes I do because my dad works at the vape shop so I think I know about the effects.”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Primary school,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West Midlands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046E70-B66B-40BE-9E00-5CED7C01550B}"/>
              </a:ext>
            </a:extLst>
          </p:cNvPr>
          <p:cNvSpPr/>
          <p:nvPr/>
        </p:nvSpPr>
        <p:spPr>
          <a:xfrm>
            <a:off x="1378334" y="233465"/>
            <a:ext cx="63873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 do your results compare?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281AA1-9DE9-20E7-148F-A5B10A9C6EB9}"/>
              </a:ext>
            </a:extLst>
          </p:cNvPr>
          <p:cNvSpPr/>
          <p:nvPr/>
        </p:nvSpPr>
        <p:spPr>
          <a:xfrm>
            <a:off x="-1" y="1208481"/>
            <a:ext cx="9143999" cy="369332"/>
          </a:xfrm>
          <a:prstGeom prst="rect">
            <a:avLst/>
          </a:prstGeom>
          <a:gradFill>
            <a:gsLst>
              <a:gs pos="0">
                <a:srgbClr val="A41BE6"/>
              </a:gs>
              <a:gs pos="100000">
                <a:srgbClr val="F06378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100" dirty="0">
                <a:solidFill>
                  <a:schemeClr val="tx1"/>
                </a:solidFill>
                <a:latin typeface="Century Gothic" panose="020B0502020202020204" pitchFamily="34" charset="0"/>
              </a:rPr>
              <a:t>42,907 children &amp; young people got involved in the national conversation!</a:t>
            </a:r>
          </a:p>
        </p:txBody>
      </p:sp>
      <p:sp>
        <p:nvSpPr>
          <p:cNvPr id="6" name="Google Shape;575;p4">
            <a:extLst>
              <a:ext uri="{FF2B5EF4-FFF2-40B4-BE49-F238E27FC236}">
                <a16:creationId xmlns:a16="http://schemas.microsoft.com/office/drawing/2014/main" id="{A12F3D91-14FC-23F6-1113-0E0B972CF848}"/>
              </a:ext>
            </a:extLst>
          </p:cNvPr>
          <p:cNvSpPr/>
          <p:nvPr/>
        </p:nvSpPr>
        <p:spPr>
          <a:xfrm>
            <a:off x="6411681" y="2181122"/>
            <a:ext cx="2433817" cy="2536483"/>
          </a:xfrm>
          <a:prstGeom prst="wedgeRoundRectCallout">
            <a:avLst>
              <a:gd name="adj1" fmla="val -62332"/>
              <a:gd name="adj2" fmla="val -35189"/>
              <a:gd name="adj3" fmla="val 16667"/>
            </a:avLst>
          </a:prstGeom>
          <a:solidFill>
            <a:srgbClr val="FFFFFF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“We don't actually know how much safer vaping is. If you don't know why would you risk it?”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Estcourt Primary Academy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Primary school, Yorkshire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1F17D6-AED4-94AF-FB02-2EFB0D6854A6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58D1F4-0178-0C7B-3102-80E4D2BA501E}"/>
              </a:ext>
            </a:extLst>
          </p:cNvPr>
          <p:cNvSpPr/>
          <p:nvPr/>
        </p:nvSpPr>
        <p:spPr>
          <a:xfrm>
            <a:off x="1" y="5320913"/>
            <a:ext cx="9143999" cy="1303622"/>
          </a:xfrm>
          <a:prstGeom prst="rect">
            <a:avLst/>
          </a:prstGeom>
          <a:gradFill>
            <a:gsLst>
              <a:gs pos="0">
                <a:srgbClr val="A41BE6"/>
              </a:gs>
              <a:gs pos="100000">
                <a:srgbClr val="F06378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600" b="1" spc="100" dirty="0">
              <a:solidFill>
                <a:schemeClr val="bg1"/>
              </a:solidFill>
            </a:endParaRPr>
          </a:p>
          <a:p>
            <a:pPr algn="ctr"/>
            <a:r>
              <a:rPr lang="en-GB" sz="1600" b="1" spc="100" dirty="0">
                <a:solidFill>
                  <a:schemeClr val="tx1"/>
                </a:solidFill>
                <a:latin typeface="Century Gothic" panose="020B0502020202020204" pitchFamily="34" charset="0"/>
              </a:rPr>
              <a:t>We went on to share voters’ comments with…</a:t>
            </a:r>
          </a:p>
        </p:txBody>
      </p:sp>
      <p:pic>
        <p:nvPicPr>
          <p:cNvPr id="4" name="Picture 3" descr="Childline - Wikipedia">
            <a:extLst>
              <a:ext uri="{FF2B5EF4-FFF2-40B4-BE49-F238E27FC236}">
                <a16:creationId xmlns:a16="http://schemas.microsoft.com/office/drawing/2014/main" id="{BCC0E2BF-C6B9-8DF5-0345-4A4E47322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567" y="5861471"/>
            <a:ext cx="1590385" cy="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ublic Health England - Wikipedia">
            <a:extLst>
              <a:ext uri="{FF2B5EF4-FFF2-40B4-BE49-F238E27FC236}">
                <a16:creationId xmlns:a16="http://schemas.microsoft.com/office/drawing/2014/main" id="{4A5F77D5-3B28-B224-F26C-26A898A48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8549" y="5816133"/>
            <a:ext cx="1060735" cy="65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DA8A3A-F2EB-0720-4AAC-7494386C7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5881" y="5740264"/>
            <a:ext cx="1241315" cy="808436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F817782-7791-25DB-5698-BA3197C818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3793" y="5755375"/>
            <a:ext cx="1802596" cy="77821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2987666-2802-98D6-18EC-93EF52DA7F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2987" y="5750233"/>
            <a:ext cx="1039446" cy="78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28855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E171F55-CF1B-6B7A-9079-EE1EA5FE6628}"/>
              </a:ext>
            </a:extLst>
          </p:cNvPr>
          <p:cNvSpPr/>
          <p:nvPr/>
        </p:nvSpPr>
        <p:spPr>
          <a:xfrm>
            <a:off x="0" y="1020589"/>
            <a:ext cx="9144000" cy="58447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B2DAC8-D33A-2AE7-627A-50FB4B7F0A76}"/>
              </a:ext>
            </a:extLst>
          </p:cNvPr>
          <p:cNvSpPr/>
          <p:nvPr/>
        </p:nvSpPr>
        <p:spPr>
          <a:xfrm>
            <a:off x="0" y="1012852"/>
            <a:ext cx="9144000" cy="5852522"/>
          </a:xfrm>
          <a:prstGeom prst="rect">
            <a:avLst/>
          </a:prstGeom>
          <a:gradFill>
            <a:gsLst>
              <a:gs pos="0">
                <a:schemeClr val="accent2">
                  <a:alpha val="60000"/>
                  <a:lumMod val="60000"/>
                  <a:lumOff val="40000"/>
                </a:schemeClr>
              </a:gs>
              <a:gs pos="100000">
                <a:schemeClr val="tx2">
                  <a:alpha val="60000"/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C97909-D6D7-72BA-C581-7F4F2EB22ED6}"/>
              </a:ext>
            </a:extLst>
          </p:cNvPr>
          <p:cNvSpPr/>
          <p:nvPr/>
        </p:nvSpPr>
        <p:spPr>
          <a:xfrm>
            <a:off x="337459" y="4457225"/>
            <a:ext cx="8469082" cy="1906705"/>
          </a:xfrm>
          <a:prstGeom prst="rect">
            <a:avLst/>
          </a:prstGeom>
          <a:gradFill>
            <a:gsLst>
              <a:gs pos="0">
                <a:srgbClr val="A41BE6"/>
              </a:gs>
              <a:gs pos="100000">
                <a:srgbClr val="F06378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600" b="1" spc="100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GB" sz="1600" b="1" spc="10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Want to take part in weekly debates?</a:t>
            </a:r>
          </a:p>
          <a:p>
            <a:pPr algn="ctr"/>
            <a:endParaRPr lang="en-GB" sz="1050" b="1" spc="100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GB" sz="1600" spc="10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To find out what the whole VotesforSchools package includes, and how it can help your school:</a:t>
            </a:r>
          </a:p>
          <a:p>
            <a:pPr algn="ctr"/>
            <a:endParaRPr lang="en-GB" sz="1600" b="1" spc="100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046E70-B66B-40BE-9E00-5CED7C01550B}"/>
              </a:ext>
            </a:extLst>
          </p:cNvPr>
          <p:cNvSpPr/>
          <p:nvPr/>
        </p:nvSpPr>
        <p:spPr>
          <a:xfrm>
            <a:off x="1378334" y="233465"/>
            <a:ext cx="63873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Want to get involved?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281AA1-9DE9-20E7-148F-A5B10A9C6EB9}"/>
              </a:ext>
            </a:extLst>
          </p:cNvPr>
          <p:cNvSpPr/>
          <p:nvPr/>
        </p:nvSpPr>
        <p:spPr>
          <a:xfrm>
            <a:off x="-1" y="1208481"/>
            <a:ext cx="9143999" cy="369332"/>
          </a:xfrm>
          <a:prstGeom prst="rect">
            <a:avLst/>
          </a:prstGeom>
          <a:gradFill>
            <a:gsLst>
              <a:gs pos="0">
                <a:srgbClr val="A41BE6"/>
              </a:gs>
              <a:gs pos="100000">
                <a:srgbClr val="F06378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pc="100" dirty="0">
                <a:solidFill>
                  <a:schemeClr val="tx1"/>
                </a:solidFill>
                <a:latin typeface="Century Gothic" panose="020B0502020202020204" pitchFamily="34" charset="0"/>
              </a:rPr>
              <a:t>Did you enjoy this lesson?</a:t>
            </a:r>
            <a:endParaRPr lang="en-GB" sz="20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2E196D-A8C6-BFF3-9B56-210194B2D242}"/>
              </a:ext>
            </a:extLst>
          </p:cNvPr>
          <p:cNvSpPr/>
          <p:nvPr/>
        </p:nvSpPr>
        <p:spPr>
          <a:xfrm>
            <a:off x="337459" y="2647884"/>
            <a:ext cx="8469082" cy="1607395"/>
          </a:xfrm>
          <a:prstGeom prst="rect">
            <a:avLst/>
          </a:prstGeom>
          <a:gradFill>
            <a:gsLst>
              <a:gs pos="0">
                <a:srgbClr val="A41BE6"/>
              </a:gs>
              <a:gs pos="100000">
                <a:srgbClr val="F06378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sz="600" b="1" spc="100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GB" sz="1600" b="1" spc="10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To see how this lesson met the different curriculum aims, download our curriculum maps: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C88D63-1C78-C642-239C-0648A1E7D727}"/>
              </a:ext>
            </a:extLst>
          </p:cNvPr>
          <p:cNvGrpSpPr/>
          <p:nvPr/>
        </p:nvGrpSpPr>
        <p:grpSpPr>
          <a:xfrm>
            <a:off x="548036" y="3158724"/>
            <a:ext cx="1276761" cy="1087542"/>
            <a:chOff x="548036" y="3108815"/>
            <a:chExt cx="1276761" cy="1087542"/>
          </a:xfrm>
        </p:grpSpPr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F900223-2BA2-3634-D555-3021D7327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036" y="3108815"/>
              <a:ext cx="830298" cy="8302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75E19B09-9BB6-AB70-4D89-FAC8034EF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499" y="3366059"/>
              <a:ext cx="830298" cy="8302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FB446410-71E7-4D7A-E071-59C831E97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288" y="3287346"/>
            <a:ext cx="830298" cy="830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ADF0184-BFA1-7E42-03FA-600515FC2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865" y="5527764"/>
            <a:ext cx="713373" cy="713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5A481D-A3C7-0F34-6A90-0520E930272E}"/>
              </a:ext>
            </a:extLst>
          </p:cNvPr>
          <p:cNvSpPr txBox="1"/>
          <p:nvPr/>
        </p:nvSpPr>
        <p:spPr>
          <a:xfrm>
            <a:off x="337458" y="1820461"/>
            <a:ext cx="8469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spc="100" dirty="0">
                <a:solidFill>
                  <a:schemeClr val="bg1"/>
                </a:solidFill>
                <a:latin typeface="Century Gothic" panose="020B0502020202020204" pitchFamily="34" charset="0"/>
              </a:rPr>
              <a:t>VotesforSchools creates </a:t>
            </a:r>
            <a:r>
              <a:rPr lang="en-GB" sz="1600" b="1" spc="100" dirty="0">
                <a:solidFill>
                  <a:schemeClr val="bg1"/>
                </a:solidFill>
                <a:latin typeface="Century Gothic" panose="020B0502020202020204" pitchFamily="34" charset="0"/>
              </a:rPr>
              <a:t>award-winning weekly resources </a:t>
            </a:r>
            <a:r>
              <a:rPr lang="en-GB" sz="1600" spc="100" dirty="0">
                <a:solidFill>
                  <a:schemeClr val="bg1"/>
                </a:solidFill>
                <a:latin typeface="Century Gothic" panose="020B0502020202020204" pitchFamily="34" charset="0"/>
              </a:rPr>
              <a:t>that meet </a:t>
            </a:r>
            <a:r>
              <a:rPr lang="en-GB" sz="1600" b="1" spc="100" dirty="0">
                <a:solidFill>
                  <a:schemeClr val="bg1"/>
                </a:solidFill>
                <a:latin typeface="Century Gothic" panose="020B0502020202020204" pitchFamily="34" charset="0"/>
              </a:rPr>
              <a:t>PSHE, SMSC, British Values </a:t>
            </a:r>
            <a:r>
              <a:rPr lang="en-GB" sz="1600" spc="100" dirty="0">
                <a:solidFill>
                  <a:schemeClr val="bg1"/>
                </a:solidFill>
                <a:latin typeface="Century Gothic" panose="020B0502020202020204" pitchFamily="34" charset="0"/>
              </a:rPr>
              <a:t>&amp;</a:t>
            </a:r>
            <a:r>
              <a:rPr lang="en-GB" sz="1600" b="1" spc="100" dirty="0">
                <a:solidFill>
                  <a:schemeClr val="bg1"/>
                </a:solidFill>
                <a:latin typeface="Century Gothic" panose="020B0502020202020204" pitchFamily="34" charset="0"/>
              </a:rPr>
              <a:t> Prevent </a:t>
            </a:r>
            <a:r>
              <a:rPr lang="en-GB" sz="1600" spc="100" dirty="0">
                <a:solidFill>
                  <a:schemeClr val="bg1"/>
                </a:solidFill>
                <a:latin typeface="Century Gothic" panose="020B0502020202020204" pitchFamily="34" charset="0"/>
              </a:rPr>
              <a:t>curriculum aims.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9E33F6-BB5A-8D38-0059-148F9FF1B9E0}"/>
              </a:ext>
            </a:extLst>
          </p:cNvPr>
          <p:cNvSpPr txBox="1"/>
          <p:nvPr/>
        </p:nvSpPr>
        <p:spPr>
          <a:xfrm>
            <a:off x="1901161" y="3363941"/>
            <a:ext cx="23822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spc="1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 &amp; Welsh Curriculum Map</a:t>
            </a:r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494BA-6878-7006-B008-128C9E87B028}"/>
              </a:ext>
            </a:extLst>
          </p:cNvPr>
          <p:cNvSpPr txBox="1"/>
          <p:nvPr/>
        </p:nvSpPr>
        <p:spPr>
          <a:xfrm>
            <a:off x="5734595" y="3363941"/>
            <a:ext cx="28613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spc="1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Scottish Curriculum Map</a:t>
            </a:r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F9474F-116C-48CF-664A-8E1BA9806863}"/>
              </a:ext>
            </a:extLst>
          </p:cNvPr>
          <p:cNvSpPr txBox="1"/>
          <p:nvPr/>
        </p:nvSpPr>
        <p:spPr>
          <a:xfrm>
            <a:off x="5774467" y="5692089"/>
            <a:ext cx="23726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spc="1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us</a:t>
            </a:r>
            <a:endParaRPr lang="en-GB" sz="19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C0DED1-3C6D-024A-DF81-D8542DB82494}"/>
              </a:ext>
            </a:extLst>
          </p:cNvPr>
          <p:cNvSpPr txBox="1"/>
          <p:nvPr/>
        </p:nvSpPr>
        <p:spPr>
          <a:xfrm>
            <a:off x="1915217" y="5692088"/>
            <a:ext cx="23726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00" b="1" spc="1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 a demo</a:t>
            </a:r>
            <a:endParaRPr lang="en-GB" sz="1900" dirty="0">
              <a:solidFill>
                <a:schemeClr val="tx1"/>
              </a:solidFill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2571706-B75E-D7E2-61E5-76E9B7627A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6925" y="5370321"/>
            <a:ext cx="934177" cy="9341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559BC7E9-72F3-F8D5-9F02-ED1B96B744E7}"/>
              </a:ext>
            </a:extLst>
          </p:cNvPr>
          <p:cNvSpPr txBox="1">
            <a:spLocks/>
          </p:cNvSpPr>
          <p:nvPr/>
        </p:nvSpPr>
        <p:spPr>
          <a:xfrm>
            <a:off x="6964893" y="65569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>
                <a:solidFill>
                  <a:schemeClr val="bg1"/>
                </a:solidFill>
                <a:latin typeface="Century Gothic"/>
                <a:ea typeface="Lato" panose="020F0502020204030203" pitchFamily="34" charset="0"/>
                <a:cs typeface="Century Gothic"/>
              </a:rPr>
              <a:t> ©VotesforSchools2023</a:t>
            </a:r>
          </a:p>
        </p:txBody>
      </p:sp>
    </p:spTree>
    <p:extLst>
      <p:ext uri="{BB962C8B-B14F-4D97-AF65-F5344CB8AC3E}">
        <p14:creationId xmlns:p14="http://schemas.microsoft.com/office/powerpoint/2010/main" val="1153785525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" descr="person holding tube"/>
          <p:cNvPicPr preferRelativeResize="0"/>
          <p:nvPr/>
        </p:nvPicPr>
        <p:blipFill rotWithShape="1">
          <a:blip r:embed="rId3">
            <a:alphaModFix/>
          </a:blip>
          <a:srcRect r="3557" b="6809"/>
          <a:stretch/>
        </p:blipFill>
        <p:spPr>
          <a:xfrm>
            <a:off x="-3" y="996730"/>
            <a:ext cx="9144003" cy="586127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6"/>
          <p:cNvSpPr/>
          <p:nvPr/>
        </p:nvSpPr>
        <p:spPr>
          <a:xfrm>
            <a:off x="0" y="996731"/>
            <a:ext cx="9144000" cy="5861269"/>
          </a:xfrm>
          <a:prstGeom prst="rect">
            <a:avLst/>
          </a:prstGeom>
          <a:gradFill>
            <a:gsLst>
              <a:gs pos="0">
                <a:srgbClr val="EB9FA4">
                  <a:alpha val="60000"/>
                </a:srgbClr>
              </a:gs>
              <a:gs pos="100000">
                <a:srgbClr val="9DB4F6">
                  <a:alpha val="6000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6" name="Google Shape;346;p6" descr="Icon&#10;&#10;Description automatically generated"/>
          <p:cNvPicPr preferRelativeResize="0"/>
          <p:nvPr/>
        </p:nvPicPr>
        <p:blipFill rotWithShape="1">
          <a:blip r:embed="rId4">
            <a:alphaModFix amt="35000"/>
          </a:blip>
          <a:srcRect/>
          <a:stretch/>
        </p:blipFill>
        <p:spPr>
          <a:xfrm>
            <a:off x="19051" y="995554"/>
            <a:ext cx="6125956" cy="5905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6" descr="A picture containing clock,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5967" y="215334"/>
            <a:ext cx="285751" cy="44145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6"/>
          <p:cNvSpPr txBox="1"/>
          <p:nvPr/>
        </p:nvSpPr>
        <p:spPr>
          <a:xfrm>
            <a:off x="755934" y="181055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week’s VoteTopic</a:t>
            </a:r>
            <a:endParaRPr/>
          </a:p>
        </p:txBody>
      </p:sp>
      <p:sp>
        <p:nvSpPr>
          <p:cNvPr id="351" name="Google Shape;351;p6"/>
          <p:cNvSpPr txBox="1"/>
          <p:nvPr/>
        </p:nvSpPr>
        <p:spPr>
          <a:xfrm>
            <a:off x="6964893" y="65569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©VotesforSchools2023</a:t>
            </a:r>
            <a:endParaRPr dirty="0"/>
          </a:p>
        </p:txBody>
      </p:sp>
      <p:sp>
        <p:nvSpPr>
          <p:cNvPr id="2" name="Google Shape;461;p4">
            <a:extLst>
              <a:ext uri="{FF2B5EF4-FFF2-40B4-BE49-F238E27FC236}">
                <a16:creationId xmlns:a16="http://schemas.microsoft.com/office/drawing/2014/main" id="{ED7C4827-2180-972B-63F2-16F263570A4A}"/>
              </a:ext>
            </a:extLst>
          </p:cNvPr>
          <p:cNvSpPr txBox="1"/>
          <p:nvPr/>
        </p:nvSpPr>
        <p:spPr>
          <a:xfrm>
            <a:off x="558942" y="2305322"/>
            <a:ext cx="8026116" cy="324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</a:pPr>
            <a:r>
              <a:rPr lang="en-GB" sz="6000" b="1" dirty="0">
                <a:ln w="12700">
                  <a:solidFill>
                    <a:sysClr val="windowText" lastClr="000000"/>
                  </a:solidFill>
                </a:ln>
                <a:solidFill>
                  <a:schemeClr val="dk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rPr>
              <a:t>Do we know enough about how vaping affects us?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"/>
          <p:cNvSpPr>
            <a:spLocks noGrp="1"/>
          </p:cNvSpPr>
          <p:nvPr>
            <p:ph type="body" idx="1"/>
          </p:nvPr>
        </p:nvSpPr>
        <p:spPr>
          <a:xfrm>
            <a:off x="1400652" y="4998419"/>
            <a:ext cx="1713600" cy="1108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Final thoughts!</a:t>
            </a:r>
            <a:endParaRPr/>
          </a:p>
        </p:txBody>
      </p:sp>
      <p:sp>
        <p:nvSpPr>
          <p:cNvPr id="357" name="Google Shape;357;p7"/>
          <p:cNvSpPr>
            <a:spLocks noGrp="1"/>
          </p:cNvSpPr>
          <p:nvPr>
            <p:ph type="body" idx="2"/>
          </p:nvPr>
        </p:nvSpPr>
        <p:spPr>
          <a:xfrm>
            <a:off x="2257452" y="1378543"/>
            <a:ext cx="1713600" cy="1108800"/>
          </a:xfrm>
          <a:prstGeom prst="flowChartAlternateProcess">
            <a:avLst/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What is vaping?</a:t>
            </a:r>
            <a:endParaRPr/>
          </a:p>
        </p:txBody>
      </p:sp>
      <p:sp>
        <p:nvSpPr>
          <p:cNvPr id="358" name="Google Shape;358;p7"/>
          <p:cNvSpPr>
            <a:spLocks noGrp="1"/>
          </p:cNvSpPr>
          <p:nvPr>
            <p:ph type="body" idx="3"/>
          </p:nvPr>
        </p:nvSpPr>
        <p:spPr>
          <a:xfrm>
            <a:off x="5632296" y="1245486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Why are we talking about this?</a:t>
            </a:r>
            <a:endParaRPr/>
          </a:p>
        </p:txBody>
      </p:sp>
      <p:sp>
        <p:nvSpPr>
          <p:cNvPr id="359" name="Google Shape;359;p7"/>
          <p:cNvSpPr>
            <a:spLocks noGrp="1"/>
          </p:cNvSpPr>
          <p:nvPr>
            <p:ph type="body" idx="4"/>
          </p:nvPr>
        </p:nvSpPr>
        <p:spPr>
          <a:xfrm>
            <a:off x="5936939" y="2892139"/>
            <a:ext cx="1713600" cy="11088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Seeing through the mist…</a:t>
            </a:r>
            <a:endParaRPr/>
          </a:p>
        </p:txBody>
      </p:sp>
      <p:sp>
        <p:nvSpPr>
          <p:cNvPr id="360" name="Google Shape;360;p7"/>
          <p:cNvSpPr>
            <a:spLocks noGrp="1"/>
          </p:cNvSpPr>
          <p:nvPr>
            <p:ph type="body" idx="5"/>
          </p:nvPr>
        </p:nvSpPr>
        <p:spPr>
          <a:xfrm>
            <a:off x="2376355" y="3130881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What’s the harm?</a:t>
            </a:r>
            <a:endParaRPr/>
          </a:p>
        </p:txBody>
      </p:sp>
      <p:sp>
        <p:nvSpPr>
          <p:cNvPr id="361" name="Google Shape;361;p7"/>
          <p:cNvSpPr>
            <a:spLocks noGrp="1"/>
          </p:cNvSpPr>
          <p:nvPr>
            <p:ph type="body" idx="6"/>
          </p:nvPr>
        </p:nvSpPr>
        <p:spPr>
          <a:xfrm>
            <a:off x="4765568" y="5337981"/>
            <a:ext cx="1980000" cy="1224000"/>
          </a:xfrm>
          <a:prstGeom prst="ellipse">
            <a:avLst/>
          </a:prstGeom>
          <a:solidFill>
            <a:schemeClr val="dk1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en-GB"/>
              <a:t>Vote!</a:t>
            </a:r>
            <a:endParaRPr/>
          </a:p>
        </p:txBody>
      </p:sp>
      <p:pic>
        <p:nvPicPr>
          <p:cNvPr id="362" name="Google Shape;36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367551">
            <a:off x="3575736" y="1036985"/>
            <a:ext cx="750646" cy="75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0881" y="5337981"/>
            <a:ext cx="869373" cy="86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8992" y="2512612"/>
            <a:ext cx="915893" cy="915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84762" y="4566330"/>
            <a:ext cx="864177" cy="86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70776" y="1245486"/>
            <a:ext cx="687634" cy="68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41842">
            <a:off x="2117492" y="2751755"/>
            <a:ext cx="821820" cy="821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73;p8"/>
          <p:cNvGrpSpPr/>
          <p:nvPr/>
        </p:nvGrpSpPr>
        <p:grpSpPr>
          <a:xfrm>
            <a:off x="6888833" y="4363371"/>
            <a:ext cx="1828480" cy="1970833"/>
            <a:chOff x="374227" y="4459806"/>
            <a:chExt cx="1828480" cy="1970833"/>
          </a:xfrm>
        </p:grpSpPr>
        <p:sp>
          <p:nvSpPr>
            <p:cNvPr id="374" name="Google Shape;374;p8"/>
            <p:cNvSpPr/>
            <p:nvPr/>
          </p:nvSpPr>
          <p:spPr>
            <a:xfrm>
              <a:off x="374227" y="4602159"/>
              <a:ext cx="1828480" cy="1828480"/>
            </a:xfrm>
            <a:prstGeom prst="ellipse">
              <a:avLst/>
            </a:prstGeom>
            <a:solidFill>
              <a:schemeClr val="dk2"/>
            </a:solidFill>
            <a:ln w="381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75" name="Google Shape;375;p8" descr="A picture containing text, night sky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l="68867" t="30783" r="15483" b="43146"/>
            <a:stretch/>
          </p:blipFill>
          <p:spPr>
            <a:xfrm>
              <a:off x="873861" y="4459806"/>
              <a:ext cx="829551" cy="19549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6" name="Google Shape;376;p8"/>
          <p:cNvSpPr txBox="1">
            <a:spLocks noGrp="1"/>
          </p:cNvSpPr>
          <p:nvPr>
            <p:ph type="body" idx="1"/>
          </p:nvPr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vaping?</a:t>
            </a:r>
            <a:endParaRPr sz="25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7" name="Google Shape;377;p8"/>
          <p:cNvSpPr/>
          <p:nvPr/>
        </p:nvSpPr>
        <p:spPr>
          <a:xfrm>
            <a:off x="406161" y="1400423"/>
            <a:ext cx="8331678" cy="919696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Vaping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recommended by the NHS to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help adults stop smoking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However, it is not recommended for anyone who is a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non-smoker</a:t>
            </a:r>
            <a:r>
              <a:rPr lang="en-GB" sz="16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especially </a:t>
            </a:r>
            <a:r>
              <a:rPr lang="en-GB" sz="16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children and young people under 18</a:t>
            </a:r>
            <a:r>
              <a:rPr lang="en-GB" sz="160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dirty="0"/>
          </a:p>
        </p:txBody>
      </p:sp>
      <p:sp>
        <p:nvSpPr>
          <p:cNvPr id="378" name="Google Shape;378;p8"/>
          <p:cNvSpPr/>
          <p:nvPr/>
        </p:nvSpPr>
        <p:spPr>
          <a:xfrm>
            <a:off x="714871" y="2711062"/>
            <a:ext cx="7714257" cy="1354613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Whole class activity (5-10 mins)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Over the next few slides, you will be shown some information to </a:t>
            </a: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 more about vaping</a:t>
            </a: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Read each statement and then decide whether you did or didn’t know each fact. If you </a:t>
            </a: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did, stand up</a:t>
            </a: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If you </a:t>
            </a: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didn’t, sit down.</a:t>
            </a:r>
            <a:endParaRPr sz="16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9" name="Google Shape;379;p8" descr="Thought bubb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5" y="149787"/>
            <a:ext cx="597300" cy="5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8"/>
          <p:cNvSpPr/>
          <p:nvPr/>
        </p:nvSpPr>
        <p:spPr>
          <a:xfrm>
            <a:off x="4783080" y="5795603"/>
            <a:ext cx="1924847" cy="637795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did know this fact!</a:t>
            </a:r>
            <a:endParaRPr/>
          </a:p>
        </p:txBody>
      </p:sp>
      <p:sp>
        <p:nvSpPr>
          <p:cNvPr id="382" name="Google Shape;382;p8"/>
          <p:cNvSpPr/>
          <p:nvPr/>
        </p:nvSpPr>
        <p:spPr>
          <a:xfrm>
            <a:off x="2521243" y="5795602"/>
            <a:ext cx="1924848" cy="63779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D3D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didn’t know this fact!</a:t>
            </a:r>
            <a:endParaRPr/>
          </a:p>
        </p:txBody>
      </p:sp>
      <p:pic>
        <p:nvPicPr>
          <p:cNvPr id="383" name="Google Shape;383;p8" descr="Arrow Up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8461" y="4455162"/>
            <a:ext cx="1274083" cy="1274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8" descr="Arrow Up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2863439" y="4456747"/>
            <a:ext cx="1274083" cy="12740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" name="Google Shape;385;p8"/>
          <p:cNvGrpSpPr/>
          <p:nvPr/>
        </p:nvGrpSpPr>
        <p:grpSpPr>
          <a:xfrm>
            <a:off x="408992" y="4504179"/>
            <a:ext cx="1828480" cy="1828480"/>
            <a:chOff x="6941297" y="4504179"/>
            <a:chExt cx="1828480" cy="1828480"/>
          </a:xfrm>
        </p:grpSpPr>
        <p:sp>
          <p:nvSpPr>
            <p:cNvPr id="386" name="Google Shape;386;p8"/>
            <p:cNvSpPr/>
            <p:nvPr/>
          </p:nvSpPr>
          <p:spPr>
            <a:xfrm>
              <a:off x="6941297" y="4504179"/>
              <a:ext cx="1828480" cy="1828480"/>
            </a:xfrm>
            <a:prstGeom prst="ellipse">
              <a:avLst/>
            </a:prstGeom>
            <a:solidFill>
              <a:srgbClr val="FFD3D6"/>
            </a:solidFill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87" name="Google Shape;387;p8" descr="A picture containing text, night sky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 l="47761" t="29372" r="31436" b="49839"/>
            <a:stretch/>
          </p:blipFill>
          <p:spPr>
            <a:xfrm>
              <a:off x="7358025" y="4630526"/>
              <a:ext cx="1054843" cy="14912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9"/>
          <p:cNvPicPr preferRelativeResize="0"/>
          <p:nvPr/>
        </p:nvPicPr>
        <p:blipFill rotWithShape="1">
          <a:blip r:embed="rId3">
            <a:alphaModFix/>
          </a:blip>
          <a:srcRect l="48" r="7008"/>
          <a:stretch/>
        </p:blipFill>
        <p:spPr>
          <a:xfrm>
            <a:off x="214226" y="1213943"/>
            <a:ext cx="8700217" cy="38370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94" name="Google Shape;394;p9"/>
          <p:cNvSpPr/>
          <p:nvPr/>
        </p:nvSpPr>
        <p:spPr>
          <a:xfrm>
            <a:off x="1267464" y="5359911"/>
            <a:ext cx="1274083" cy="1274083"/>
          </a:xfrm>
          <a:prstGeom prst="ellipse">
            <a:avLst/>
          </a:prstGeom>
          <a:solidFill>
            <a:srgbClr val="FFD3D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5" name="Google Shape;395;p9" descr="A picture containing text,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7761" t="29372" r="31436" b="49839"/>
          <a:stretch/>
        </p:blipFill>
        <p:spPr>
          <a:xfrm>
            <a:off x="1524748" y="5474343"/>
            <a:ext cx="728439" cy="102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9" descr="Thought bubb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5" y="149787"/>
            <a:ext cx="597300" cy="59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Google Shape;397;p9"/>
          <p:cNvGrpSpPr/>
          <p:nvPr/>
        </p:nvGrpSpPr>
        <p:grpSpPr>
          <a:xfrm>
            <a:off x="1678682" y="2195853"/>
            <a:ext cx="5786636" cy="2008774"/>
            <a:chOff x="2903361" y="3297221"/>
            <a:chExt cx="5786636" cy="2008774"/>
          </a:xfrm>
        </p:grpSpPr>
        <p:sp>
          <p:nvSpPr>
            <p:cNvPr id="398" name="Google Shape;398;p9"/>
            <p:cNvSpPr/>
            <p:nvPr/>
          </p:nvSpPr>
          <p:spPr>
            <a:xfrm rot="-195704">
              <a:off x="2946743" y="3458008"/>
              <a:ext cx="5699873" cy="1687200"/>
            </a:xfrm>
            <a:custGeom>
              <a:avLst/>
              <a:gdLst/>
              <a:ahLst/>
              <a:cxnLst/>
              <a:rect l="l" t="t" r="r" b="b"/>
              <a:pathLst>
                <a:path w="7814229" h="3928340" extrusionOk="0">
                  <a:moveTo>
                    <a:pt x="5507405" y="3740711"/>
                  </a:moveTo>
                  <a:lnTo>
                    <a:pt x="5505133" y="3742997"/>
                  </a:lnTo>
                  <a:cubicBezTo>
                    <a:pt x="5498115" y="3749942"/>
                    <a:pt x="5495024" y="3752811"/>
                    <a:pt x="5505664" y="3742404"/>
                  </a:cubicBezTo>
                  <a:close/>
                  <a:moveTo>
                    <a:pt x="0" y="0"/>
                  </a:moveTo>
                  <a:lnTo>
                    <a:pt x="7814229" y="0"/>
                  </a:lnTo>
                  <a:lnTo>
                    <a:pt x="7814229" y="3767733"/>
                  </a:lnTo>
                  <a:lnTo>
                    <a:pt x="7805192" y="3768851"/>
                  </a:lnTo>
                  <a:cubicBezTo>
                    <a:pt x="7786536" y="3768851"/>
                    <a:pt x="7768606" y="3761763"/>
                    <a:pt x="7750312" y="3758219"/>
                  </a:cubicBezTo>
                  <a:cubicBezTo>
                    <a:pt x="7732018" y="3765307"/>
                    <a:pt x="7712779" y="3770435"/>
                    <a:pt x="7695431" y="3779484"/>
                  </a:cubicBezTo>
                  <a:cubicBezTo>
                    <a:pt x="7665041" y="3795336"/>
                    <a:pt x="7641108" y="3824538"/>
                    <a:pt x="7607622" y="3832647"/>
                  </a:cubicBezTo>
                  <a:cubicBezTo>
                    <a:pt x="7536280" y="3849925"/>
                    <a:pt x="7461275" y="3846824"/>
                    <a:pt x="7388101" y="3853912"/>
                  </a:cubicBezTo>
                  <a:cubicBezTo>
                    <a:pt x="7369808" y="3839735"/>
                    <a:pt x="7349786" y="3827429"/>
                    <a:pt x="7333220" y="3811382"/>
                  </a:cubicBezTo>
                  <a:cubicBezTo>
                    <a:pt x="7304462" y="3783524"/>
                    <a:pt x="7313263" y="3756009"/>
                    <a:pt x="7267364" y="3736954"/>
                  </a:cubicBezTo>
                  <a:cubicBezTo>
                    <a:pt x="7256730" y="3732539"/>
                    <a:pt x="7245412" y="3744042"/>
                    <a:pt x="7234436" y="3747586"/>
                  </a:cubicBezTo>
                  <a:cubicBezTo>
                    <a:pt x="7131993" y="3751130"/>
                    <a:pt x="7028870" y="3746270"/>
                    <a:pt x="6927106" y="3758219"/>
                  </a:cubicBezTo>
                  <a:cubicBezTo>
                    <a:pt x="6905928" y="3760706"/>
                    <a:pt x="6890172" y="3778941"/>
                    <a:pt x="6872226" y="3790116"/>
                  </a:cubicBezTo>
                  <a:cubicBezTo>
                    <a:pt x="6838936" y="3810847"/>
                    <a:pt x="6808838" y="3836767"/>
                    <a:pt x="6773441" y="3853912"/>
                  </a:cubicBezTo>
                  <a:cubicBezTo>
                    <a:pt x="6735139" y="3872464"/>
                    <a:pt x="6692950" y="3882265"/>
                    <a:pt x="6652705" y="3896442"/>
                  </a:cubicBezTo>
                  <a:cubicBezTo>
                    <a:pt x="6623435" y="3878721"/>
                    <a:pt x="6593614" y="3861826"/>
                    <a:pt x="6564896" y="3843279"/>
                  </a:cubicBezTo>
                  <a:cubicBezTo>
                    <a:pt x="6538708" y="3826367"/>
                    <a:pt x="6519456" y="3792288"/>
                    <a:pt x="6488063" y="3790116"/>
                  </a:cubicBezTo>
                  <a:cubicBezTo>
                    <a:pt x="6458641" y="3788080"/>
                    <a:pt x="6439774" y="3825434"/>
                    <a:pt x="6411231" y="3832647"/>
                  </a:cubicBezTo>
                  <a:cubicBezTo>
                    <a:pt x="6354147" y="3847073"/>
                    <a:pt x="6294153" y="3846824"/>
                    <a:pt x="6235614" y="3853912"/>
                  </a:cubicBezTo>
                  <a:cubicBezTo>
                    <a:pt x="6205200" y="3846546"/>
                    <a:pt x="6163132" y="3838393"/>
                    <a:pt x="6136830" y="3822014"/>
                  </a:cubicBezTo>
                  <a:cubicBezTo>
                    <a:pt x="6101739" y="3800162"/>
                    <a:pt x="6071685" y="3771483"/>
                    <a:pt x="6038045" y="3747586"/>
                  </a:cubicBezTo>
                  <a:cubicBezTo>
                    <a:pt x="6016769" y="3732472"/>
                    <a:pt x="5994140" y="3719233"/>
                    <a:pt x="5972188" y="3705056"/>
                  </a:cubicBezTo>
                  <a:cubicBezTo>
                    <a:pt x="5961212" y="3708600"/>
                    <a:pt x="5948738" y="3709261"/>
                    <a:pt x="5939260" y="3715688"/>
                  </a:cubicBezTo>
                  <a:cubicBezTo>
                    <a:pt x="5911626" y="3734427"/>
                    <a:pt x="5887213" y="3757321"/>
                    <a:pt x="5862428" y="3779484"/>
                  </a:cubicBezTo>
                  <a:cubicBezTo>
                    <a:pt x="5839616" y="3799882"/>
                    <a:pt x="5822095" y="3826161"/>
                    <a:pt x="5796571" y="3843279"/>
                  </a:cubicBezTo>
                  <a:cubicBezTo>
                    <a:pt x="5773662" y="3858643"/>
                    <a:pt x="5745349" y="3864544"/>
                    <a:pt x="5719738" y="3875177"/>
                  </a:cubicBezTo>
                  <a:cubicBezTo>
                    <a:pt x="5598706" y="3851727"/>
                    <a:pt x="5676999" y="3878265"/>
                    <a:pt x="5533145" y="3715688"/>
                  </a:cubicBezTo>
                  <a:lnTo>
                    <a:pt x="5507405" y="3740711"/>
                  </a:lnTo>
                  <a:lnTo>
                    <a:pt x="5517382" y="3730673"/>
                  </a:lnTo>
                  <a:cubicBezTo>
                    <a:pt x="5534374" y="3713230"/>
                    <a:pt x="5547473" y="3697881"/>
                    <a:pt x="5478265" y="3758219"/>
                  </a:cubicBezTo>
                  <a:cubicBezTo>
                    <a:pt x="5398996" y="3827328"/>
                    <a:pt x="5405263" y="3827452"/>
                    <a:pt x="5346552" y="3907075"/>
                  </a:cubicBezTo>
                  <a:cubicBezTo>
                    <a:pt x="5271776" y="3870856"/>
                    <a:pt x="5316523" y="3894210"/>
                    <a:pt x="5214839" y="3832647"/>
                  </a:cubicBezTo>
                  <a:cubicBezTo>
                    <a:pt x="5163482" y="3801554"/>
                    <a:pt x="5104366" y="3784456"/>
                    <a:pt x="5050198" y="3758219"/>
                  </a:cubicBezTo>
                  <a:cubicBezTo>
                    <a:pt x="5038399" y="3752504"/>
                    <a:pt x="5026598" y="3745990"/>
                    <a:pt x="5017270" y="3736954"/>
                  </a:cubicBezTo>
                  <a:cubicBezTo>
                    <a:pt x="4971153" y="3692279"/>
                    <a:pt x="5023397" y="3704191"/>
                    <a:pt x="4951413" y="3651893"/>
                  </a:cubicBezTo>
                  <a:cubicBezTo>
                    <a:pt x="4910750" y="3622351"/>
                    <a:pt x="4863605" y="3602274"/>
                    <a:pt x="4819701" y="3577465"/>
                  </a:cubicBezTo>
                  <a:cubicBezTo>
                    <a:pt x="4794090" y="3598730"/>
                    <a:pt x="4765434" y="3616973"/>
                    <a:pt x="4742868" y="3641261"/>
                  </a:cubicBezTo>
                  <a:cubicBezTo>
                    <a:pt x="4731923" y="3653042"/>
                    <a:pt x="4727362" y="3669223"/>
                    <a:pt x="4720916" y="3683791"/>
                  </a:cubicBezTo>
                  <a:cubicBezTo>
                    <a:pt x="4702789" y="3724765"/>
                    <a:pt x="4709042" y="3760559"/>
                    <a:pt x="4655059" y="3790116"/>
                  </a:cubicBezTo>
                  <a:cubicBezTo>
                    <a:pt x="4594626" y="3823205"/>
                    <a:pt x="4523346" y="3832647"/>
                    <a:pt x="4457490" y="3853912"/>
                  </a:cubicBezTo>
                  <a:cubicBezTo>
                    <a:pt x="4431879" y="3850368"/>
                    <a:pt x="4405655" y="3849736"/>
                    <a:pt x="4380657" y="3843279"/>
                  </a:cubicBezTo>
                  <a:cubicBezTo>
                    <a:pt x="4350453" y="3835477"/>
                    <a:pt x="4324017" y="3809059"/>
                    <a:pt x="4292849" y="3811382"/>
                  </a:cubicBezTo>
                  <a:cubicBezTo>
                    <a:pt x="4269491" y="3813123"/>
                    <a:pt x="4260060" y="3846359"/>
                    <a:pt x="4237969" y="3853912"/>
                  </a:cubicBezTo>
                  <a:cubicBezTo>
                    <a:pt x="4195996" y="3868262"/>
                    <a:pt x="4150160" y="3868089"/>
                    <a:pt x="4106256" y="3875177"/>
                  </a:cubicBezTo>
                  <a:lnTo>
                    <a:pt x="4040399" y="3843279"/>
                  </a:lnTo>
                  <a:cubicBezTo>
                    <a:pt x="3982136" y="3815058"/>
                    <a:pt x="3946261" y="3751949"/>
                    <a:pt x="3886734" y="3726321"/>
                  </a:cubicBezTo>
                  <a:cubicBezTo>
                    <a:pt x="3870017" y="3719124"/>
                    <a:pt x="3858713" y="3749427"/>
                    <a:pt x="3842830" y="3758219"/>
                  </a:cubicBezTo>
                  <a:cubicBezTo>
                    <a:pt x="3832785" y="3763780"/>
                    <a:pt x="3820878" y="3765307"/>
                    <a:pt x="3809902" y="3768851"/>
                  </a:cubicBezTo>
                  <a:cubicBezTo>
                    <a:pt x="3611939" y="3778440"/>
                    <a:pt x="3626112" y="3818378"/>
                    <a:pt x="3502572" y="3726321"/>
                  </a:cubicBezTo>
                  <a:cubicBezTo>
                    <a:pt x="3482067" y="3711041"/>
                    <a:pt x="3465985" y="3690879"/>
                    <a:pt x="3447692" y="3673158"/>
                  </a:cubicBezTo>
                  <a:cubicBezTo>
                    <a:pt x="3436715" y="3676702"/>
                    <a:pt x="3424019" y="3677066"/>
                    <a:pt x="3414763" y="3683791"/>
                  </a:cubicBezTo>
                  <a:cubicBezTo>
                    <a:pt x="3323397" y="3750171"/>
                    <a:pt x="3392057" y="3716419"/>
                    <a:pt x="3326955" y="3779484"/>
                  </a:cubicBezTo>
                  <a:cubicBezTo>
                    <a:pt x="3306749" y="3799058"/>
                    <a:pt x="3285828" y="3818778"/>
                    <a:pt x="3261098" y="3832647"/>
                  </a:cubicBezTo>
                  <a:cubicBezTo>
                    <a:pt x="3158385" y="3890252"/>
                    <a:pt x="3114146" y="3897681"/>
                    <a:pt x="3008649" y="3928340"/>
                  </a:cubicBezTo>
                  <a:lnTo>
                    <a:pt x="2953769" y="3907075"/>
                  </a:lnTo>
                  <a:cubicBezTo>
                    <a:pt x="2917658" y="3893083"/>
                    <a:pt x="2895028" y="3857677"/>
                    <a:pt x="2865960" y="3832647"/>
                  </a:cubicBezTo>
                  <a:cubicBezTo>
                    <a:pt x="2829170" y="3800969"/>
                    <a:pt x="2791843" y="3769838"/>
                    <a:pt x="2756199" y="3736954"/>
                  </a:cubicBezTo>
                  <a:cubicBezTo>
                    <a:pt x="2714984" y="3698930"/>
                    <a:pt x="2685576" y="3646134"/>
                    <a:pt x="2635463" y="3619995"/>
                  </a:cubicBezTo>
                  <a:cubicBezTo>
                    <a:pt x="2586186" y="3594291"/>
                    <a:pt x="2525701" y="3598730"/>
                    <a:pt x="2470821" y="3588098"/>
                  </a:cubicBezTo>
                  <a:cubicBezTo>
                    <a:pt x="2261292" y="3655754"/>
                    <a:pt x="2401409" y="3602080"/>
                    <a:pt x="2075683" y="3800749"/>
                  </a:cubicBezTo>
                  <a:cubicBezTo>
                    <a:pt x="2072024" y="3765307"/>
                    <a:pt x="2093731" y="3716291"/>
                    <a:pt x="2064707" y="3694423"/>
                  </a:cubicBezTo>
                  <a:cubicBezTo>
                    <a:pt x="2040032" y="3675832"/>
                    <a:pt x="2006776" y="3717416"/>
                    <a:pt x="1976898" y="3726321"/>
                  </a:cubicBezTo>
                  <a:cubicBezTo>
                    <a:pt x="1911571" y="3745793"/>
                    <a:pt x="1845185" y="3761763"/>
                    <a:pt x="1779329" y="3779484"/>
                  </a:cubicBezTo>
                  <a:cubicBezTo>
                    <a:pt x="1731766" y="3783028"/>
                    <a:pt x="1684107" y="3794714"/>
                    <a:pt x="1636640" y="3790116"/>
                  </a:cubicBezTo>
                  <a:cubicBezTo>
                    <a:pt x="1589886" y="3785587"/>
                    <a:pt x="1456754" y="3694692"/>
                    <a:pt x="1439071" y="3683791"/>
                  </a:cubicBezTo>
                  <a:cubicBezTo>
                    <a:pt x="1397373" y="3693889"/>
                    <a:pt x="1281613" y="3726285"/>
                    <a:pt x="1241501" y="3715688"/>
                  </a:cubicBezTo>
                  <a:cubicBezTo>
                    <a:pt x="1226948" y="3711843"/>
                    <a:pt x="1234183" y="3687335"/>
                    <a:pt x="1230525" y="3673158"/>
                  </a:cubicBezTo>
                  <a:cubicBezTo>
                    <a:pt x="1215890" y="3648349"/>
                    <a:pt x="1214343" y="3608495"/>
                    <a:pt x="1186621" y="3598730"/>
                  </a:cubicBezTo>
                  <a:cubicBezTo>
                    <a:pt x="1160434" y="3589506"/>
                    <a:pt x="1136750" y="3623815"/>
                    <a:pt x="1109788" y="3630628"/>
                  </a:cubicBezTo>
                  <a:cubicBezTo>
                    <a:pt x="1052158" y="3645192"/>
                    <a:pt x="992710" y="3651893"/>
                    <a:pt x="934171" y="3662526"/>
                  </a:cubicBezTo>
                  <a:cubicBezTo>
                    <a:pt x="873773" y="3655212"/>
                    <a:pt x="841703" y="3665616"/>
                    <a:pt x="802458" y="3619995"/>
                  </a:cubicBezTo>
                  <a:cubicBezTo>
                    <a:pt x="795051" y="3611385"/>
                    <a:pt x="795141" y="3598730"/>
                    <a:pt x="791482" y="3588098"/>
                  </a:cubicBezTo>
                  <a:cubicBezTo>
                    <a:pt x="712015" y="3618890"/>
                    <a:pt x="712069" y="3616432"/>
                    <a:pt x="615865" y="3673158"/>
                  </a:cubicBezTo>
                  <a:cubicBezTo>
                    <a:pt x="447745" y="3772290"/>
                    <a:pt x="543277" y="3746765"/>
                    <a:pt x="429271" y="3768851"/>
                  </a:cubicBezTo>
                  <a:cubicBezTo>
                    <a:pt x="429271" y="3768851"/>
                    <a:pt x="364432" y="3717911"/>
                    <a:pt x="330487" y="3694423"/>
                  </a:cubicBezTo>
                  <a:cubicBezTo>
                    <a:pt x="313128" y="3682411"/>
                    <a:pt x="296776" y="3659963"/>
                    <a:pt x="275607" y="3662526"/>
                  </a:cubicBezTo>
                  <a:cubicBezTo>
                    <a:pt x="231740" y="3667838"/>
                    <a:pt x="196809" y="3702146"/>
                    <a:pt x="154870" y="3715688"/>
                  </a:cubicBezTo>
                  <a:cubicBezTo>
                    <a:pt x="111936" y="3729551"/>
                    <a:pt x="54169" y="3742556"/>
                    <a:pt x="13306" y="3751183"/>
                  </a:cubicBezTo>
                  <a:lnTo>
                    <a:pt x="0" y="37539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9" name="Google Shape;399;p9"/>
            <p:cNvSpPr txBox="1"/>
            <p:nvPr/>
          </p:nvSpPr>
          <p:spPr>
            <a:xfrm rot="-195704">
              <a:off x="3021779" y="3810529"/>
              <a:ext cx="5497117" cy="80021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3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 the UK, vapes cannot be sold to anyone under 18 years old.</a:t>
              </a:r>
              <a:endParaRPr sz="23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400" name="Google Shape;400;p9" descr="Arrow Up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90716" y="5319186"/>
            <a:ext cx="1274083" cy="134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9" descr="Arrow Up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179201" y="5319185"/>
            <a:ext cx="1274083" cy="135043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9"/>
          <p:cNvSpPr/>
          <p:nvPr/>
        </p:nvSpPr>
        <p:spPr>
          <a:xfrm>
            <a:off x="6602453" y="5350049"/>
            <a:ext cx="1278395" cy="1278396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3" name="Google Shape;403;p9"/>
          <p:cNvSpPr/>
          <p:nvPr/>
        </p:nvSpPr>
        <p:spPr>
          <a:xfrm>
            <a:off x="3253674" y="5723005"/>
            <a:ext cx="2636652" cy="53248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you know this fact?</a:t>
            </a:r>
            <a:endParaRPr/>
          </a:p>
        </p:txBody>
      </p:sp>
      <p:pic>
        <p:nvPicPr>
          <p:cNvPr id="404" name="Google Shape;404;p9" descr="A picture containing text, night sky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68867" t="30783" r="15483" b="43146"/>
          <a:stretch/>
        </p:blipFill>
        <p:spPr>
          <a:xfrm>
            <a:off x="6967101" y="5294693"/>
            <a:ext cx="569198" cy="134136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9"/>
          <p:cNvSpPr/>
          <p:nvPr/>
        </p:nvSpPr>
        <p:spPr>
          <a:xfrm>
            <a:off x="360525" y="1382364"/>
            <a:ext cx="3831465" cy="869449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you know?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Adults are not allowed to buy vapes for anyone under 18.</a:t>
            </a:r>
            <a:endParaRPr/>
          </a:p>
        </p:txBody>
      </p:sp>
      <p:sp>
        <p:nvSpPr>
          <p:cNvPr id="406" name="Google Shape;406;p9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vaping?</a:t>
            </a:r>
            <a:endParaRPr sz="25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10"/>
          <p:cNvPicPr preferRelativeResize="0"/>
          <p:nvPr/>
        </p:nvPicPr>
        <p:blipFill rotWithShape="1">
          <a:blip r:embed="rId3">
            <a:alphaModFix/>
          </a:blip>
          <a:srcRect l="48" r="7008"/>
          <a:stretch/>
        </p:blipFill>
        <p:spPr>
          <a:xfrm>
            <a:off x="214226" y="1213943"/>
            <a:ext cx="8700217" cy="38370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13" name="Google Shape;413;p10"/>
          <p:cNvSpPr/>
          <p:nvPr/>
        </p:nvSpPr>
        <p:spPr>
          <a:xfrm>
            <a:off x="1267464" y="5359911"/>
            <a:ext cx="1274083" cy="1274083"/>
          </a:xfrm>
          <a:prstGeom prst="ellipse">
            <a:avLst/>
          </a:prstGeom>
          <a:solidFill>
            <a:srgbClr val="FFD3D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4" name="Google Shape;414;p10" descr="A picture containing text,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7761" t="29372" r="31436" b="49839"/>
          <a:stretch/>
        </p:blipFill>
        <p:spPr>
          <a:xfrm>
            <a:off x="1524748" y="5474343"/>
            <a:ext cx="728439" cy="102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0" descr="Thought bubb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5" y="149787"/>
            <a:ext cx="597300" cy="59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10"/>
          <p:cNvGrpSpPr/>
          <p:nvPr/>
        </p:nvGrpSpPr>
        <p:grpSpPr>
          <a:xfrm>
            <a:off x="1678682" y="2195853"/>
            <a:ext cx="5786636" cy="2008774"/>
            <a:chOff x="2903361" y="3297221"/>
            <a:chExt cx="5786636" cy="2008774"/>
          </a:xfrm>
        </p:grpSpPr>
        <p:sp>
          <p:nvSpPr>
            <p:cNvPr id="417" name="Google Shape;417;p10"/>
            <p:cNvSpPr/>
            <p:nvPr/>
          </p:nvSpPr>
          <p:spPr>
            <a:xfrm rot="-195704">
              <a:off x="2946743" y="3458008"/>
              <a:ext cx="5699873" cy="1687200"/>
            </a:xfrm>
            <a:custGeom>
              <a:avLst/>
              <a:gdLst/>
              <a:ahLst/>
              <a:cxnLst/>
              <a:rect l="l" t="t" r="r" b="b"/>
              <a:pathLst>
                <a:path w="7814229" h="3928340" extrusionOk="0">
                  <a:moveTo>
                    <a:pt x="5507405" y="3740711"/>
                  </a:moveTo>
                  <a:lnTo>
                    <a:pt x="5505133" y="3742997"/>
                  </a:lnTo>
                  <a:cubicBezTo>
                    <a:pt x="5498115" y="3749942"/>
                    <a:pt x="5495024" y="3752811"/>
                    <a:pt x="5505664" y="3742404"/>
                  </a:cubicBezTo>
                  <a:close/>
                  <a:moveTo>
                    <a:pt x="0" y="0"/>
                  </a:moveTo>
                  <a:lnTo>
                    <a:pt x="7814229" y="0"/>
                  </a:lnTo>
                  <a:lnTo>
                    <a:pt x="7814229" y="3767733"/>
                  </a:lnTo>
                  <a:lnTo>
                    <a:pt x="7805192" y="3768851"/>
                  </a:lnTo>
                  <a:cubicBezTo>
                    <a:pt x="7786536" y="3768851"/>
                    <a:pt x="7768606" y="3761763"/>
                    <a:pt x="7750312" y="3758219"/>
                  </a:cubicBezTo>
                  <a:cubicBezTo>
                    <a:pt x="7732018" y="3765307"/>
                    <a:pt x="7712779" y="3770435"/>
                    <a:pt x="7695431" y="3779484"/>
                  </a:cubicBezTo>
                  <a:cubicBezTo>
                    <a:pt x="7665041" y="3795336"/>
                    <a:pt x="7641108" y="3824538"/>
                    <a:pt x="7607622" y="3832647"/>
                  </a:cubicBezTo>
                  <a:cubicBezTo>
                    <a:pt x="7536280" y="3849925"/>
                    <a:pt x="7461275" y="3846824"/>
                    <a:pt x="7388101" y="3853912"/>
                  </a:cubicBezTo>
                  <a:cubicBezTo>
                    <a:pt x="7369808" y="3839735"/>
                    <a:pt x="7349786" y="3827429"/>
                    <a:pt x="7333220" y="3811382"/>
                  </a:cubicBezTo>
                  <a:cubicBezTo>
                    <a:pt x="7304462" y="3783524"/>
                    <a:pt x="7313263" y="3756009"/>
                    <a:pt x="7267364" y="3736954"/>
                  </a:cubicBezTo>
                  <a:cubicBezTo>
                    <a:pt x="7256730" y="3732539"/>
                    <a:pt x="7245412" y="3744042"/>
                    <a:pt x="7234436" y="3747586"/>
                  </a:cubicBezTo>
                  <a:cubicBezTo>
                    <a:pt x="7131993" y="3751130"/>
                    <a:pt x="7028870" y="3746270"/>
                    <a:pt x="6927106" y="3758219"/>
                  </a:cubicBezTo>
                  <a:cubicBezTo>
                    <a:pt x="6905928" y="3760706"/>
                    <a:pt x="6890172" y="3778941"/>
                    <a:pt x="6872226" y="3790116"/>
                  </a:cubicBezTo>
                  <a:cubicBezTo>
                    <a:pt x="6838936" y="3810847"/>
                    <a:pt x="6808838" y="3836767"/>
                    <a:pt x="6773441" y="3853912"/>
                  </a:cubicBezTo>
                  <a:cubicBezTo>
                    <a:pt x="6735139" y="3872464"/>
                    <a:pt x="6692950" y="3882265"/>
                    <a:pt x="6652705" y="3896442"/>
                  </a:cubicBezTo>
                  <a:cubicBezTo>
                    <a:pt x="6623435" y="3878721"/>
                    <a:pt x="6593614" y="3861826"/>
                    <a:pt x="6564896" y="3843279"/>
                  </a:cubicBezTo>
                  <a:cubicBezTo>
                    <a:pt x="6538708" y="3826367"/>
                    <a:pt x="6519456" y="3792288"/>
                    <a:pt x="6488063" y="3790116"/>
                  </a:cubicBezTo>
                  <a:cubicBezTo>
                    <a:pt x="6458641" y="3788080"/>
                    <a:pt x="6439774" y="3825434"/>
                    <a:pt x="6411231" y="3832647"/>
                  </a:cubicBezTo>
                  <a:cubicBezTo>
                    <a:pt x="6354147" y="3847073"/>
                    <a:pt x="6294153" y="3846824"/>
                    <a:pt x="6235614" y="3853912"/>
                  </a:cubicBezTo>
                  <a:cubicBezTo>
                    <a:pt x="6205200" y="3846546"/>
                    <a:pt x="6163132" y="3838393"/>
                    <a:pt x="6136830" y="3822014"/>
                  </a:cubicBezTo>
                  <a:cubicBezTo>
                    <a:pt x="6101739" y="3800162"/>
                    <a:pt x="6071685" y="3771483"/>
                    <a:pt x="6038045" y="3747586"/>
                  </a:cubicBezTo>
                  <a:cubicBezTo>
                    <a:pt x="6016769" y="3732472"/>
                    <a:pt x="5994140" y="3719233"/>
                    <a:pt x="5972188" y="3705056"/>
                  </a:cubicBezTo>
                  <a:cubicBezTo>
                    <a:pt x="5961212" y="3708600"/>
                    <a:pt x="5948738" y="3709261"/>
                    <a:pt x="5939260" y="3715688"/>
                  </a:cubicBezTo>
                  <a:cubicBezTo>
                    <a:pt x="5911626" y="3734427"/>
                    <a:pt x="5887213" y="3757321"/>
                    <a:pt x="5862428" y="3779484"/>
                  </a:cubicBezTo>
                  <a:cubicBezTo>
                    <a:pt x="5839616" y="3799882"/>
                    <a:pt x="5822095" y="3826161"/>
                    <a:pt x="5796571" y="3843279"/>
                  </a:cubicBezTo>
                  <a:cubicBezTo>
                    <a:pt x="5773662" y="3858643"/>
                    <a:pt x="5745349" y="3864544"/>
                    <a:pt x="5719738" y="3875177"/>
                  </a:cubicBezTo>
                  <a:cubicBezTo>
                    <a:pt x="5598706" y="3851727"/>
                    <a:pt x="5676999" y="3878265"/>
                    <a:pt x="5533145" y="3715688"/>
                  </a:cubicBezTo>
                  <a:lnTo>
                    <a:pt x="5507405" y="3740711"/>
                  </a:lnTo>
                  <a:lnTo>
                    <a:pt x="5517382" y="3730673"/>
                  </a:lnTo>
                  <a:cubicBezTo>
                    <a:pt x="5534374" y="3713230"/>
                    <a:pt x="5547473" y="3697881"/>
                    <a:pt x="5478265" y="3758219"/>
                  </a:cubicBezTo>
                  <a:cubicBezTo>
                    <a:pt x="5398996" y="3827328"/>
                    <a:pt x="5405263" y="3827452"/>
                    <a:pt x="5346552" y="3907075"/>
                  </a:cubicBezTo>
                  <a:cubicBezTo>
                    <a:pt x="5271776" y="3870856"/>
                    <a:pt x="5316523" y="3894210"/>
                    <a:pt x="5214839" y="3832647"/>
                  </a:cubicBezTo>
                  <a:cubicBezTo>
                    <a:pt x="5163482" y="3801554"/>
                    <a:pt x="5104366" y="3784456"/>
                    <a:pt x="5050198" y="3758219"/>
                  </a:cubicBezTo>
                  <a:cubicBezTo>
                    <a:pt x="5038399" y="3752504"/>
                    <a:pt x="5026598" y="3745990"/>
                    <a:pt x="5017270" y="3736954"/>
                  </a:cubicBezTo>
                  <a:cubicBezTo>
                    <a:pt x="4971153" y="3692279"/>
                    <a:pt x="5023397" y="3704191"/>
                    <a:pt x="4951413" y="3651893"/>
                  </a:cubicBezTo>
                  <a:cubicBezTo>
                    <a:pt x="4910750" y="3622351"/>
                    <a:pt x="4863605" y="3602274"/>
                    <a:pt x="4819701" y="3577465"/>
                  </a:cubicBezTo>
                  <a:cubicBezTo>
                    <a:pt x="4794090" y="3598730"/>
                    <a:pt x="4765434" y="3616973"/>
                    <a:pt x="4742868" y="3641261"/>
                  </a:cubicBezTo>
                  <a:cubicBezTo>
                    <a:pt x="4731923" y="3653042"/>
                    <a:pt x="4727362" y="3669223"/>
                    <a:pt x="4720916" y="3683791"/>
                  </a:cubicBezTo>
                  <a:cubicBezTo>
                    <a:pt x="4702789" y="3724765"/>
                    <a:pt x="4709042" y="3760559"/>
                    <a:pt x="4655059" y="3790116"/>
                  </a:cubicBezTo>
                  <a:cubicBezTo>
                    <a:pt x="4594626" y="3823205"/>
                    <a:pt x="4523346" y="3832647"/>
                    <a:pt x="4457490" y="3853912"/>
                  </a:cubicBezTo>
                  <a:cubicBezTo>
                    <a:pt x="4431879" y="3850368"/>
                    <a:pt x="4405655" y="3849736"/>
                    <a:pt x="4380657" y="3843279"/>
                  </a:cubicBezTo>
                  <a:cubicBezTo>
                    <a:pt x="4350453" y="3835477"/>
                    <a:pt x="4324017" y="3809059"/>
                    <a:pt x="4292849" y="3811382"/>
                  </a:cubicBezTo>
                  <a:cubicBezTo>
                    <a:pt x="4269491" y="3813123"/>
                    <a:pt x="4260060" y="3846359"/>
                    <a:pt x="4237969" y="3853912"/>
                  </a:cubicBezTo>
                  <a:cubicBezTo>
                    <a:pt x="4195996" y="3868262"/>
                    <a:pt x="4150160" y="3868089"/>
                    <a:pt x="4106256" y="3875177"/>
                  </a:cubicBezTo>
                  <a:lnTo>
                    <a:pt x="4040399" y="3843279"/>
                  </a:lnTo>
                  <a:cubicBezTo>
                    <a:pt x="3982136" y="3815058"/>
                    <a:pt x="3946261" y="3751949"/>
                    <a:pt x="3886734" y="3726321"/>
                  </a:cubicBezTo>
                  <a:cubicBezTo>
                    <a:pt x="3870017" y="3719124"/>
                    <a:pt x="3858713" y="3749427"/>
                    <a:pt x="3842830" y="3758219"/>
                  </a:cubicBezTo>
                  <a:cubicBezTo>
                    <a:pt x="3832785" y="3763780"/>
                    <a:pt x="3820878" y="3765307"/>
                    <a:pt x="3809902" y="3768851"/>
                  </a:cubicBezTo>
                  <a:cubicBezTo>
                    <a:pt x="3611939" y="3778440"/>
                    <a:pt x="3626112" y="3818378"/>
                    <a:pt x="3502572" y="3726321"/>
                  </a:cubicBezTo>
                  <a:cubicBezTo>
                    <a:pt x="3482067" y="3711041"/>
                    <a:pt x="3465985" y="3690879"/>
                    <a:pt x="3447692" y="3673158"/>
                  </a:cubicBezTo>
                  <a:cubicBezTo>
                    <a:pt x="3436715" y="3676702"/>
                    <a:pt x="3424019" y="3677066"/>
                    <a:pt x="3414763" y="3683791"/>
                  </a:cubicBezTo>
                  <a:cubicBezTo>
                    <a:pt x="3323397" y="3750171"/>
                    <a:pt x="3392057" y="3716419"/>
                    <a:pt x="3326955" y="3779484"/>
                  </a:cubicBezTo>
                  <a:cubicBezTo>
                    <a:pt x="3306749" y="3799058"/>
                    <a:pt x="3285828" y="3818778"/>
                    <a:pt x="3261098" y="3832647"/>
                  </a:cubicBezTo>
                  <a:cubicBezTo>
                    <a:pt x="3158385" y="3890252"/>
                    <a:pt x="3114146" y="3897681"/>
                    <a:pt x="3008649" y="3928340"/>
                  </a:cubicBezTo>
                  <a:lnTo>
                    <a:pt x="2953769" y="3907075"/>
                  </a:lnTo>
                  <a:cubicBezTo>
                    <a:pt x="2917658" y="3893083"/>
                    <a:pt x="2895028" y="3857677"/>
                    <a:pt x="2865960" y="3832647"/>
                  </a:cubicBezTo>
                  <a:cubicBezTo>
                    <a:pt x="2829170" y="3800969"/>
                    <a:pt x="2791843" y="3769838"/>
                    <a:pt x="2756199" y="3736954"/>
                  </a:cubicBezTo>
                  <a:cubicBezTo>
                    <a:pt x="2714984" y="3698930"/>
                    <a:pt x="2685576" y="3646134"/>
                    <a:pt x="2635463" y="3619995"/>
                  </a:cubicBezTo>
                  <a:cubicBezTo>
                    <a:pt x="2586186" y="3594291"/>
                    <a:pt x="2525701" y="3598730"/>
                    <a:pt x="2470821" y="3588098"/>
                  </a:cubicBezTo>
                  <a:cubicBezTo>
                    <a:pt x="2261292" y="3655754"/>
                    <a:pt x="2401409" y="3602080"/>
                    <a:pt x="2075683" y="3800749"/>
                  </a:cubicBezTo>
                  <a:cubicBezTo>
                    <a:pt x="2072024" y="3765307"/>
                    <a:pt x="2093731" y="3716291"/>
                    <a:pt x="2064707" y="3694423"/>
                  </a:cubicBezTo>
                  <a:cubicBezTo>
                    <a:pt x="2040032" y="3675832"/>
                    <a:pt x="2006776" y="3717416"/>
                    <a:pt x="1976898" y="3726321"/>
                  </a:cubicBezTo>
                  <a:cubicBezTo>
                    <a:pt x="1911571" y="3745793"/>
                    <a:pt x="1845185" y="3761763"/>
                    <a:pt x="1779329" y="3779484"/>
                  </a:cubicBezTo>
                  <a:cubicBezTo>
                    <a:pt x="1731766" y="3783028"/>
                    <a:pt x="1684107" y="3794714"/>
                    <a:pt x="1636640" y="3790116"/>
                  </a:cubicBezTo>
                  <a:cubicBezTo>
                    <a:pt x="1589886" y="3785587"/>
                    <a:pt x="1456754" y="3694692"/>
                    <a:pt x="1439071" y="3683791"/>
                  </a:cubicBezTo>
                  <a:cubicBezTo>
                    <a:pt x="1397373" y="3693889"/>
                    <a:pt x="1281613" y="3726285"/>
                    <a:pt x="1241501" y="3715688"/>
                  </a:cubicBezTo>
                  <a:cubicBezTo>
                    <a:pt x="1226948" y="3711843"/>
                    <a:pt x="1234183" y="3687335"/>
                    <a:pt x="1230525" y="3673158"/>
                  </a:cubicBezTo>
                  <a:cubicBezTo>
                    <a:pt x="1215890" y="3648349"/>
                    <a:pt x="1214343" y="3608495"/>
                    <a:pt x="1186621" y="3598730"/>
                  </a:cubicBezTo>
                  <a:cubicBezTo>
                    <a:pt x="1160434" y="3589506"/>
                    <a:pt x="1136750" y="3623815"/>
                    <a:pt x="1109788" y="3630628"/>
                  </a:cubicBezTo>
                  <a:cubicBezTo>
                    <a:pt x="1052158" y="3645192"/>
                    <a:pt x="992710" y="3651893"/>
                    <a:pt x="934171" y="3662526"/>
                  </a:cubicBezTo>
                  <a:cubicBezTo>
                    <a:pt x="873773" y="3655212"/>
                    <a:pt x="841703" y="3665616"/>
                    <a:pt x="802458" y="3619995"/>
                  </a:cubicBezTo>
                  <a:cubicBezTo>
                    <a:pt x="795051" y="3611385"/>
                    <a:pt x="795141" y="3598730"/>
                    <a:pt x="791482" y="3588098"/>
                  </a:cubicBezTo>
                  <a:cubicBezTo>
                    <a:pt x="712015" y="3618890"/>
                    <a:pt x="712069" y="3616432"/>
                    <a:pt x="615865" y="3673158"/>
                  </a:cubicBezTo>
                  <a:cubicBezTo>
                    <a:pt x="447745" y="3772290"/>
                    <a:pt x="543277" y="3746765"/>
                    <a:pt x="429271" y="3768851"/>
                  </a:cubicBezTo>
                  <a:cubicBezTo>
                    <a:pt x="429271" y="3768851"/>
                    <a:pt x="364432" y="3717911"/>
                    <a:pt x="330487" y="3694423"/>
                  </a:cubicBezTo>
                  <a:cubicBezTo>
                    <a:pt x="313128" y="3682411"/>
                    <a:pt x="296776" y="3659963"/>
                    <a:pt x="275607" y="3662526"/>
                  </a:cubicBezTo>
                  <a:cubicBezTo>
                    <a:pt x="231740" y="3667838"/>
                    <a:pt x="196809" y="3702146"/>
                    <a:pt x="154870" y="3715688"/>
                  </a:cubicBezTo>
                  <a:cubicBezTo>
                    <a:pt x="111936" y="3729551"/>
                    <a:pt x="54169" y="3742556"/>
                    <a:pt x="13306" y="3751183"/>
                  </a:cubicBezTo>
                  <a:lnTo>
                    <a:pt x="0" y="37539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8" name="Google Shape;418;p10"/>
            <p:cNvSpPr txBox="1"/>
            <p:nvPr/>
          </p:nvSpPr>
          <p:spPr>
            <a:xfrm rot="-195704">
              <a:off x="3021779" y="3876789"/>
              <a:ext cx="5497117" cy="80021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3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Vapes contain nicotine, which is addictive.</a:t>
              </a:r>
              <a:endParaRPr sz="23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419" name="Google Shape;419;p10" descr="Arrow Up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90716" y="5319186"/>
            <a:ext cx="1274083" cy="134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0" descr="Arrow Up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179201" y="5319185"/>
            <a:ext cx="1274083" cy="135043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0"/>
          <p:cNvSpPr/>
          <p:nvPr/>
        </p:nvSpPr>
        <p:spPr>
          <a:xfrm>
            <a:off x="6602453" y="5350049"/>
            <a:ext cx="1278395" cy="1278396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3" name="Google Shape;423;p10" descr="A picture containing text, night sky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68867" t="30783" r="15483" b="43146"/>
          <a:stretch/>
        </p:blipFill>
        <p:spPr>
          <a:xfrm>
            <a:off x="6967101" y="5294693"/>
            <a:ext cx="569198" cy="134136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10"/>
          <p:cNvSpPr/>
          <p:nvPr/>
        </p:nvSpPr>
        <p:spPr>
          <a:xfrm>
            <a:off x="360525" y="1382364"/>
            <a:ext cx="3831465" cy="869449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Addictive: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can be hard to stop using something once you’ve started.</a:t>
            </a:r>
            <a:endParaRPr/>
          </a:p>
        </p:txBody>
      </p:sp>
      <p:sp>
        <p:nvSpPr>
          <p:cNvPr id="425" name="Google Shape;425;p10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vaping?</a:t>
            </a:r>
            <a:endParaRPr sz="25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Google Shape;403;p9">
            <a:extLst>
              <a:ext uri="{FF2B5EF4-FFF2-40B4-BE49-F238E27FC236}">
                <a16:creationId xmlns:a16="http://schemas.microsoft.com/office/drawing/2014/main" id="{3059C94B-55AF-F9B7-9F3D-9D66A415B70A}"/>
              </a:ext>
            </a:extLst>
          </p:cNvPr>
          <p:cNvSpPr/>
          <p:nvPr/>
        </p:nvSpPr>
        <p:spPr>
          <a:xfrm>
            <a:off x="3253674" y="5723005"/>
            <a:ext cx="2636652" cy="53248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you know this fact?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11"/>
          <p:cNvPicPr preferRelativeResize="0"/>
          <p:nvPr/>
        </p:nvPicPr>
        <p:blipFill rotWithShape="1">
          <a:blip r:embed="rId3">
            <a:alphaModFix/>
          </a:blip>
          <a:srcRect l="48" r="7008"/>
          <a:stretch/>
        </p:blipFill>
        <p:spPr>
          <a:xfrm>
            <a:off x="214226" y="1213943"/>
            <a:ext cx="8700217" cy="38370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32" name="Google Shape;432;p11"/>
          <p:cNvSpPr/>
          <p:nvPr/>
        </p:nvSpPr>
        <p:spPr>
          <a:xfrm>
            <a:off x="1267464" y="5359911"/>
            <a:ext cx="1274083" cy="1274083"/>
          </a:xfrm>
          <a:prstGeom prst="ellipse">
            <a:avLst/>
          </a:prstGeom>
          <a:solidFill>
            <a:srgbClr val="FFD3D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3" name="Google Shape;433;p11" descr="A picture containing text,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7761" t="29372" r="31436" b="49839"/>
          <a:stretch/>
        </p:blipFill>
        <p:spPr>
          <a:xfrm>
            <a:off x="1524748" y="5474343"/>
            <a:ext cx="728439" cy="102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11" descr="Thought bubb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5" y="149787"/>
            <a:ext cx="597300" cy="59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5" name="Google Shape;435;p11"/>
          <p:cNvGrpSpPr/>
          <p:nvPr/>
        </p:nvGrpSpPr>
        <p:grpSpPr>
          <a:xfrm>
            <a:off x="1678682" y="2195853"/>
            <a:ext cx="5786636" cy="2008774"/>
            <a:chOff x="2903361" y="3297221"/>
            <a:chExt cx="5786636" cy="2008774"/>
          </a:xfrm>
        </p:grpSpPr>
        <p:sp>
          <p:nvSpPr>
            <p:cNvPr id="436" name="Google Shape;436;p11"/>
            <p:cNvSpPr/>
            <p:nvPr/>
          </p:nvSpPr>
          <p:spPr>
            <a:xfrm rot="-195704">
              <a:off x="2946743" y="3458008"/>
              <a:ext cx="5699873" cy="1687200"/>
            </a:xfrm>
            <a:custGeom>
              <a:avLst/>
              <a:gdLst/>
              <a:ahLst/>
              <a:cxnLst/>
              <a:rect l="l" t="t" r="r" b="b"/>
              <a:pathLst>
                <a:path w="7814229" h="3928340" extrusionOk="0">
                  <a:moveTo>
                    <a:pt x="5507405" y="3740711"/>
                  </a:moveTo>
                  <a:lnTo>
                    <a:pt x="5505133" y="3742997"/>
                  </a:lnTo>
                  <a:cubicBezTo>
                    <a:pt x="5498115" y="3749942"/>
                    <a:pt x="5495024" y="3752811"/>
                    <a:pt x="5505664" y="3742404"/>
                  </a:cubicBezTo>
                  <a:close/>
                  <a:moveTo>
                    <a:pt x="0" y="0"/>
                  </a:moveTo>
                  <a:lnTo>
                    <a:pt x="7814229" y="0"/>
                  </a:lnTo>
                  <a:lnTo>
                    <a:pt x="7814229" y="3767733"/>
                  </a:lnTo>
                  <a:lnTo>
                    <a:pt x="7805192" y="3768851"/>
                  </a:lnTo>
                  <a:cubicBezTo>
                    <a:pt x="7786536" y="3768851"/>
                    <a:pt x="7768606" y="3761763"/>
                    <a:pt x="7750312" y="3758219"/>
                  </a:cubicBezTo>
                  <a:cubicBezTo>
                    <a:pt x="7732018" y="3765307"/>
                    <a:pt x="7712779" y="3770435"/>
                    <a:pt x="7695431" y="3779484"/>
                  </a:cubicBezTo>
                  <a:cubicBezTo>
                    <a:pt x="7665041" y="3795336"/>
                    <a:pt x="7641108" y="3824538"/>
                    <a:pt x="7607622" y="3832647"/>
                  </a:cubicBezTo>
                  <a:cubicBezTo>
                    <a:pt x="7536280" y="3849925"/>
                    <a:pt x="7461275" y="3846824"/>
                    <a:pt x="7388101" y="3853912"/>
                  </a:cubicBezTo>
                  <a:cubicBezTo>
                    <a:pt x="7369808" y="3839735"/>
                    <a:pt x="7349786" y="3827429"/>
                    <a:pt x="7333220" y="3811382"/>
                  </a:cubicBezTo>
                  <a:cubicBezTo>
                    <a:pt x="7304462" y="3783524"/>
                    <a:pt x="7313263" y="3756009"/>
                    <a:pt x="7267364" y="3736954"/>
                  </a:cubicBezTo>
                  <a:cubicBezTo>
                    <a:pt x="7256730" y="3732539"/>
                    <a:pt x="7245412" y="3744042"/>
                    <a:pt x="7234436" y="3747586"/>
                  </a:cubicBezTo>
                  <a:cubicBezTo>
                    <a:pt x="7131993" y="3751130"/>
                    <a:pt x="7028870" y="3746270"/>
                    <a:pt x="6927106" y="3758219"/>
                  </a:cubicBezTo>
                  <a:cubicBezTo>
                    <a:pt x="6905928" y="3760706"/>
                    <a:pt x="6890172" y="3778941"/>
                    <a:pt x="6872226" y="3790116"/>
                  </a:cubicBezTo>
                  <a:cubicBezTo>
                    <a:pt x="6838936" y="3810847"/>
                    <a:pt x="6808838" y="3836767"/>
                    <a:pt x="6773441" y="3853912"/>
                  </a:cubicBezTo>
                  <a:cubicBezTo>
                    <a:pt x="6735139" y="3872464"/>
                    <a:pt x="6692950" y="3882265"/>
                    <a:pt x="6652705" y="3896442"/>
                  </a:cubicBezTo>
                  <a:cubicBezTo>
                    <a:pt x="6623435" y="3878721"/>
                    <a:pt x="6593614" y="3861826"/>
                    <a:pt x="6564896" y="3843279"/>
                  </a:cubicBezTo>
                  <a:cubicBezTo>
                    <a:pt x="6538708" y="3826367"/>
                    <a:pt x="6519456" y="3792288"/>
                    <a:pt x="6488063" y="3790116"/>
                  </a:cubicBezTo>
                  <a:cubicBezTo>
                    <a:pt x="6458641" y="3788080"/>
                    <a:pt x="6439774" y="3825434"/>
                    <a:pt x="6411231" y="3832647"/>
                  </a:cubicBezTo>
                  <a:cubicBezTo>
                    <a:pt x="6354147" y="3847073"/>
                    <a:pt x="6294153" y="3846824"/>
                    <a:pt x="6235614" y="3853912"/>
                  </a:cubicBezTo>
                  <a:cubicBezTo>
                    <a:pt x="6205200" y="3846546"/>
                    <a:pt x="6163132" y="3838393"/>
                    <a:pt x="6136830" y="3822014"/>
                  </a:cubicBezTo>
                  <a:cubicBezTo>
                    <a:pt x="6101739" y="3800162"/>
                    <a:pt x="6071685" y="3771483"/>
                    <a:pt x="6038045" y="3747586"/>
                  </a:cubicBezTo>
                  <a:cubicBezTo>
                    <a:pt x="6016769" y="3732472"/>
                    <a:pt x="5994140" y="3719233"/>
                    <a:pt x="5972188" y="3705056"/>
                  </a:cubicBezTo>
                  <a:cubicBezTo>
                    <a:pt x="5961212" y="3708600"/>
                    <a:pt x="5948738" y="3709261"/>
                    <a:pt x="5939260" y="3715688"/>
                  </a:cubicBezTo>
                  <a:cubicBezTo>
                    <a:pt x="5911626" y="3734427"/>
                    <a:pt x="5887213" y="3757321"/>
                    <a:pt x="5862428" y="3779484"/>
                  </a:cubicBezTo>
                  <a:cubicBezTo>
                    <a:pt x="5839616" y="3799882"/>
                    <a:pt x="5822095" y="3826161"/>
                    <a:pt x="5796571" y="3843279"/>
                  </a:cubicBezTo>
                  <a:cubicBezTo>
                    <a:pt x="5773662" y="3858643"/>
                    <a:pt x="5745349" y="3864544"/>
                    <a:pt x="5719738" y="3875177"/>
                  </a:cubicBezTo>
                  <a:cubicBezTo>
                    <a:pt x="5598706" y="3851727"/>
                    <a:pt x="5676999" y="3878265"/>
                    <a:pt x="5533145" y="3715688"/>
                  </a:cubicBezTo>
                  <a:lnTo>
                    <a:pt x="5507405" y="3740711"/>
                  </a:lnTo>
                  <a:lnTo>
                    <a:pt x="5517382" y="3730673"/>
                  </a:lnTo>
                  <a:cubicBezTo>
                    <a:pt x="5534374" y="3713230"/>
                    <a:pt x="5547473" y="3697881"/>
                    <a:pt x="5478265" y="3758219"/>
                  </a:cubicBezTo>
                  <a:cubicBezTo>
                    <a:pt x="5398996" y="3827328"/>
                    <a:pt x="5405263" y="3827452"/>
                    <a:pt x="5346552" y="3907075"/>
                  </a:cubicBezTo>
                  <a:cubicBezTo>
                    <a:pt x="5271776" y="3870856"/>
                    <a:pt x="5316523" y="3894210"/>
                    <a:pt x="5214839" y="3832647"/>
                  </a:cubicBezTo>
                  <a:cubicBezTo>
                    <a:pt x="5163482" y="3801554"/>
                    <a:pt x="5104366" y="3784456"/>
                    <a:pt x="5050198" y="3758219"/>
                  </a:cubicBezTo>
                  <a:cubicBezTo>
                    <a:pt x="5038399" y="3752504"/>
                    <a:pt x="5026598" y="3745990"/>
                    <a:pt x="5017270" y="3736954"/>
                  </a:cubicBezTo>
                  <a:cubicBezTo>
                    <a:pt x="4971153" y="3692279"/>
                    <a:pt x="5023397" y="3704191"/>
                    <a:pt x="4951413" y="3651893"/>
                  </a:cubicBezTo>
                  <a:cubicBezTo>
                    <a:pt x="4910750" y="3622351"/>
                    <a:pt x="4863605" y="3602274"/>
                    <a:pt x="4819701" y="3577465"/>
                  </a:cubicBezTo>
                  <a:cubicBezTo>
                    <a:pt x="4794090" y="3598730"/>
                    <a:pt x="4765434" y="3616973"/>
                    <a:pt x="4742868" y="3641261"/>
                  </a:cubicBezTo>
                  <a:cubicBezTo>
                    <a:pt x="4731923" y="3653042"/>
                    <a:pt x="4727362" y="3669223"/>
                    <a:pt x="4720916" y="3683791"/>
                  </a:cubicBezTo>
                  <a:cubicBezTo>
                    <a:pt x="4702789" y="3724765"/>
                    <a:pt x="4709042" y="3760559"/>
                    <a:pt x="4655059" y="3790116"/>
                  </a:cubicBezTo>
                  <a:cubicBezTo>
                    <a:pt x="4594626" y="3823205"/>
                    <a:pt x="4523346" y="3832647"/>
                    <a:pt x="4457490" y="3853912"/>
                  </a:cubicBezTo>
                  <a:cubicBezTo>
                    <a:pt x="4431879" y="3850368"/>
                    <a:pt x="4405655" y="3849736"/>
                    <a:pt x="4380657" y="3843279"/>
                  </a:cubicBezTo>
                  <a:cubicBezTo>
                    <a:pt x="4350453" y="3835477"/>
                    <a:pt x="4324017" y="3809059"/>
                    <a:pt x="4292849" y="3811382"/>
                  </a:cubicBezTo>
                  <a:cubicBezTo>
                    <a:pt x="4269491" y="3813123"/>
                    <a:pt x="4260060" y="3846359"/>
                    <a:pt x="4237969" y="3853912"/>
                  </a:cubicBezTo>
                  <a:cubicBezTo>
                    <a:pt x="4195996" y="3868262"/>
                    <a:pt x="4150160" y="3868089"/>
                    <a:pt x="4106256" y="3875177"/>
                  </a:cubicBezTo>
                  <a:lnTo>
                    <a:pt x="4040399" y="3843279"/>
                  </a:lnTo>
                  <a:cubicBezTo>
                    <a:pt x="3982136" y="3815058"/>
                    <a:pt x="3946261" y="3751949"/>
                    <a:pt x="3886734" y="3726321"/>
                  </a:cubicBezTo>
                  <a:cubicBezTo>
                    <a:pt x="3870017" y="3719124"/>
                    <a:pt x="3858713" y="3749427"/>
                    <a:pt x="3842830" y="3758219"/>
                  </a:cubicBezTo>
                  <a:cubicBezTo>
                    <a:pt x="3832785" y="3763780"/>
                    <a:pt x="3820878" y="3765307"/>
                    <a:pt x="3809902" y="3768851"/>
                  </a:cubicBezTo>
                  <a:cubicBezTo>
                    <a:pt x="3611939" y="3778440"/>
                    <a:pt x="3626112" y="3818378"/>
                    <a:pt x="3502572" y="3726321"/>
                  </a:cubicBezTo>
                  <a:cubicBezTo>
                    <a:pt x="3482067" y="3711041"/>
                    <a:pt x="3465985" y="3690879"/>
                    <a:pt x="3447692" y="3673158"/>
                  </a:cubicBezTo>
                  <a:cubicBezTo>
                    <a:pt x="3436715" y="3676702"/>
                    <a:pt x="3424019" y="3677066"/>
                    <a:pt x="3414763" y="3683791"/>
                  </a:cubicBezTo>
                  <a:cubicBezTo>
                    <a:pt x="3323397" y="3750171"/>
                    <a:pt x="3392057" y="3716419"/>
                    <a:pt x="3326955" y="3779484"/>
                  </a:cubicBezTo>
                  <a:cubicBezTo>
                    <a:pt x="3306749" y="3799058"/>
                    <a:pt x="3285828" y="3818778"/>
                    <a:pt x="3261098" y="3832647"/>
                  </a:cubicBezTo>
                  <a:cubicBezTo>
                    <a:pt x="3158385" y="3890252"/>
                    <a:pt x="3114146" y="3897681"/>
                    <a:pt x="3008649" y="3928340"/>
                  </a:cubicBezTo>
                  <a:lnTo>
                    <a:pt x="2953769" y="3907075"/>
                  </a:lnTo>
                  <a:cubicBezTo>
                    <a:pt x="2917658" y="3893083"/>
                    <a:pt x="2895028" y="3857677"/>
                    <a:pt x="2865960" y="3832647"/>
                  </a:cubicBezTo>
                  <a:cubicBezTo>
                    <a:pt x="2829170" y="3800969"/>
                    <a:pt x="2791843" y="3769838"/>
                    <a:pt x="2756199" y="3736954"/>
                  </a:cubicBezTo>
                  <a:cubicBezTo>
                    <a:pt x="2714984" y="3698930"/>
                    <a:pt x="2685576" y="3646134"/>
                    <a:pt x="2635463" y="3619995"/>
                  </a:cubicBezTo>
                  <a:cubicBezTo>
                    <a:pt x="2586186" y="3594291"/>
                    <a:pt x="2525701" y="3598730"/>
                    <a:pt x="2470821" y="3588098"/>
                  </a:cubicBezTo>
                  <a:cubicBezTo>
                    <a:pt x="2261292" y="3655754"/>
                    <a:pt x="2401409" y="3602080"/>
                    <a:pt x="2075683" y="3800749"/>
                  </a:cubicBezTo>
                  <a:cubicBezTo>
                    <a:pt x="2072024" y="3765307"/>
                    <a:pt x="2093731" y="3716291"/>
                    <a:pt x="2064707" y="3694423"/>
                  </a:cubicBezTo>
                  <a:cubicBezTo>
                    <a:pt x="2040032" y="3675832"/>
                    <a:pt x="2006776" y="3717416"/>
                    <a:pt x="1976898" y="3726321"/>
                  </a:cubicBezTo>
                  <a:cubicBezTo>
                    <a:pt x="1911571" y="3745793"/>
                    <a:pt x="1845185" y="3761763"/>
                    <a:pt x="1779329" y="3779484"/>
                  </a:cubicBezTo>
                  <a:cubicBezTo>
                    <a:pt x="1731766" y="3783028"/>
                    <a:pt x="1684107" y="3794714"/>
                    <a:pt x="1636640" y="3790116"/>
                  </a:cubicBezTo>
                  <a:cubicBezTo>
                    <a:pt x="1589886" y="3785587"/>
                    <a:pt x="1456754" y="3694692"/>
                    <a:pt x="1439071" y="3683791"/>
                  </a:cubicBezTo>
                  <a:cubicBezTo>
                    <a:pt x="1397373" y="3693889"/>
                    <a:pt x="1281613" y="3726285"/>
                    <a:pt x="1241501" y="3715688"/>
                  </a:cubicBezTo>
                  <a:cubicBezTo>
                    <a:pt x="1226948" y="3711843"/>
                    <a:pt x="1234183" y="3687335"/>
                    <a:pt x="1230525" y="3673158"/>
                  </a:cubicBezTo>
                  <a:cubicBezTo>
                    <a:pt x="1215890" y="3648349"/>
                    <a:pt x="1214343" y="3608495"/>
                    <a:pt x="1186621" y="3598730"/>
                  </a:cubicBezTo>
                  <a:cubicBezTo>
                    <a:pt x="1160434" y="3589506"/>
                    <a:pt x="1136750" y="3623815"/>
                    <a:pt x="1109788" y="3630628"/>
                  </a:cubicBezTo>
                  <a:cubicBezTo>
                    <a:pt x="1052158" y="3645192"/>
                    <a:pt x="992710" y="3651893"/>
                    <a:pt x="934171" y="3662526"/>
                  </a:cubicBezTo>
                  <a:cubicBezTo>
                    <a:pt x="873773" y="3655212"/>
                    <a:pt x="841703" y="3665616"/>
                    <a:pt x="802458" y="3619995"/>
                  </a:cubicBezTo>
                  <a:cubicBezTo>
                    <a:pt x="795051" y="3611385"/>
                    <a:pt x="795141" y="3598730"/>
                    <a:pt x="791482" y="3588098"/>
                  </a:cubicBezTo>
                  <a:cubicBezTo>
                    <a:pt x="712015" y="3618890"/>
                    <a:pt x="712069" y="3616432"/>
                    <a:pt x="615865" y="3673158"/>
                  </a:cubicBezTo>
                  <a:cubicBezTo>
                    <a:pt x="447745" y="3772290"/>
                    <a:pt x="543277" y="3746765"/>
                    <a:pt x="429271" y="3768851"/>
                  </a:cubicBezTo>
                  <a:cubicBezTo>
                    <a:pt x="429271" y="3768851"/>
                    <a:pt x="364432" y="3717911"/>
                    <a:pt x="330487" y="3694423"/>
                  </a:cubicBezTo>
                  <a:cubicBezTo>
                    <a:pt x="313128" y="3682411"/>
                    <a:pt x="296776" y="3659963"/>
                    <a:pt x="275607" y="3662526"/>
                  </a:cubicBezTo>
                  <a:cubicBezTo>
                    <a:pt x="231740" y="3667838"/>
                    <a:pt x="196809" y="3702146"/>
                    <a:pt x="154870" y="3715688"/>
                  </a:cubicBezTo>
                  <a:cubicBezTo>
                    <a:pt x="111936" y="3729551"/>
                    <a:pt x="54169" y="3742556"/>
                    <a:pt x="13306" y="3751183"/>
                  </a:cubicBezTo>
                  <a:lnTo>
                    <a:pt x="0" y="37539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37" name="Google Shape;437;p11"/>
            <p:cNvSpPr txBox="1"/>
            <p:nvPr/>
          </p:nvSpPr>
          <p:spPr>
            <a:xfrm rot="-195704">
              <a:off x="3021779" y="3881970"/>
              <a:ext cx="5497117" cy="80021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300" b="1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People inhale nicotine through vapour instead of smoke.</a:t>
              </a:r>
              <a:endParaRPr/>
            </a:p>
          </p:txBody>
        </p:sp>
      </p:grpSp>
      <p:pic>
        <p:nvPicPr>
          <p:cNvPr id="438" name="Google Shape;438;p11" descr="Arrow Up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90716" y="5319186"/>
            <a:ext cx="1274083" cy="134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1" descr="Arrow Up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 flipH="1">
            <a:off x="179201" y="5319185"/>
            <a:ext cx="1274083" cy="135043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11"/>
          <p:cNvSpPr/>
          <p:nvPr/>
        </p:nvSpPr>
        <p:spPr>
          <a:xfrm>
            <a:off x="6602453" y="5350049"/>
            <a:ext cx="1278395" cy="1278396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2" name="Google Shape;442;p11" descr="A picture containing text, night sky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68867" t="30783" r="15483" b="43146"/>
          <a:stretch/>
        </p:blipFill>
        <p:spPr>
          <a:xfrm>
            <a:off x="6967101" y="5294693"/>
            <a:ext cx="569198" cy="134136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1"/>
          <p:cNvSpPr/>
          <p:nvPr/>
        </p:nvSpPr>
        <p:spPr>
          <a:xfrm>
            <a:off x="360525" y="1382364"/>
            <a:ext cx="3599999" cy="869449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Vapour: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Extremely small drops of liquid made by liquid being heated.</a:t>
            </a:r>
            <a:endParaRPr/>
          </a:p>
        </p:txBody>
      </p:sp>
      <p:sp>
        <p:nvSpPr>
          <p:cNvPr id="444" name="Google Shape;444;p11"/>
          <p:cNvSpPr txBox="1"/>
          <p:nvPr/>
        </p:nvSpPr>
        <p:spPr>
          <a:xfrm>
            <a:off x="776288" y="162094"/>
            <a:ext cx="773906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vaping?</a:t>
            </a:r>
            <a:endParaRPr sz="25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Google Shape;403;p9">
            <a:extLst>
              <a:ext uri="{FF2B5EF4-FFF2-40B4-BE49-F238E27FC236}">
                <a16:creationId xmlns:a16="http://schemas.microsoft.com/office/drawing/2014/main" id="{1A5B76FA-0092-C852-9798-D31340A115FE}"/>
              </a:ext>
            </a:extLst>
          </p:cNvPr>
          <p:cNvSpPr/>
          <p:nvPr/>
        </p:nvSpPr>
        <p:spPr>
          <a:xfrm>
            <a:off x="3253674" y="5723005"/>
            <a:ext cx="2636652" cy="53248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8575" cap="flat" cmpd="sng">
            <a:solidFill>
              <a:schemeClr val="lt2"/>
            </a:solidFill>
            <a:prstDash val="sys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you know this fact?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Lesson Theme 2022">
  <a:themeElements>
    <a:clrScheme name="Custom 5">
      <a:dk1>
        <a:srgbClr val="FFFFFF"/>
      </a:dk1>
      <a:lt1>
        <a:srgbClr val="000000"/>
      </a:lt1>
      <a:dk2>
        <a:srgbClr val="DDE8F6"/>
      </a:dk2>
      <a:lt2>
        <a:srgbClr val="5E84F1"/>
      </a:lt2>
      <a:accent1>
        <a:srgbClr val="FFD3D6"/>
      </a:accent1>
      <a:accent2>
        <a:srgbClr val="DF6068"/>
      </a:accent2>
      <a:accent3>
        <a:srgbClr val="FFFFCC"/>
      </a:accent3>
      <a:accent4>
        <a:srgbClr val="F2F2F2"/>
      </a:accent4>
      <a:accent5>
        <a:srgbClr val="F8AEB5"/>
      </a:accent5>
      <a:accent6>
        <a:srgbClr val="7F7F7F"/>
      </a:accent6>
      <a:hlink>
        <a:srgbClr val="000000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ondary Layout 2022">
  <a:themeElements>
    <a:clrScheme name="Custom 6">
      <a:dk1>
        <a:srgbClr val="FFFFFF"/>
      </a:dk1>
      <a:lt1>
        <a:srgbClr val="000000"/>
      </a:lt1>
      <a:dk2>
        <a:srgbClr val="EACEFA"/>
      </a:dk2>
      <a:lt2>
        <a:srgbClr val="AA32EA"/>
      </a:lt2>
      <a:accent1>
        <a:srgbClr val="D6F6EF"/>
      </a:accent1>
      <a:accent2>
        <a:srgbClr val="97E8D7"/>
      </a:accent2>
      <a:accent3>
        <a:srgbClr val="FFFFCC"/>
      </a:accent3>
      <a:accent4>
        <a:srgbClr val="F3F3F3"/>
      </a:accent4>
      <a:accent5>
        <a:srgbClr val="B0EDE0"/>
      </a:accent5>
      <a:accent6>
        <a:srgbClr val="7F7F7F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llege Layout 2022">
  <a:themeElements>
    <a:clrScheme name="Custom 8">
      <a:dk1>
        <a:srgbClr val="FFFFFF"/>
      </a:dk1>
      <a:lt1>
        <a:srgbClr val="000000"/>
      </a:lt1>
      <a:dk2>
        <a:srgbClr val="EAB7D4"/>
      </a:dk2>
      <a:lt2>
        <a:srgbClr val="BE0F71"/>
      </a:lt2>
      <a:accent1>
        <a:srgbClr val="C3EFEF"/>
      </a:accent1>
      <a:accent2>
        <a:srgbClr val="25CACC"/>
      </a:accent2>
      <a:accent3>
        <a:srgbClr val="FFFFCC"/>
      </a:accent3>
      <a:accent4>
        <a:srgbClr val="F2F2F2"/>
      </a:accent4>
      <a:accent5>
        <a:srgbClr val="FFFFFF"/>
      </a:accent5>
      <a:accent6>
        <a:srgbClr val="7F7F7F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6+ Layout 2022">
  <a:themeElements>
    <a:clrScheme name="Custom 8">
      <a:dk1>
        <a:srgbClr val="FFFFFF"/>
      </a:dk1>
      <a:lt1>
        <a:srgbClr val="000000"/>
      </a:lt1>
      <a:dk2>
        <a:srgbClr val="EAB7D4"/>
      </a:dk2>
      <a:lt2>
        <a:srgbClr val="BE0F71"/>
      </a:lt2>
      <a:accent1>
        <a:srgbClr val="C3EFEF"/>
      </a:accent1>
      <a:accent2>
        <a:srgbClr val="25CACC"/>
      </a:accent2>
      <a:accent3>
        <a:srgbClr val="FFFFCC"/>
      </a:accent3>
      <a:accent4>
        <a:srgbClr val="F2F2F2"/>
      </a:accent4>
      <a:accent5>
        <a:srgbClr val="FFFFFF"/>
      </a:accent5>
      <a:accent6>
        <a:srgbClr val="7F7F7F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2313</Words>
  <Application>Microsoft Office PowerPoint</Application>
  <PresentationFormat>On-screen Show (4:3)</PresentationFormat>
  <Paragraphs>397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Dreaming Outloud Pro</vt:lpstr>
      <vt:lpstr>Calibri</vt:lpstr>
      <vt:lpstr>Century Gothic</vt:lpstr>
      <vt:lpstr>1_Lesson Theme 2022</vt:lpstr>
      <vt:lpstr>Secondary Layout 2022</vt:lpstr>
      <vt:lpstr>College Layout 2022</vt:lpstr>
      <vt:lpstr>16+ Layout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Omena O</dc:creator>
  <cp:lastModifiedBy>Georgie VfS</cp:lastModifiedBy>
  <cp:revision>2</cp:revision>
  <dcterms:created xsi:type="dcterms:W3CDTF">2017-10-02T12:52:21Z</dcterms:created>
  <dcterms:modified xsi:type="dcterms:W3CDTF">2023-06-01T13:49:04Z</dcterms:modified>
</cp:coreProperties>
</file>