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Bold" charset="1" panose="00000000000000000000"/>
      <p:regular r:id="rId14"/>
    </p:embeddedFont>
    <p:embeddedFont>
      <p:font typeface="Open Sans Bold Bold" charset="1" panose="00000000000000000000"/>
      <p:regular r:id="rId15"/>
    </p:embeddedFont>
    <p:embeddedFont>
      <p:font typeface="Open Sans Bold Italics" charset="1" panose="00000000000000000000"/>
      <p:regular r:id="rId16"/>
    </p:embeddedFont>
    <p:embeddedFont>
      <p:font typeface="Open Sans Bold Bold Italics" charset="1" panose="00000000000000000000"/>
      <p:regular r:id="rId17"/>
    </p:embeddedFont>
    <p:embeddedFont>
      <p:font typeface="ES Rebond Grotesque 1" charset="1" panose="00000500000000000000"/>
      <p:regular r:id="rId18"/>
    </p:embeddedFont>
    <p:embeddedFont>
      <p:font typeface="ES Rebond Grotesque 2" charset="1" panose="000007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34" Target="slides/slide15.xml" Type="http://schemas.openxmlformats.org/officeDocument/2006/relationships/slide"/><Relationship Id="rId35" Target="slides/slide16.xml" Type="http://schemas.openxmlformats.org/officeDocument/2006/relationships/slide"/><Relationship Id="rId36" Target="slides/slide17.xml" Type="http://schemas.openxmlformats.org/officeDocument/2006/relationships/slide"/><Relationship Id="rId37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2.pn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583160" y="990874"/>
            <a:ext cx="5121679" cy="5246370"/>
            <a:chOff x="0" y="0"/>
            <a:chExt cx="2086610" cy="2137410"/>
          </a:xfrm>
        </p:grpSpPr>
        <p:sp>
          <p:nvSpPr>
            <p:cNvPr name="Freeform 3" id="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076657" y="2462778"/>
            <a:ext cx="12134686" cy="2302563"/>
            <a:chOff x="0" y="0"/>
            <a:chExt cx="3195967" cy="606436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195967" cy="606436"/>
            </a:xfrm>
            <a:custGeom>
              <a:avLst/>
              <a:gdLst/>
              <a:ahLst/>
              <a:cxnLst/>
              <a:rect r="r" b="b" t="t" l="l"/>
              <a:pathLst>
                <a:path h="606436" w="3195967">
                  <a:moveTo>
                    <a:pt x="3195967" y="0"/>
                  </a:moveTo>
                  <a:lnTo>
                    <a:pt x="0" y="0"/>
                  </a:lnTo>
                  <a:lnTo>
                    <a:pt x="101600" y="303218"/>
                  </a:lnTo>
                  <a:lnTo>
                    <a:pt x="0" y="606436"/>
                  </a:lnTo>
                  <a:lnTo>
                    <a:pt x="3195967" y="606436"/>
                  </a:lnTo>
                  <a:lnTo>
                    <a:pt x="3094367" y="303218"/>
                  </a:lnTo>
                  <a:lnTo>
                    <a:pt x="3195967" y="0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180341" y="6818408"/>
            <a:ext cx="7927319" cy="1824852"/>
            <a:chOff x="0" y="0"/>
            <a:chExt cx="2087854" cy="480619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2087854" cy="480619"/>
            </a:xfrm>
            <a:custGeom>
              <a:avLst/>
              <a:gdLst/>
              <a:ahLst/>
              <a:cxnLst/>
              <a:rect r="r" b="b" t="t" l="l"/>
              <a:pathLst>
                <a:path h="480619" w="2087854">
                  <a:moveTo>
                    <a:pt x="49807" y="0"/>
                  </a:moveTo>
                  <a:lnTo>
                    <a:pt x="2038046" y="0"/>
                  </a:lnTo>
                  <a:cubicBezTo>
                    <a:pt x="2065554" y="0"/>
                    <a:pt x="2087854" y="22299"/>
                    <a:pt x="2087854" y="49807"/>
                  </a:cubicBezTo>
                  <a:lnTo>
                    <a:pt x="2087854" y="430812"/>
                  </a:lnTo>
                  <a:cubicBezTo>
                    <a:pt x="2087854" y="458320"/>
                    <a:pt x="2065554" y="480619"/>
                    <a:pt x="2038046" y="480619"/>
                  </a:cubicBezTo>
                  <a:lnTo>
                    <a:pt x="49807" y="480619"/>
                  </a:lnTo>
                  <a:cubicBezTo>
                    <a:pt x="22299" y="480619"/>
                    <a:pt x="0" y="458320"/>
                    <a:pt x="0" y="430812"/>
                  </a:cubicBezTo>
                  <a:lnTo>
                    <a:pt x="0" y="49807"/>
                  </a:lnTo>
                  <a:cubicBezTo>
                    <a:pt x="0" y="22299"/>
                    <a:pt x="22299" y="0"/>
                    <a:pt x="49807" y="0"/>
                  </a:cubicBezTo>
                  <a:close/>
                </a:path>
              </a:pathLst>
            </a:custGeom>
            <a:solidFill>
              <a:srgbClr val="0A81C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483315" y="7067729"/>
            <a:ext cx="7402726" cy="1261548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3428523" y="2904447"/>
            <a:ext cx="11430954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Open Sans Bold"/>
              </a:rPr>
              <a:t>SOLVING PROBLEMS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94861" y="9167134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90410" y="9167134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ASKING TO HELP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96257" y="2678113"/>
            <a:ext cx="15106223" cy="554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It can sometimes be difficult to ask for help. </a:t>
            </a:r>
          </a:p>
          <a:p>
            <a:pPr>
              <a:lnSpc>
                <a:spcPts val="4900"/>
              </a:lnSpc>
            </a:pP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They </a:t>
            </a:r>
            <a:r>
              <a:rPr lang="en-US" sz="3500">
                <a:solidFill>
                  <a:srgbClr val="0A81C4"/>
                </a:solidFill>
                <a:latin typeface="Open Sans"/>
              </a:rPr>
              <a:t>may feel shy, nervous, or embarrassed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If you are aware of someone who is struggling with a problem, ask if there's anything you can do to help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Even just by listening to them, you might be helping them in a really big way!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13" id="13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718839" y="3506393"/>
            <a:ext cx="14854899" cy="3188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7"/>
              </a:lnSpc>
              <a:spcBef>
                <a:spcPct val="0"/>
              </a:spcBef>
            </a:pPr>
            <a:r>
              <a:rPr lang="en-US" sz="4548">
                <a:solidFill>
                  <a:srgbClr val="2EAAEF"/>
                </a:solidFill>
                <a:latin typeface="Open Sans Bold"/>
              </a:rPr>
              <a:t>IT'S IMPORTANT FOR THE MENTAL HEALTH AND WELLBEING OF OUR FRIENDS, FAMILY AND SCHOOL COMMUNITY THAT WE ALL FEEL COMFORTABLE TO TALK.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HOW CAN WE SOLVE OUR PROBLEMS?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96257" y="2631577"/>
            <a:ext cx="15340300" cy="554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Problems can be big or small. They can last a long time or be over in a couple of minutes. So there's no single answer that would satisfy all problems.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Don't ignore them! Problems rarely go away on their own. In fact, there is a real chance they could get worse if you ignore them for too long.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But regardless what the problem is, the one thing that serves as a recommended</a:t>
            </a:r>
            <a:r>
              <a:rPr lang="en-US" sz="350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grpSp>
        <p:nvGrpSpPr>
          <p:cNvPr name="Group 6" id="6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4680222" y="7584577"/>
            <a:ext cx="5314057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EAAEF"/>
                </a:solidFill>
                <a:latin typeface="Open Sans Bold"/>
              </a:rPr>
              <a:t>starting point is talking.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14" id="14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496257" y="2631577"/>
            <a:ext cx="8162093" cy="493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If you have anything you need to talk about rememeber you can talk to...</a:t>
            </a:r>
          </a:p>
          <a:p>
            <a:pPr>
              <a:lnSpc>
                <a:spcPts val="4900"/>
              </a:lnSpc>
            </a:pP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Friends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Parents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Teachers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845493" y="5946557"/>
            <a:ext cx="244518" cy="250471"/>
            <a:chOff x="0" y="0"/>
            <a:chExt cx="2086610" cy="2137410"/>
          </a:xfrm>
        </p:grpSpPr>
        <p:sp>
          <p:nvSpPr>
            <p:cNvPr name="Freeform 6" id="6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845493" y="6562507"/>
            <a:ext cx="244518" cy="250471"/>
            <a:chOff x="0" y="0"/>
            <a:chExt cx="2086610" cy="2137410"/>
          </a:xfrm>
        </p:grpSpPr>
        <p:sp>
          <p:nvSpPr>
            <p:cNvPr name="Freeform 8" id="8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845493" y="5334136"/>
            <a:ext cx="244518" cy="250471"/>
            <a:chOff x="0" y="0"/>
            <a:chExt cx="2086610" cy="2137410"/>
          </a:xfrm>
        </p:grpSpPr>
        <p:sp>
          <p:nvSpPr>
            <p:cNvPr name="Freeform 10" id="10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845493" y="4721715"/>
            <a:ext cx="244518" cy="250471"/>
            <a:chOff x="0" y="0"/>
            <a:chExt cx="2086610" cy="2137410"/>
          </a:xfrm>
        </p:grpSpPr>
        <p:sp>
          <p:nvSpPr>
            <p:cNvPr name="Freeform 12" id="12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0527195" y="2027907"/>
            <a:ext cx="6083089" cy="6231186"/>
            <a:chOff x="0" y="0"/>
            <a:chExt cx="2086610" cy="2137410"/>
          </a:xfrm>
        </p:grpSpPr>
        <p:sp>
          <p:nvSpPr>
            <p:cNvPr name="Freeform 14" id="1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26705" r="-26705" t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WHO CAN WE TALK TO?</a:t>
            </a:r>
          </a:p>
        </p:txBody>
      </p:sp>
      <p:grpSp>
        <p:nvGrpSpPr>
          <p:cNvPr name="Group 16" id="16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2256269" y="6346430"/>
            <a:ext cx="1743968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EAAEF"/>
                </a:solidFill>
                <a:latin typeface="Open Sans Bold"/>
              </a:rPr>
              <a:t>Tootoot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24" id="24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WHAT CAN YOU DO?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79357" y="2954338"/>
            <a:ext cx="14329285" cy="307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Always tell a teacher, a friend or tootoot!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Report any bullying you see - if it's cyberbullying, screenshot the evidence and send to tootoot.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Support each other, if you witness bullying or cyberbullying show some support to the individual so they don't feel alone.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328093" y="3177957"/>
            <a:ext cx="244518" cy="250471"/>
            <a:chOff x="0" y="0"/>
            <a:chExt cx="2086610" cy="2137410"/>
          </a:xfrm>
        </p:grpSpPr>
        <p:sp>
          <p:nvSpPr>
            <p:cNvPr name="Freeform 7" id="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328093" y="3791018"/>
            <a:ext cx="244518" cy="250471"/>
            <a:chOff x="0" y="0"/>
            <a:chExt cx="2086610" cy="2137410"/>
          </a:xfrm>
        </p:grpSpPr>
        <p:sp>
          <p:nvSpPr>
            <p:cNvPr name="Freeform 9" id="9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328093" y="5038725"/>
            <a:ext cx="244518" cy="250471"/>
            <a:chOff x="0" y="0"/>
            <a:chExt cx="2086610" cy="2137410"/>
          </a:xfrm>
        </p:grpSpPr>
        <p:sp>
          <p:nvSpPr>
            <p:cNvPr name="Freeform 11" id="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19" id="19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WHAT IS TOOTOOT?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79357" y="2954338"/>
            <a:ext cx="14329285" cy="554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You can use tootoot to talk about anything that is making you feel unhappy or unsafe, no matter how big or small.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It is anonymous!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Your message goes through to a trusted teacher who will help you.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You can login to tootoot at   </a:t>
            </a:r>
            <a:r>
              <a:rPr lang="en-US" sz="3500">
                <a:solidFill>
                  <a:srgbClr val="FF1616"/>
                </a:solidFill>
                <a:latin typeface="Open Sans"/>
              </a:rPr>
              <a:t>                                                          </a:t>
            </a:r>
            <a:r>
              <a:rPr lang="en-US" sz="3500">
                <a:solidFill>
                  <a:srgbClr val="0A81C4"/>
                </a:solidFill>
                <a:latin typeface="Open Sans"/>
              </a:rPr>
              <a:t>  or download the app!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If you can't remember your login please speak to                        who will help you reset it.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328093" y="3177957"/>
            <a:ext cx="244518" cy="250471"/>
            <a:chOff x="0" y="0"/>
            <a:chExt cx="2086610" cy="2137410"/>
          </a:xfrm>
        </p:grpSpPr>
        <p:sp>
          <p:nvSpPr>
            <p:cNvPr name="Freeform 7" id="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328093" y="4422557"/>
            <a:ext cx="244518" cy="250471"/>
            <a:chOff x="0" y="0"/>
            <a:chExt cx="2086610" cy="2137410"/>
          </a:xfrm>
        </p:grpSpPr>
        <p:sp>
          <p:nvSpPr>
            <p:cNvPr name="Freeform 9" id="9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328093" y="6289457"/>
            <a:ext cx="244518" cy="250471"/>
            <a:chOff x="0" y="0"/>
            <a:chExt cx="2086610" cy="2137410"/>
          </a:xfrm>
        </p:grpSpPr>
        <p:sp>
          <p:nvSpPr>
            <p:cNvPr name="Freeform 11" id="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328093" y="5018264"/>
            <a:ext cx="244518" cy="250471"/>
            <a:chOff x="0" y="0"/>
            <a:chExt cx="2086610" cy="2137410"/>
          </a:xfrm>
        </p:grpSpPr>
        <p:sp>
          <p:nvSpPr>
            <p:cNvPr name="Freeform 13" id="1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2328093" y="7530528"/>
            <a:ext cx="244518" cy="250471"/>
            <a:chOff x="0" y="0"/>
            <a:chExt cx="2086610" cy="2137410"/>
          </a:xfrm>
        </p:grpSpPr>
        <p:sp>
          <p:nvSpPr>
            <p:cNvPr name="Freeform 15" id="15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8436380" y="6054330"/>
            <a:ext cx="684073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1616"/>
                </a:solidFill>
                <a:latin typeface="Open Sans Bold"/>
              </a:rPr>
              <a:t>yourschoolname.tootoot.co.uk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989608" y="7295401"/>
            <a:ext cx="3189759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1616"/>
                </a:solidFill>
                <a:latin typeface="Open Sans Bold"/>
              </a:rPr>
              <a:t>teachersname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25" id="25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289811" y="1714500"/>
            <a:ext cx="13708378" cy="726544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WHAT IS TOOTOOT?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5900527" y="354531"/>
            <a:ext cx="2034147" cy="2034138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289811" y="1987148"/>
            <a:ext cx="13708378" cy="727115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WHAT IS TOOTOOT?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5900527" y="354531"/>
            <a:ext cx="2034147" cy="2034138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28523" y="3798425"/>
            <a:ext cx="11430954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0A81C4"/>
                </a:solidFill>
                <a:latin typeface="Open Sans"/>
              </a:rPr>
              <a:t>THANK YOU!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536633" y="5628981"/>
            <a:ext cx="5782717" cy="711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9"/>
              </a:lnSpc>
            </a:pPr>
            <a:r>
              <a:rPr lang="en-US" sz="4228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165535" y="5628981"/>
            <a:ext cx="4528989" cy="711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9"/>
              </a:lnSpc>
            </a:pPr>
            <a:r>
              <a:rPr lang="en-US" sz="4228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661750" y="3573463"/>
            <a:ext cx="12964501" cy="307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To understand that problems are part of everyday life</a:t>
            </a:r>
          </a:p>
          <a:p>
            <a:pPr>
              <a:lnSpc>
                <a:spcPts val="4900"/>
              </a:lnSpc>
            </a:pP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To feel more confident in solving problems</a:t>
            </a:r>
          </a:p>
          <a:p>
            <a:pPr>
              <a:lnSpc>
                <a:spcPts val="4900"/>
              </a:lnSpc>
            </a:pP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Explore ways to solve problems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52500"/>
            <a:ext cx="13432058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OBJECTIVES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3017336" y="6279498"/>
            <a:ext cx="244518" cy="250471"/>
            <a:chOff x="0" y="0"/>
            <a:chExt cx="2086610" cy="2137410"/>
          </a:xfrm>
        </p:grpSpPr>
        <p:sp>
          <p:nvSpPr>
            <p:cNvPr name="Freeform 7" id="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3017336" y="5018264"/>
            <a:ext cx="244518" cy="250471"/>
            <a:chOff x="0" y="0"/>
            <a:chExt cx="2086610" cy="2137410"/>
          </a:xfrm>
        </p:grpSpPr>
        <p:sp>
          <p:nvSpPr>
            <p:cNvPr name="Freeform 9" id="9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3017336" y="3805768"/>
            <a:ext cx="244518" cy="250471"/>
            <a:chOff x="0" y="0"/>
            <a:chExt cx="2086610" cy="2137410"/>
          </a:xfrm>
        </p:grpSpPr>
        <p:sp>
          <p:nvSpPr>
            <p:cNvPr name="Freeform 11" id="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771857" y="914887"/>
            <a:ext cx="6204166" cy="81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2"/>
              </a:lnSpc>
              <a:spcBef>
                <a:spcPct val="0"/>
              </a:spcBef>
            </a:pPr>
            <a:r>
              <a:rPr lang="en-US" sz="4766">
                <a:solidFill>
                  <a:srgbClr val="2EAAEF"/>
                </a:solidFill>
                <a:latin typeface="Open Sans Bold"/>
              </a:rPr>
              <a:t>NO PROBLEM.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52500"/>
            <a:ext cx="5116459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A81C4"/>
                </a:solidFill>
                <a:latin typeface="Open Sans"/>
              </a:rPr>
              <a:t>GOT PROBLEMS?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96257" y="3038929"/>
            <a:ext cx="15295485" cy="431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In life we will encounter many problems. some may be big and difficult while others may be small and easy to overcome.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We begin to develop skills in problem solving from the moment we're born. It's how we learn to grow.</a:t>
            </a:r>
          </a:p>
        </p:txBody>
      </p:sp>
      <p:grpSp>
        <p:nvGrpSpPr>
          <p:cNvPr name="Group 7" id="7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496257" y="4896304"/>
            <a:ext cx="349939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EAAEF"/>
                </a:solidFill>
                <a:latin typeface="Open Sans Bold"/>
              </a:rPr>
              <a:t>But that's okay!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15" id="15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952500"/>
            <a:ext cx="13432058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WHAT'S THE PROBLEM?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97217" y="2663203"/>
            <a:ext cx="15295485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Points to ponder:</a:t>
            </a:r>
          </a:p>
          <a:p>
            <a:pPr>
              <a:lnSpc>
                <a:spcPts val="4900"/>
              </a:lnSpc>
            </a:pP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 What kind of problems do you encounter at school?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80862" y="5154732"/>
            <a:ext cx="14911840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2. What sort of problems do adults have?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80862" y="6824029"/>
            <a:ext cx="1450931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3. If we feel like stuck, what could we do?</a:t>
            </a:r>
          </a:p>
        </p:txBody>
      </p:sp>
      <p:grpSp>
        <p:nvGrpSpPr>
          <p:cNvPr name="Group 8" id="8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15" id="15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662904" y="2250853"/>
            <a:ext cx="3481096" cy="3565846"/>
            <a:chOff x="0" y="0"/>
            <a:chExt cx="2086610" cy="2137410"/>
          </a:xfrm>
        </p:grpSpPr>
        <p:sp>
          <p:nvSpPr>
            <p:cNvPr name="Freeform 5" id="5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0" r="0" t="-23355" b="-23355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028700" y="2250853"/>
            <a:ext cx="3481096" cy="3565846"/>
            <a:chOff x="0" y="0"/>
            <a:chExt cx="2086610" cy="2137410"/>
          </a:xfrm>
        </p:grpSpPr>
        <p:sp>
          <p:nvSpPr>
            <p:cNvPr name="Freeform 7" id="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26728" r="-26728" t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WHAT KIND OF JOBS INVOLVE SOLVING PROBLEMS?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3015830" y="5372753"/>
            <a:ext cx="3481096" cy="3565846"/>
            <a:chOff x="0" y="0"/>
            <a:chExt cx="2086610" cy="2137410"/>
          </a:xfrm>
        </p:grpSpPr>
        <p:sp>
          <p:nvSpPr>
            <p:cNvPr name="Freeform 10" id="10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40803" r="-40803" t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r="0" t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18" id="18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0750858" y="2250853"/>
            <a:ext cx="3481096" cy="3565846"/>
            <a:chOff x="0" y="0"/>
            <a:chExt cx="2086610" cy="2137410"/>
          </a:xfrm>
        </p:grpSpPr>
        <p:sp>
          <p:nvSpPr>
            <p:cNvPr name="Freeform 22" id="22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6"/>
              <a:stretch>
                <a:fillRect l="-3312" r="-59399" t="0" b="0"/>
              </a:stretch>
            </a:blipFill>
          </p:spPr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8115539" y="5372753"/>
            <a:ext cx="3481096" cy="3565846"/>
            <a:chOff x="0" y="0"/>
            <a:chExt cx="2086610" cy="2137410"/>
          </a:xfrm>
        </p:grpSpPr>
        <p:sp>
          <p:nvSpPr>
            <p:cNvPr name="Freeform 24" id="2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7"/>
              <a:stretch>
                <a:fillRect l="-53553" r="0" t="0" b="0"/>
              </a:stretch>
            </a:blipFill>
          </p:spPr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14069544" y="4690295"/>
            <a:ext cx="3481096" cy="3565846"/>
            <a:chOff x="0" y="0"/>
            <a:chExt cx="2086610" cy="2137410"/>
          </a:xfrm>
        </p:grpSpPr>
        <p:sp>
          <p:nvSpPr>
            <p:cNvPr name="Freeform 26" id="26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8"/>
              <a:stretch>
                <a:fillRect l="-25265" r="-28577" t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CAN YOU SOLVE A PROBLEM WITH WORDS?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96257" y="2572204"/>
            <a:ext cx="15100161" cy="6377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While many problems can be solved with actions, talking about problems can help you to find ways to solve them.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How words can help people solve problems: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A81C4"/>
                </a:solidFill>
                <a:latin typeface="Open Sans"/>
              </a:rPr>
              <a:t>Encouragement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A81C4"/>
                </a:solidFill>
                <a:latin typeface="Open Sans"/>
              </a:rPr>
              <a:t>Advice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A81C4"/>
                </a:solidFill>
                <a:latin typeface="Open Sans"/>
              </a:rPr>
              <a:t>Shared Experience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A81C4"/>
                </a:solidFill>
                <a:latin typeface="Open Sans"/>
              </a:rPr>
              <a:t>Direction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A81C4"/>
                </a:solidFill>
                <a:latin typeface="Open Sans"/>
              </a:rPr>
              <a:t>Instructions</a:t>
            </a:r>
          </a:p>
          <a:p>
            <a:pPr>
              <a:lnSpc>
                <a:spcPts val="4995"/>
              </a:lnSpc>
            </a:pPr>
          </a:p>
          <a:p>
            <a:pPr>
              <a:lnSpc>
                <a:spcPts val="4995"/>
              </a:lnSpc>
            </a:pP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766118" y="5229007"/>
            <a:ext cx="244518" cy="250471"/>
            <a:chOff x="0" y="0"/>
            <a:chExt cx="2086610" cy="2137410"/>
          </a:xfrm>
        </p:grpSpPr>
        <p:sp>
          <p:nvSpPr>
            <p:cNvPr name="Freeform 7" id="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66118" y="5768122"/>
            <a:ext cx="244518" cy="250471"/>
            <a:chOff x="0" y="0"/>
            <a:chExt cx="2086610" cy="2137410"/>
          </a:xfrm>
        </p:grpSpPr>
        <p:sp>
          <p:nvSpPr>
            <p:cNvPr name="Freeform 9" id="9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766118" y="6285293"/>
            <a:ext cx="244518" cy="250471"/>
            <a:chOff x="0" y="0"/>
            <a:chExt cx="2086610" cy="2137410"/>
          </a:xfrm>
        </p:grpSpPr>
        <p:sp>
          <p:nvSpPr>
            <p:cNvPr name="Freeform 11" id="11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766118" y="6821514"/>
            <a:ext cx="244518" cy="250471"/>
            <a:chOff x="0" y="0"/>
            <a:chExt cx="2086610" cy="2137410"/>
          </a:xfrm>
        </p:grpSpPr>
        <p:sp>
          <p:nvSpPr>
            <p:cNvPr name="Freeform 13" id="1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766118" y="7367260"/>
            <a:ext cx="244518" cy="250471"/>
            <a:chOff x="0" y="0"/>
            <a:chExt cx="2086610" cy="2137410"/>
          </a:xfrm>
        </p:grpSpPr>
        <p:sp>
          <p:nvSpPr>
            <p:cNvPr name="Freeform 15" id="15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r="r" b="b" t="t" l="l"/>
              <a:pathLst>
                <a:path h="2139950" w="208788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496257" y="8224797"/>
            <a:ext cx="3623518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EAAEF"/>
                </a:solidFill>
                <a:latin typeface="Open Sans Bold"/>
              </a:rPr>
              <a:t>Not least of all...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24" id="24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428523" y="3867150"/>
            <a:ext cx="11430954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A81C4"/>
                </a:solidFill>
                <a:latin typeface="Open Sans"/>
              </a:rPr>
              <a:t>A PROBLEM SHARED...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28523" y="5000625"/>
            <a:ext cx="11430954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2EAAEF"/>
                </a:solidFill>
                <a:latin typeface="Open Sans Bold"/>
              </a:rPr>
              <a:t>...IS A PROBLEM HALVED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56303" y="3215823"/>
            <a:ext cx="4297728" cy="4198254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225" r="-23225" t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TALKING TO SOMEONE CAN REALLY HELP.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6993191" y="3215823"/>
            <a:ext cx="4297728" cy="4198254"/>
            <a:chOff x="0" y="0"/>
            <a:chExt cx="4828540" cy="4716780"/>
          </a:xfrm>
        </p:grpSpPr>
        <p:sp>
          <p:nvSpPr>
            <p:cNvPr name="Freeform 8" id="8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l="-15379" r="-15379" t="0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2833969" y="3215823"/>
            <a:ext cx="4297728" cy="4198254"/>
            <a:chOff x="0" y="0"/>
            <a:chExt cx="4828540" cy="4716780"/>
          </a:xfrm>
        </p:grpSpPr>
        <p:sp>
          <p:nvSpPr>
            <p:cNvPr name="Freeform 10" id="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3225" r="-23225" t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r="0" t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18" id="18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" y="-2543"/>
            <a:ext cx="18283422" cy="10289543"/>
            <a:chOff x="0" y="0"/>
            <a:chExt cx="6669842" cy="37536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669842" cy="3753653"/>
            </a:xfrm>
            <a:custGeom>
              <a:avLst/>
              <a:gdLst/>
              <a:ahLst/>
              <a:cxnLst/>
              <a:rect r="r" b="b" t="t" l="l"/>
              <a:pathLst>
                <a:path h="3753653" w="6669842">
                  <a:moveTo>
                    <a:pt x="0" y="0"/>
                  </a:moveTo>
                  <a:lnTo>
                    <a:pt x="0" y="3753653"/>
                  </a:lnTo>
                  <a:lnTo>
                    <a:pt x="6669842" y="3753653"/>
                  </a:lnTo>
                  <a:lnTo>
                    <a:pt x="6669842" y="0"/>
                  </a:lnTo>
                  <a:lnTo>
                    <a:pt x="0" y="0"/>
                  </a:lnTo>
                  <a:close/>
                  <a:moveTo>
                    <a:pt x="6608882" y="3692693"/>
                  </a:moveTo>
                  <a:lnTo>
                    <a:pt x="59690" y="3692693"/>
                  </a:lnTo>
                  <a:lnTo>
                    <a:pt x="59690" y="59690"/>
                  </a:lnTo>
                  <a:lnTo>
                    <a:pt x="6608882" y="59690"/>
                  </a:lnTo>
                  <a:lnTo>
                    <a:pt x="6608882" y="3692693"/>
                  </a:lnTo>
                  <a:close/>
                </a:path>
              </a:pathLst>
            </a:custGeom>
            <a:solidFill>
              <a:srgbClr val="2EAAE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756929" y="3106073"/>
            <a:ext cx="6142557" cy="4505657"/>
            <a:chOff x="0" y="0"/>
            <a:chExt cx="4198620" cy="3079750"/>
          </a:xfrm>
        </p:grpSpPr>
        <p:sp>
          <p:nvSpPr>
            <p:cNvPr name="Freeform 5" id="5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5087" r="-5087" t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952500"/>
            <a:ext cx="1725930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EAAEF"/>
                </a:solidFill>
                <a:latin typeface="Open Sans Bold"/>
              </a:rPr>
              <a:t>ASKING FOR HELP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96257" y="2917327"/>
            <a:ext cx="8162093" cy="493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If you have a problem that seems too big to solve:</a:t>
            </a:r>
          </a:p>
          <a:p>
            <a:pPr>
              <a:lnSpc>
                <a:spcPts val="4900"/>
              </a:lnSpc>
            </a:pP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Ask someone for help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They may know others who can help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A81C4"/>
                </a:solidFill>
                <a:latin typeface="Open Sans"/>
              </a:rPr>
              <a:t>Just talking about it can help you feel better</a:t>
            </a:r>
          </a:p>
        </p:txBody>
      </p:sp>
      <p:grpSp>
        <p:nvGrpSpPr>
          <p:cNvPr name="Group 8" id="8"/>
          <p:cNvGrpSpPr/>
          <p:nvPr/>
        </p:nvGrpSpPr>
        <p:grpSpPr>
          <a:xfrm rot="2612081">
            <a:off x="13970186" y="1238171"/>
            <a:ext cx="5640517" cy="588291"/>
            <a:chOff x="0" y="0"/>
            <a:chExt cx="1485568" cy="154941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358446" y="8938599"/>
            <a:ext cx="1038771" cy="1038767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0661266" y="9201150"/>
            <a:ext cx="3660279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pupilvoiceweek.co.uk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56815" y="9201150"/>
            <a:ext cx="2866727" cy="45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6">
                <a:solidFill>
                  <a:srgbClr val="2EAAEF"/>
                </a:solidFill>
                <a:latin typeface="Open Sans Bold"/>
              </a:rPr>
              <a:t>#pupilvoiceweek</a:t>
            </a:r>
          </a:p>
        </p:txBody>
      </p:sp>
      <p:grpSp>
        <p:nvGrpSpPr>
          <p:cNvPr name="Group 15" id="15"/>
          <p:cNvGrpSpPr/>
          <p:nvPr/>
        </p:nvGrpSpPr>
        <p:grpSpPr>
          <a:xfrm rot="2612081">
            <a:off x="14730382" y="489789"/>
            <a:ext cx="5640517" cy="588291"/>
            <a:chOff x="0" y="0"/>
            <a:chExt cx="1485568" cy="154941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485568" cy="154941"/>
            </a:xfrm>
            <a:custGeom>
              <a:avLst/>
              <a:gdLst/>
              <a:ahLst/>
              <a:cxnLst/>
              <a:rect r="r" b="b" t="t" l="l"/>
              <a:pathLst>
                <a:path h="154941" w="1485568">
                  <a:moveTo>
                    <a:pt x="0" y="0"/>
                  </a:moveTo>
                  <a:lnTo>
                    <a:pt x="1485568" y="0"/>
                  </a:lnTo>
                  <a:lnTo>
                    <a:pt x="1485568" y="154941"/>
                  </a:lnTo>
                  <a:lnTo>
                    <a:pt x="0" y="154941"/>
                  </a:lnTo>
                  <a:close/>
                </a:path>
              </a:pathLst>
            </a:custGeom>
            <a:solidFill>
              <a:srgbClr val="2EAAE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DAFND1xECyY</dc:identifier>
  <dcterms:modified xsi:type="dcterms:W3CDTF">2011-08-01T06:04:30Z</dcterms:modified>
  <cp:revision>1</cp:revision>
  <dc:title>SOLVING PROBLEMS - PRIMARY</dc:title>
</cp:coreProperties>
</file>