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</p:sldIdLst>
  <p:sldSz cx="18288000" cy="10287000"/>
  <p:notesSz cx="6858000" cy="9144000"/>
  <p:embeddedFontLst>
    <p:embeddedFont>
      <p:font typeface="Open Sans" charset="1" panose="020B0606030504020204"/>
      <p:regular r:id="rId6"/>
    </p:embeddedFont>
    <p:embeddedFont>
      <p:font typeface="Open Sans Bold" charset="1" panose="020B0806030504020204"/>
      <p:regular r:id="rId7"/>
    </p:embeddedFont>
    <p:embeddedFont>
      <p:font typeface="Open Sans Italics" charset="1" panose="020B0606030504020204"/>
      <p:regular r:id="rId8"/>
    </p:embeddedFont>
    <p:embeddedFont>
      <p:font typeface="Open Sans Bold Italics" charset="1" panose="020B0806030504020204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HK Grotesk Light" charset="1" panose="00000400000000000000"/>
      <p:regular r:id="rId14"/>
    </p:embeddedFont>
    <p:embeddedFont>
      <p:font typeface="HK Grotesk Light Bold" charset="1" panose="00000500000000000000"/>
      <p:regular r:id="rId15"/>
    </p:embeddedFont>
    <p:embeddedFont>
      <p:font typeface="HK Grotesk Light Italics" charset="1" panose="00000400000000000000"/>
      <p:regular r:id="rId16"/>
    </p:embeddedFont>
    <p:embeddedFont>
      <p:font typeface="HK Grotesk Light Bold Italics" charset="1" panose="00000500000000000000"/>
      <p:regular r:id="rId17"/>
    </p:embeddedFont>
    <p:embeddedFont>
      <p:font typeface="Alata" charset="1" panose="000005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20" Target="slides/slide2.xml" Type="http://schemas.openxmlformats.org/officeDocument/2006/relationships/slide"/><Relationship Id="rId21" Target="slides/slide3.xml" Type="http://schemas.openxmlformats.org/officeDocument/2006/relationships/slide"/><Relationship Id="rId22" Target="slides/slide4.xml" Type="http://schemas.openxmlformats.org/officeDocument/2006/relationships/slide"/><Relationship Id="rId23" Target="slides/slide5.xml" Type="http://schemas.openxmlformats.org/officeDocument/2006/relationships/slide"/><Relationship Id="rId24" Target="slides/slide6.xml" Type="http://schemas.openxmlformats.org/officeDocument/2006/relationships/slide"/><Relationship Id="rId25" Target="slides/slide7.xml" Type="http://schemas.openxmlformats.org/officeDocument/2006/relationships/slide"/><Relationship Id="rId26" Target="slides/slide8.xml" Type="http://schemas.openxmlformats.org/officeDocument/2006/relationships/slide"/><Relationship Id="rId27" Target="slides/slide9.xml" Type="http://schemas.openxmlformats.org/officeDocument/2006/relationships/slide"/><Relationship Id="rId28" Target="slides/slide10.xml" Type="http://schemas.openxmlformats.org/officeDocument/2006/relationships/slide"/><Relationship Id="rId29" Target="slides/slide11.xml" Type="http://schemas.openxmlformats.org/officeDocument/2006/relationships/slide"/><Relationship Id="rId3" Target="viewProps.xml" Type="http://schemas.openxmlformats.org/officeDocument/2006/relationships/viewProps"/><Relationship Id="rId30" Target="slides/slide12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Relationship Id="rId6" Target="../media/image22.png" Type="http://schemas.openxmlformats.org/officeDocument/2006/relationships/image"/><Relationship Id="rId7" Target="../media/image29.png" Type="http://schemas.openxmlformats.org/officeDocument/2006/relationships/image"/><Relationship Id="rId8" Target="../media/image3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11.png" Type="http://schemas.openxmlformats.org/officeDocument/2006/relationships/image"/><Relationship Id="rId4" Target="../media/image24.png" Type="http://schemas.openxmlformats.org/officeDocument/2006/relationships/image"/><Relationship Id="rId5" Target="../media/image31.png" Type="http://schemas.openxmlformats.org/officeDocument/2006/relationships/image"/><Relationship Id="rId6" Target="../media/image1.png" Type="http://schemas.openxmlformats.org/officeDocument/2006/relationships/image"/><Relationship Id="rId7" Target="../media/image32.jpeg" Type="http://schemas.openxmlformats.org/officeDocument/2006/relationships/image"/><Relationship Id="rId8" Target="../media/image9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1.png" Type="http://schemas.openxmlformats.org/officeDocument/2006/relationships/image"/><Relationship Id="rId4" Target="../media/image10.png" Type="http://schemas.openxmlformats.org/officeDocument/2006/relationships/image"/><Relationship Id="rId5" Target="../media/image34.png" Type="http://schemas.openxmlformats.org/officeDocument/2006/relationships/image"/><Relationship Id="rId6" Target="../media/image11.png" Type="http://schemas.openxmlformats.org/officeDocument/2006/relationships/image"/><Relationship Id="rId7" Target="../media/image35.png" Type="http://schemas.openxmlformats.org/officeDocument/2006/relationships/image"/><Relationship Id="rId8" Target="../media/image36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3.png" Type="http://schemas.openxmlformats.org/officeDocument/2006/relationships/image"/><Relationship Id="rId6" Target="../media/image13.jpeg" Type="http://schemas.openxmlformats.org/officeDocument/2006/relationships/image"/><Relationship Id="rId7" Target="../media/image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4.png" Type="http://schemas.openxmlformats.org/officeDocument/2006/relationships/image"/><Relationship Id="rId4" Target="../media/image5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Relationship Id="rId8" Target="../media/image9.pn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4.png" Type="http://schemas.openxmlformats.org/officeDocument/2006/relationships/image"/><Relationship Id="rId4" Target="../media/image5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Relationship Id="rId8" Target="../media/image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4.png" Type="http://schemas.openxmlformats.org/officeDocument/2006/relationships/image"/><Relationship Id="rId4" Target="../media/image5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Relationship Id="rId8" Target="../media/image9.pn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4.png" Type="http://schemas.openxmlformats.org/officeDocument/2006/relationships/image"/><Relationship Id="rId4" Target="../media/image5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Relationship Id="rId8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png" Type="http://schemas.openxmlformats.org/officeDocument/2006/relationships/image"/><Relationship Id="rId4" Target="../media/image10.png" Type="http://schemas.openxmlformats.org/officeDocument/2006/relationships/image"/><Relationship Id="rId5" Target="../media/image22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1.png" Type="http://schemas.openxmlformats.org/officeDocument/2006/relationships/image"/><Relationship Id="rId4" Target="../media/image12.png" Type="http://schemas.openxmlformats.org/officeDocument/2006/relationships/image"/><Relationship Id="rId5" Target="../media/image11.png" Type="http://schemas.openxmlformats.org/officeDocument/2006/relationships/image"/><Relationship Id="rId6" Target="../media/image23.png" Type="http://schemas.openxmlformats.org/officeDocument/2006/relationships/image"/><Relationship Id="rId7" Target="../media/image24.png" Type="http://schemas.openxmlformats.org/officeDocument/2006/relationships/image"/><Relationship Id="rId8" Target="../media/image22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8.png" Type="http://schemas.openxmlformats.org/officeDocument/2006/relationships/image"/><Relationship Id="rId4" Target="../media/image25.png" Type="http://schemas.openxmlformats.org/officeDocument/2006/relationships/image"/><Relationship Id="rId5" Target="../media/image26.png" Type="http://schemas.openxmlformats.org/officeDocument/2006/relationships/image"/><Relationship Id="rId6" Target="../media/image22.png" Type="http://schemas.openxmlformats.org/officeDocument/2006/relationships/image"/><Relationship Id="rId7" Target="../media/image20.png" Type="http://schemas.openxmlformats.org/officeDocument/2006/relationships/image"/><Relationship Id="rId8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494213" y="-853908"/>
            <a:ext cx="6609404" cy="352101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3848099" y="7995854"/>
            <a:ext cx="3411201" cy="325614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2201261" y="9258300"/>
            <a:ext cx="3293675" cy="333000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5995184" y="1190244"/>
            <a:ext cx="3781595" cy="417646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4551321" y="2205517"/>
            <a:ext cx="2609079" cy="252843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7798915" y="-289978"/>
            <a:ext cx="5188680" cy="1575472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0525870" y="4479925"/>
            <a:ext cx="1824830" cy="1327149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-4238171" y="885242"/>
            <a:ext cx="5291976" cy="384871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1318507" y="5247831"/>
            <a:ext cx="8450147" cy="3915219"/>
            <a:chOff x="0" y="0"/>
            <a:chExt cx="11266863" cy="5220292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9525"/>
              <a:ext cx="11266863" cy="40530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000"/>
                </a:lnSpc>
              </a:pPr>
              <a:r>
                <a:rPr lang="en-US" sz="10000" spc="60">
                  <a:solidFill>
                    <a:srgbClr val="0A81C4"/>
                  </a:solidFill>
                  <a:latin typeface="Open Sans Bold"/>
                </a:rPr>
                <a:t>IT'S GOOD TO TALK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4521716"/>
              <a:ext cx="11266863" cy="6985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en-US" sz="3199">
                  <a:solidFill>
                    <a:srgbClr val="0A81C4"/>
                  </a:solidFill>
                  <a:latin typeface="Open Sans"/>
                </a:rPr>
                <a:t>Pupil Voice Week 2020</a:t>
              </a:r>
            </a:p>
          </p:txBody>
        </p:sp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1387351" y="3808710"/>
            <a:ext cx="7756649" cy="13347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-2253335" y="-817839"/>
            <a:ext cx="3781595" cy="417646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-2264975" y="2397543"/>
            <a:ext cx="3293675" cy="333000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6783809" y="1028700"/>
            <a:ext cx="3411201" cy="325614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7137948" y="7507243"/>
            <a:ext cx="1585503" cy="1751057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6032736" y="5928989"/>
            <a:ext cx="2210424" cy="2142101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-9634381">
            <a:off x="-3045018" y="8506171"/>
            <a:ext cx="6609404" cy="352101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3372470" y="2656773"/>
            <a:ext cx="11543060" cy="2696332"/>
            <a:chOff x="0" y="0"/>
            <a:chExt cx="15390746" cy="359511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66675"/>
              <a:ext cx="15390746" cy="15550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8800"/>
                </a:lnSpc>
                <a:spcBef>
                  <a:spcPct val="0"/>
                </a:spcBef>
              </a:pPr>
              <a:r>
                <a:rPr lang="en-US" sz="8000">
                  <a:solidFill>
                    <a:srgbClr val="0A81C4"/>
                  </a:solidFill>
                  <a:latin typeface="Alata Bold"/>
                </a:rPr>
                <a:t>Reflection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1953781"/>
              <a:ext cx="15390746" cy="16413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61676D"/>
                  </a:solidFill>
                  <a:latin typeface="HK Grotesk Light"/>
                </a:rPr>
                <a:t>How can we use our words more today to make ourselves and the people around us feel happier and safer?</a:t>
              </a:r>
            </a:p>
          </p:txBody>
        </p: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5486400" y="5727545"/>
            <a:ext cx="7315200" cy="36941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7947921" y="3277222"/>
            <a:ext cx="629317" cy="457685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2160872" y="3220072"/>
            <a:ext cx="4618787" cy="4004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19"/>
              </a:lnSpc>
              <a:spcBef>
                <a:spcPct val="0"/>
              </a:spcBef>
            </a:pP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7947921" y="5351094"/>
            <a:ext cx="629317" cy="45768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4040751" y="4995319"/>
            <a:ext cx="2519807" cy="240527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599695" y="-754728"/>
            <a:ext cx="2892857" cy="2924763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3549516" y="8572168"/>
            <a:ext cx="2210424" cy="2142101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-10800000">
            <a:off x="-2500106" y="5925658"/>
            <a:ext cx="5000213" cy="266375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7078031" y="923779"/>
            <a:ext cx="5291976" cy="3848710"/>
          </a:xfrm>
          <a:prstGeom prst="rect">
            <a:avLst/>
          </a:prstGeom>
        </p:spPr>
      </p:pic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147414" y="2909837"/>
            <a:ext cx="7800506" cy="4467327"/>
            <a:chOff x="0" y="0"/>
            <a:chExt cx="2288540" cy="1310640"/>
          </a:xfrm>
        </p:grpSpPr>
        <p:sp>
          <p:nvSpPr>
            <p:cNvPr name="Freeform 11" id="11"/>
            <p:cNvSpPr/>
            <p:nvPr/>
          </p:nvSpPr>
          <p:spPr>
            <a:xfrm>
              <a:off x="3810" y="0"/>
              <a:ext cx="2287270" cy="1313180"/>
            </a:xfrm>
            <a:custGeom>
              <a:avLst/>
              <a:gdLst/>
              <a:ahLst/>
              <a:cxnLst/>
              <a:rect r="r" b="b" t="t" l="l"/>
              <a:pathLst>
                <a:path h="1313180" w="2287270">
                  <a:moveTo>
                    <a:pt x="864870" y="1216660"/>
                  </a:moveTo>
                  <a:cubicBezTo>
                    <a:pt x="858520" y="1219200"/>
                    <a:pt x="849630" y="1224280"/>
                    <a:pt x="842010" y="1225550"/>
                  </a:cubicBezTo>
                  <a:cubicBezTo>
                    <a:pt x="824230" y="1228090"/>
                    <a:pt x="805180" y="1226820"/>
                    <a:pt x="787400" y="1229360"/>
                  </a:cubicBezTo>
                  <a:cubicBezTo>
                    <a:pt x="774700" y="1230630"/>
                    <a:pt x="763270" y="1235710"/>
                    <a:pt x="751840" y="1236980"/>
                  </a:cubicBezTo>
                  <a:cubicBezTo>
                    <a:pt x="711200" y="1243330"/>
                    <a:pt x="670560" y="1248410"/>
                    <a:pt x="628650" y="1254760"/>
                  </a:cubicBezTo>
                  <a:cubicBezTo>
                    <a:pt x="613410" y="1257300"/>
                    <a:pt x="598170" y="1257300"/>
                    <a:pt x="582930" y="1257300"/>
                  </a:cubicBezTo>
                  <a:cubicBezTo>
                    <a:pt x="582930" y="1256030"/>
                    <a:pt x="581660" y="1253490"/>
                    <a:pt x="581660" y="1252220"/>
                  </a:cubicBezTo>
                  <a:cubicBezTo>
                    <a:pt x="571500" y="1257300"/>
                    <a:pt x="563880" y="1264920"/>
                    <a:pt x="556260" y="1263650"/>
                  </a:cubicBezTo>
                  <a:cubicBezTo>
                    <a:pt x="528320" y="1261110"/>
                    <a:pt x="506730" y="1281430"/>
                    <a:pt x="480060" y="1280160"/>
                  </a:cubicBezTo>
                  <a:lnTo>
                    <a:pt x="462280" y="1280160"/>
                  </a:lnTo>
                  <a:cubicBezTo>
                    <a:pt x="450850" y="1280160"/>
                    <a:pt x="439420" y="1280160"/>
                    <a:pt x="426720" y="1283970"/>
                  </a:cubicBezTo>
                  <a:cubicBezTo>
                    <a:pt x="422910" y="1280160"/>
                    <a:pt x="417830" y="1276350"/>
                    <a:pt x="416560" y="1273810"/>
                  </a:cubicBezTo>
                  <a:cubicBezTo>
                    <a:pt x="408940" y="1277620"/>
                    <a:pt x="402590" y="1281430"/>
                    <a:pt x="397510" y="1283970"/>
                  </a:cubicBezTo>
                  <a:cubicBezTo>
                    <a:pt x="384810" y="1289050"/>
                    <a:pt x="372110" y="1295400"/>
                    <a:pt x="359410" y="1300480"/>
                  </a:cubicBezTo>
                  <a:cubicBezTo>
                    <a:pt x="349250" y="1304290"/>
                    <a:pt x="339090" y="1306830"/>
                    <a:pt x="328930" y="1309370"/>
                  </a:cubicBezTo>
                  <a:cubicBezTo>
                    <a:pt x="312420" y="1313180"/>
                    <a:pt x="279400" y="1287780"/>
                    <a:pt x="280670" y="1271270"/>
                  </a:cubicBezTo>
                  <a:cubicBezTo>
                    <a:pt x="280670" y="1268730"/>
                    <a:pt x="284480" y="1266190"/>
                    <a:pt x="285750" y="1264920"/>
                  </a:cubicBezTo>
                  <a:cubicBezTo>
                    <a:pt x="270510" y="1259840"/>
                    <a:pt x="259080" y="1249680"/>
                    <a:pt x="251460" y="1235710"/>
                  </a:cubicBezTo>
                  <a:cubicBezTo>
                    <a:pt x="245110" y="1223010"/>
                    <a:pt x="237490" y="1210310"/>
                    <a:pt x="229870" y="1195070"/>
                  </a:cubicBezTo>
                  <a:cubicBezTo>
                    <a:pt x="238760" y="1187450"/>
                    <a:pt x="250190" y="1178560"/>
                    <a:pt x="261620" y="1169670"/>
                  </a:cubicBezTo>
                  <a:cubicBezTo>
                    <a:pt x="270510" y="1163320"/>
                    <a:pt x="273050" y="1158240"/>
                    <a:pt x="264160" y="1149350"/>
                  </a:cubicBezTo>
                  <a:cubicBezTo>
                    <a:pt x="252730" y="1137920"/>
                    <a:pt x="241300" y="1126490"/>
                    <a:pt x="231140" y="1112520"/>
                  </a:cubicBezTo>
                  <a:cubicBezTo>
                    <a:pt x="224790" y="1104900"/>
                    <a:pt x="224790" y="1093470"/>
                    <a:pt x="219710" y="1084580"/>
                  </a:cubicBezTo>
                  <a:cubicBezTo>
                    <a:pt x="209550" y="1070610"/>
                    <a:pt x="196850" y="1062990"/>
                    <a:pt x="177800" y="1066800"/>
                  </a:cubicBezTo>
                  <a:cubicBezTo>
                    <a:pt x="165100" y="1069340"/>
                    <a:pt x="149860" y="1065530"/>
                    <a:pt x="137160" y="1065530"/>
                  </a:cubicBezTo>
                  <a:cubicBezTo>
                    <a:pt x="130810" y="1059180"/>
                    <a:pt x="121920" y="1052830"/>
                    <a:pt x="116840" y="1043940"/>
                  </a:cubicBezTo>
                  <a:cubicBezTo>
                    <a:pt x="104140" y="1023620"/>
                    <a:pt x="92710" y="1002030"/>
                    <a:pt x="81280" y="981710"/>
                  </a:cubicBezTo>
                  <a:cubicBezTo>
                    <a:pt x="73660" y="969010"/>
                    <a:pt x="64770" y="957580"/>
                    <a:pt x="57150" y="944880"/>
                  </a:cubicBezTo>
                  <a:cubicBezTo>
                    <a:pt x="53340" y="938530"/>
                    <a:pt x="53340" y="929640"/>
                    <a:pt x="53340" y="923290"/>
                  </a:cubicBezTo>
                  <a:cubicBezTo>
                    <a:pt x="54610" y="908050"/>
                    <a:pt x="45720" y="899160"/>
                    <a:pt x="34290" y="890270"/>
                  </a:cubicBezTo>
                  <a:cubicBezTo>
                    <a:pt x="22860" y="881380"/>
                    <a:pt x="19050" y="857250"/>
                    <a:pt x="25400" y="845820"/>
                  </a:cubicBezTo>
                  <a:cubicBezTo>
                    <a:pt x="17780" y="839470"/>
                    <a:pt x="10160" y="833120"/>
                    <a:pt x="0" y="825500"/>
                  </a:cubicBezTo>
                  <a:cubicBezTo>
                    <a:pt x="17780" y="815340"/>
                    <a:pt x="31750" y="807720"/>
                    <a:pt x="45720" y="798830"/>
                  </a:cubicBezTo>
                  <a:cubicBezTo>
                    <a:pt x="60960" y="791210"/>
                    <a:pt x="74930" y="782320"/>
                    <a:pt x="93980" y="773430"/>
                  </a:cubicBezTo>
                  <a:cubicBezTo>
                    <a:pt x="81280" y="739140"/>
                    <a:pt x="67310" y="702310"/>
                    <a:pt x="52070" y="665480"/>
                  </a:cubicBezTo>
                  <a:cubicBezTo>
                    <a:pt x="58420" y="660400"/>
                    <a:pt x="64770" y="655320"/>
                    <a:pt x="69850" y="650240"/>
                  </a:cubicBezTo>
                  <a:cubicBezTo>
                    <a:pt x="55880" y="635000"/>
                    <a:pt x="45720" y="618490"/>
                    <a:pt x="34290" y="600710"/>
                  </a:cubicBezTo>
                  <a:cubicBezTo>
                    <a:pt x="33020" y="599440"/>
                    <a:pt x="36830" y="595630"/>
                    <a:pt x="35560" y="593090"/>
                  </a:cubicBezTo>
                  <a:cubicBezTo>
                    <a:pt x="34290" y="584200"/>
                    <a:pt x="31750" y="575310"/>
                    <a:pt x="29210" y="566420"/>
                  </a:cubicBezTo>
                  <a:cubicBezTo>
                    <a:pt x="25400" y="556260"/>
                    <a:pt x="20320" y="544830"/>
                    <a:pt x="17780" y="534670"/>
                  </a:cubicBezTo>
                  <a:cubicBezTo>
                    <a:pt x="13970" y="523240"/>
                    <a:pt x="10160" y="511810"/>
                    <a:pt x="6350" y="496570"/>
                  </a:cubicBezTo>
                  <a:cubicBezTo>
                    <a:pt x="27940" y="485140"/>
                    <a:pt x="48260" y="468630"/>
                    <a:pt x="77470" y="466090"/>
                  </a:cubicBezTo>
                  <a:cubicBezTo>
                    <a:pt x="102870" y="463550"/>
                    <a:pt x="127000" y="455930"/>
                    <a:pt x="151130" y="450850"/>
                  </a:cubicBezTo>
                  <a:cubicBezTo>
                    <a:pt x="152400" y="450850"/>
                    <a:pt x="154940" y="449580"/>
                    <a:pt x="156210" y="449580"/>
                  </a:cubicBezTo>
                  <a:cubicBezTo>
                    <a:pt x="200660" y="441960"/>
                    <a:pt x="200660" y="440690"/>
                    <a:pt x="182880" y="400050"/>
                  </a:cubicBezTo>
                  <a:cubicBezTo>
                    <a:pt x="175260" y="382270"/>
                    <a:pt x="171450" y="363220"/>
                    <a:pt x="168910" y="345440"/>
                  </a:cubicBezTo>
                  <a:cubicBezTo>
                    <a:pt x="167640" y="337820"/>
                    <a:pt x="175260" y="330200"/>
                    <a:pt x="179070" y="321310"/>
                  </a:cubicBezTo>
                  <a:cubicBezTo>
                    <a:pt x="177800" y="321310"/>
                    <a:pt x="176530" y="318770"/>
                    <a:pt x="173990" y="317500"/>
                  </a:cubicBezTo>
                  <a:cubicBezTo>
                    <a:pt x="162560" y="316230"/>
                    <a:pt x="146050" y="318770"/>
                    <a:pt x="139700" y="312420"/>
                  </a:cubicBezTo>
                  <a:cubicBezTo>
                    <a:pt x="127000" y="299720"/>
                    <a:pt x="114300" y="283210"/>
                    <a:pt x="110490" y="265430"/>
                  </a:cubicBezTo>
                  <a:cubicBezTo>
                    <a:pt x="100330" y="228600"/>
                    <a:pt x="95250" y="190500"/>
                    <a:pt x="88900" y="152400"/>
                  </a:cubicBezTo>
                  <a:cubicBezTo>
                    <a:pt x="127000" y="120650"/>
                    <a:pt x="175260" y="118110"/>
                    <a:pt x="219710" y="107950"/>
                  </a:cubicBezTo>
                  <a:cubicBezTo>
                    <a:pt x="243840" y="101600"/>
                    <a:pt x="267970" y="93980"/>
                    <a:pt x="293370" y="87630"/>
                  </a:cubicBezTo>
                  <a:cubicBezTo>
                    <a:pt x="320040" y="81280"/>
                    <a:pt x="346710" y="73660"/>
                    <a:pt x="373380" y="69850"/>
                  </a:cubicBezTo>
                  <a:cubicBezTo>
                    <a:pt x="420370" y="62230"/>
                    <a:pt x="468630" y="55880"/>
                    <a:pt x="516890" y="49530"/>
                  </a:cubicBezTo>
                  <a:cubicBezTo>
                    <a:pt x="553720" y="44450"/>
                    <a:pt x="590550" y="41910"/>
                    <a:pt x="626110" y="38100"/>
                  </a:cubicBezTo>
                  <a:cubicBezTo>
                    <a:pt x="673100" y="33020"/>
                    <a:pt x="718820" y="26670"/>
                    <a:pt x="765810" y="22860"/>
                  </a:cubicBezTo>
                  <a:cubicBezTo>
                    <a:pt x="800100" y="20320"/>
                    <a:pt x="834390" y="25400"/>
                    <a:pt x="867410" y="19050"/>
                  </a:cubicBezTo>
                  <a:cubicBezTo>
                    <a:pt x="924560" y="6350"/>
                    <a:pt x="982980" y="8890"/>
                    <a:pt x="1040130" y="3810"/>
                  </a:cubicBezTo>
                  <a:cubicBezTo>
                    <a:pt x="1090930" y="0"/>
                    <a:pt x="1141730" y="1270"/>
                    <a:pt x="1192530" y="1270"/>
                  </a:cubicBezTo>
                  <a:cubicBezTo>
                    <a:pt x="1242060" y="1270"/>
                    <a:pt x="1290320" y="0"/>
                    <a:pt x="1339850" y="2540"/>
                  </a:cubicBezTo>
                  <a:cubicBezTo>
                    <a:pt x="1408430" y="5080"/>
                    <a:pt x="1478280" y="8890"/>
                    <a:pt x="1546860" y="12700"/>
                  </a:cubicBezTo>
                  <a:cubicBezTo>
                    <a:pt x="1593850" y="15240"/>
                    <a:pt x="1639570" y="16510"/>
                    <a:pt x="1686560" y="20320"/>
                  </a:cubicBezTo>
                  <a:cubicBezTo>
                    <a:pt x="1719580" y="22860"/>
                    <a:pt x="1753870" y="26670"/>
                    <a:pt x="1786890" y="31750"/>
                  </a:cubicBezTo>
                  <a:cubicBezTo>
                    <a:pt x="1830070" y="38100"/>
                    <a:pt x="1874520" y="44450"/>
                    <a:pt x="1917700" y="52070"/>
                  </a:cubicBezTo>
                  <a:cubicBezTo>
                    <a:pt x="1955800" y="58420"/>
                    <a:pt x="1992630" y="67310"/>
                    <a:pt x="2029460" y="76200"/>
                  </a:cubicBezTo>
                  <a:cubicBezTo>
                    <a:pt x="2040890" y="78740"/>
                    <a:pt x="2048510" y="96520"/>
                    <a:pt x="2045970" y="110490"/>
                  </a:cubicBezTo>
                  <a:cubicBezTo>
                    <a:pt x="2044700" y="121920"/>
                    <a:pt x="2043430" y="134620"/>
                    <a:pt x="2043430" y="146050"/>
                  </a:cubicBezTo>
                  <a:cubicBezTo>
                    <a:pt x="2043430" y="163830"/>
                    <a:pt x="2034540" y="172720"/>
                    <a:pt x="2016760" y="175260"/>
                  </a:cubicBezTo>
                  <a:cubicBezTo>
                    <a:pt x="2021840" y="179070"/>
                    <a:pt x="2025650" y="181610"/>
                    <a:pt x="2030730" y="185420"/>
                  </a:cubicBezTo>
                  <a:cubicBezTo>
                    <a:pt x="2021840" y="190500"/>
                    <a:pt x="2012950" y="194310"/>
                    <a:pt x="2004060" y="198120"/>
                  </a:cubicBezTo>
                  <a:cubicBezTo>
                    <a:pt x="2005330" y="201930"/>
                    <a:pt x="2007870" y="205740"/>
                    <a:pt x="2010410" y="212090"/>
                  </a:cubicBezTo>
                  <a:lnTo>
                    <a:pt x="1998980" y="215900"/>
                  </a:lnTo>
                  <a:cubicBezTo>
                    <a:pt x="2001520" y="218440"/>
                    <a:pt x="2002790" y="222250"/>
                    <a:pt x="2004060" y="222250"/>
                  </a:cubicBezTo>
                  <a:cubicBezTo>
                    <a:pt x="2039620" y="224790"/>
                    <a:pt x="2039620" y="251460"/>
                    <a:pt x="2040890" y="275590"/>
                  </a:cubicBezTo>
                  <a:cubicBezTo>
                    <a:pt x="2042160" y="297180"/>
                    <a:pt x="2040890" y="318770"/>
                    <a:pt x="2039620" y="340360"/>
                  </a:cubicBezTo>
                  <a:cubicBezTo>
                    <a:pt x="2039620" y="346710"/>
                    <a:pt x="2034540" y="351790"/>
                    <a:pt x="2034540" y="354330"/>
                  </a:cubicBezTo>
                  <a:cubicBezTo>
                    <a:pt x="2025650" y="355600"/>
                    <a:pt x="2019300" y="355600"/>
                    <a:pt x="2014220" y="356870"/>
                  </a:cubicBezTo>
                  <a:cubicBezTo>
                    <a:pt x="2018030" y="363220"/>
                    <a:pt x="2020570" y="373380"/>
                    <a:pt x="2026920" y="374650"/>
                  </a:cubicBezTo>
                  <a:cubicBezTo>
                    <a:pt x="2053590" y="383540"/>
                    <a:pt x="2081530" y="391160"/>
                    <a:pt x="2109470" y="397510"/>
                  </a:cubicBezTo>
                  <a:cubicBezTo>
                    <a:pt x="2132330" y="402590"/>
                    <a:pt x="2152650" y="407670"/>
                    <a:pt x="2151380" y="438150"/>
                  </a:cubicBezTo>
                  <a:cubicBezTo>
                    <a:pt x="2150110" y="461010"/>
                    <a:pt x="2152650" y="485140"/>
                    <a:pt x="2155190" y="509270"/>
                  </a:cubicBezTo>
                  <a:cubicBezTo>
                    <a:pt x="2156460" y="524510"/>
                    <a:pt x="2150110" y="534670"/>
                    <a:pt x="2133600" y="538480"/>
                  </a:cubicBezTo>
                  <a:cubicBezTo>
                    <a:pt x="2136140" y="539750"/>
                    <a:pt x="2138680" y="539750"/>
                    <a:pt x="2146300" y="542290"/>
                  </a:cubicBezTo>
                  <a:cubicBezTo>
                    <a:pt x="2134870" y="542290"/>
                    <a:pt x="2129790" y="543560"/>
                    <a:pt x="2124710" y="543560"/>
                  </a:cubicBezTo>
                  <a:cubicBezTo>
                    <a:pt x="2120900" y="553720"/>
                    <a:pt x="2117090" y="562610"/>
                    <a:pt x="2115820" y="571500"/>
                  </a:cubicBezTo>
                  <a:cubicBezTo>
                    <a:pt x="2114550" y="582930"/>
                    <a:pt x="2106930" y="585470"/>
                    <a:pt x="2099310" y="586740"/>
                  </a:cubicBezTo>
                  <a:cubicBezTo>
                    <a:pt x="2075180" y="589280"/>
                    <a:pt x="2051050" y="598170"/>
                    <a:pt x="2032000" y="586740"/>
                  </a:cubicBezTo>
                  <a:cubicBezTo>
                    <a:pt x="2014220" y="589280"/>
                    <a:pt x="2000250" y="590550"/>
                    <a:pt x="1987550" y="593090"/>
                  </a:cubicBezTo>
                  <a:lnTo>
                    <a:pt x="1987550" y="594360"/>
                  </a:lnTo>
                  <a:cubicBezTo>
                    <a:pt x="2002790" y="596900"/>
                    <a:pt x="2018030" y="599440"/>
                    <a:pt x="2032000" y="603250"/>
                  </a:cubicBezTo>
                  <a:cubicBezTo>
                    <a:pt x="2067560" y="609600"/>
                    <a:pt x="2104390" y="617220"/>
                    <a:pt x="2139950" y="623570"/>
                  </a:cubicBezTo>
                  <a:cubicBezTo>
                    <a:pt x="2174240" y="629920"/>
                    <a:pt x="2207260" y="636270"/>
                    <a:pt x="2241550" y="643890"/>
                  </a:cubicBezTo>
                  <a:cubicBezTo>
                    <a:pt x="2256790" y="647700"/>
                    <a:pt x="2273300" y="650240"/>
                    <a:pt x="2279650" y="666750"/>
                  </a:cubicBezTo>
                  <a:cubicBezTo>
                    <a:pt x="2283460" y="675640"/>
                    <a:pt x="2283460" y="687070"/>
                    <a:pt x="2284730" y="697230"/>
                  </a:cubicBezTo>
                  <a:cubicBezTo>
                    <a:pt x="2286000" y="713740"/>
                    <a:pt x="2287270" y="731520"/>
                    <a:pt x="2287270" y="748030"/>
                  </a:cubicBezTo>
                  <a:cubicBezTo>
                    <a:pt x="2287270" y="769620"/>
                    <a:pt x="2279650" y="777240"/>
                    <a:pt x="2259330" y="781050"/>
                  </a:cubicBezTo>
                  <a:cubicBezTo>
                    <a:pt x="2247900" y="784860"/>
                    <a:pt x="2268220" y="817880"/>
                    <a:pt x="2235200" y="803910"/>
                  </a:cubicBezTo>
                  <a:cubicBezTo>
                    <a:pt x="2236470" y="811530"/>
                    <a:pt x="2239010" y="819150"/>
                    <a:pt x="2241550" y="829310"/>
                  </a:cubicBezTo>
                  <a:lnTo>
                    <a:pt x="2155190" y="829310"/>
                  </a:lnTo>
                  <a:cubicBezTo>
                    <a:pt x="2155190" y="847090"/>
                    <a:pt x="2156460" y="862330"/>
                    <a:pt x="2153920" y="876300"/>
                  </a:cubicBezTo>
                  <a:cubicBezTo>
                    <a:pt x="2152650" y="881380"/>
                    <a:pt x="2142490" y="886460"/>
                    <a:pt x="2136140" y="889000"/>
                  </a:cubicBezTo>
                  <a:cubicBezTo>
                    <a:pt x="2132330" y="890270"/>
                    <a:pt x="2125980" y="887730"/>
                    <a:pt x="2122170" y="887730"/>
                  </a:cubicBezTo>
                  <a:cubicBezTo>
                    <a:pt x="2123440" y="901700"/>
                    <a:pt x="2134870" y="914400"/>
                    <a:pt x="2120900" y="928370"/>
                  </a:cubicBezTo>
                  <a:cubicBezTo>
                    <a:pt x="2119630" y="929640"/>
                    <a:pt x="2120900" y="934720"/>
                    <a:pt x="2120900" y="937260"/>
                  </a:cubicBezTo>
                  <a:cubicBezTo>
                    <a:pt x="2120900" y="952500"/>
                    <a:pt x="2113280" y="958850"/>
                    <a:pt x="2095500" y="955040"/>
                  </a:cubicBezTo>
                  <a:cubicBezTo>
                    <a:pt x="2099310" y="963930"/>
                    <a:pt x="2084070" y="970280"/>
                    <a:pt x="2096770" y="979170"/>
                  </a:cubicBezTo>
                  <a:cubicBezTo>
                    <a:pt x="2094230" y="981710"/>
                    <a:pt x="2091690" y="984250"/>
                    <a:pt x="2089150" y="985520"/>
                  </a:cubicBezTo>
                  <a:cubicBezTo>
                    <a:pt x="2086610" y="986790"/>
                    <a:pt x="2082800" y="984250"/>
                    <a:pt x="2080260" y="984250"/>
                  </a:cubicBezTo>
                  <a:cubicBezTo>
                    <a:pt x="2080260" y="988060"/>
                    <a:pt x="2081530" y="991870"/>
                    <a:pt x="2081530" y="996950"/>
                  </a:cubicBezTo>
                  <a:cubicBezTo>
                    <a:pt x="2081530" y="1002030"/>
                    <a:pt x="2080260" y="1007110"/>
                    <a:pt x="2078990" y="1012190"/>
                  </a:cubicBezTo>
                  <a:cubicBezTo>
                    <a:pt x="2077720" y="1014730"/>
                    <a:pt x="2071370" y="1014730"/>
                    <a:pt x="2067560" y="1014730"/>
                  </a:cubicBezTo>
                  <a:cubicBezTo>
                    <a:pt x="2061210" y="1013460"/>
                    <a:pt x="2053590" y="1010920"/>
                    <a:pt x="2047240" y="1009650"/>
                  </a:cubicBezTo>
                  <a:cubicBezTo>
                    <a:pt x="2024380" y="1007110"/>
                    <a:pt x="2015490" y="1016000"/>
                    <a:pt x="2018030" y="1040130"/>
                  </a:cubicBezTo>
                  <a:cubicBezTo>
                    <a:pt x="2012950" y="1042670"/>
                    <a:pt x="2007870" y="1043940"/>
                    <a:pt x="2001520" y="1046480"/>
                  </a:cubicBezTo>
                  <a:cubicBezTo>
                    <a:pt x="2004060" y="1056640"/>
                    <a:pt x="2018030" y="1068070"/>
                    <a:pt x="1997710" y="1078230"/>
                  </a:cubicBezTo>
                  <a:cubicBezTo>
                    <a:pt x="2011680" y="1090930"/>
                    <a:pt x="2006600" y="1097280"/>
                    <a:pt x="1991360" y="1098550"/>
                  </a:cubicBezTo>
                  <a:cubicBezTo>
                    <a:pt x="1967230" y="1099820"/>
                    <a:pt x="1943100" y="1098550"/>
                    <a:pt x="1920240" y="1098550"/>
                  </a:cubicBezTo>
                  <a:cubicBezTo>
                    <a:pt x="1916430" y="1103630"/>
                    <a:pt x="1913890" y="1109980"/>
                    <a:pt x="1910080" y="1111250"/>
                  </a:cubicBezTo>
                  <a:cubicBezTo>
                    <a:pt x="1897380" y="1115060"/>
                    <a:pt x="1887220" y="1115060"/>
                    <a:pt x="1894840" y="1134110"/>
                  </a:cubicBezTo>
                  <a:cubicBezTo>
                    <a:pt x="1897380" y="1141730"/>
                    <a:pt x="1891030" y="1153160"/>
                    <a:pt x="1887220" y="1167130"/>
                  </a:cubicBezTo>
                  <a:cubicBezTo>
                    <a:pt x="1875790" y="1169670"/>
                    <a:pt x="1861820" y="1173480"/>
                    <a:pt x="1847850" y="1173480"/>
                  </a:cubicBezTo>
                  <a:cubicBezTo>
                    <a:pt x="1816100" y="1176020"/>
                    <a:pt x="1784350" y="1178560"/>
                    <a:pt x="1752600" y="1178560"/>
                  </a:cubicBezTo>
                  <a:cubicBezTo>
                    <a:pt x="1743710" y="1178560"/>
                    <a:pt x="1734820" y="1170940"/>
                    <a:pt x="1725930" y="1170940"/>
                  </a:cubicBezTo>
                  <a:cubicBezTo>
                    <a:pt x="1714500" y="1170940"/>
                    <a:pt x="1700530" y="1173480"/>
                    <a:pt x="1690370" y="1178560"/>
                  </a:cubicBezTo>
                  <a:cubicBezTo>
                    <a:pt x="1670049" y="1189990"/>
                    <a:pt x="1650999" y="1197610"/>
                    <a:pt x="1626870" y="1192530"/>
                  </a:cubicBezTo>
                  <a:cubicBezTo>
                    <a:pt x="1611630" y="1189990"/>
                    <a:pt x="1595120" y="1195070"/>
                    <a:pt x="1579880" y="1191260"/>
                  </a:cubicBezTo>
                  <a:cubicBezTo>
                    <a:pt x="1555750" y="1186180"/>
                    <a:pt x="1531620" y="1192530"/>
                    <a:pt x="1507490" y="1192530"/>
                  </a:cubicBezTo>
                  <a:cubicBezTo>
                    <a:pt x="1482090" y="1192530"/>
                    <a:pt x="1455420" y="1192530"/>
                    <a:pt x="1430020" y="1193800"/>
                  </a:cubicBezTo>
                  <a:cubicBezTo>
                    <a:pt x="1397000" y="1193800"/>
                    <a:pt x="1363980" y="1198880"/>
                    <a:pt x="1332230" y="1193800"/>
                  </a:cubicBezTo>
                  <a:cubicBezTo>
                    <a:pt x="1310640" y="1191260"/>
                    <a:pt x="1289050" y="1200150"/>
                    <a:pt x="1270000" y="1195070"/>
                  </a:cubicBezTo>
                  <a:cubicBezTo>
                    <a:pt x="1236980" y="1188720"/>
                    <a:pt x="1206500" y="1202690"/>
                    <a:pt x="1174750" y="1197610"/>
                  </a:cubicBezTo>
                  <a:cubicBezTo>
                    <a:pt x="1155700" y="1195070"/>
                    <a:pt x="1131570" y="1191260"/>
                    <a:pt x="1116330" y="1198880"/>
                  </a:cubicBezTo>
                  <a:cubicBezTo>
                    <a:pt x="1106170" y="1203960"/>
                    <a:pt x="1102360" y="1198880"/>
                    <a:pt x="1094740" y="1198880"/>
                  </a:cubicBezTo>
                  <a:cubicBezTo>
                    <a:pt x="1092200" y="1198880"/>
                    <a:pt x="1090930" y="1200150"/>
                    <a:pt x="1088390" y="1201420"/>
                  </a:cubicBezTo>
                  <a:cubicBezTo>
                    <a:pt x="1080770" y="1202690"/>
                    <a:pt x="1078230" y="1206500"/>
                    <a:pt x="1075690" y="1206500"/>
                  </a:cubicBezTo>
                  <a:cubicBezTo>
                    <a:pt x="1046480" y="1206500"/>
                    <a:pt x="1018540" y="1203960"/>
                    <a:pt x="989330" y="1203960"/>
                  </a:cubicBezTo>
                  <a:cubicBezTo>
                    <a:pt x="976630" y="1203960"/>
                    <a:pt x="963930" y="1209040"/>
                    <a:pt x="951230" y="1211580"/>
                  </a:cubicBezTo>
                  <a:cubicBezTo>
                    <a:pt x="927100" y="1215390"/>
                    <a:pt x="901700" y="1219200"/>
                    <a:pt x="876300" y="1221740"/>
                  </a:cubicBezTo>
                  <a:cubicBezTo>
                    <a:pt x="873760" y="1223010"/>
                    <a:pt x="869950" y="1219200"/>
                    <a:pt x="864870" y="1216660"/>
                  </a:cubicBezTo>
                  <a:close/>
                </a:path>
              </a:pathLst>
            </a:custGeom>
            <a:blipFill>
              <a:blip r:embed="rId7"/>
              <a:stretch>
                <a:fillRect l="166" r="-110" t="-8187" b="-8192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9374811" y="774329"/>
            <a:ext cx="6664755" cy="1149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00"/>
              </a:lnSpc>
              <a:spcBef>
                <a:spcPct val="0"/>
              </a:spcBef>
            </a:pPr>
            <a:r>
              <a:rPr lang="en-US" sz="8000">
                <a:solidFill>
                  <a:srgbClr val="0A81C4"/>
                </a:solidFill>
                <a:latin typeface="Alata Bold"/>
              </a:rPr>
              <a:t>Conclusion</a:t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009650" y="8492813"/>
            <a:ext cx="4448348" cy="765487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9374811" y="7190858"/>
            <a:ext cx="7703220" cy="2263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39"/>
              </a:lnSpc>
              <a:spcBef>
                <a:spcPct val="0"/>
              </a:spcBef>
            </a:pPr>
            <a:r>
              <a:rPr lang="en-US" sz="3242">
                <a:solidFill>
                  <a:srgbClr val="61676D"/>
                </a:solidFill>
                <a:latin typeface="HK Grotesk Light"/>
              </a:rPr>
              <a:t>If you feel unhappy or unsafe, or if you're worried about a friend always talk to a teacher, a friend, a trusted adult or </a:t>
            </a:r>
            <a:r>
              <a:rPr lang="en-US" sz="3242">
                <a:solidFill>
                  <a:srgbClr val="0A81C4"/>
                </a:solidFill>
                <a:latin typeface="HK Grotesk Light Bold"/>
              </a:rPr>
              <a:t>tootoot</a:t>
            </a:r>
            <a:r>
              <a:rPr lang="en-US" sz="3242">
                <a:solidFill>
                  <a:srgbClr val="926F4B"/>
                </a:solidFill>
                <a:latin typeface="HK Grotesk Light"/>
              </a:rPr>
              <a:t>. </a:t>
            </a:r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7947921" y="7943681"/>
            <a:ext cx="566762" cy="412190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9374811" y="4928644"/>
            <a:ext cx="7703220" cy="1693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39"/>
              </a:lnSpc>
              <a:spcBef>
                <a:spcPct val="0"/>
              </a:spcBef>
            </a:pPr>
            <a:r>
              <a:rPr lang="en-US" sz="3242">
                <a:solidFill>
                  <a:srgbClr val="61676D"/>
                </a:solidFill>
                <a:latin typeface="HK Grotesk Light"/>
              </a:rPr>
              <a:t>Ask 'Are you ok?' twice, be a good listener and always treat your friends in the same way.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374811" y="2740345"/>
            <a:ext cx="7703220" cy="1693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39"/>
              </a:lnSpc>
              <a:spcBef>
                <a:spcPct val="0"/>
              </a:spcBef>
            </a:pPr>
            <a:r>
              <a:rPr lang="en-US" sz="3242">
                <a:solidFill>
                  <a:srgbClr val="61676D"/>
                </a:solidFill>
                <a:latin typeface="HK Grotesk Light"/>
              </a:rPr>
              <a:t>We use a lot of words each day, how can we use them to make ourselves and others feel happy and safe?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384882" y="4843825"/>
            <a:ext cx="9518236" cy="2254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000">
                <a:solidFill>
                  <a:srgbClr val="0A81C4"/>
                </a:solidFill>
                <a:latin typeface="Alata Bold"/>
              </a:rPr>
              <a:t>Thank you!</a:t>
            </a:r>
          </a:p>
          <a:p>
            <a:pPr algn="ctr" marL="0" indent="0" lvl="0">
              <a:lnSpc>
                <a:spcPts val="8800"/>
              </a:lnSpc>
              <a:spcBef>
                <a:spcPct val="0"/>
              </a:spcBef>
            </a:pPr>
            <a:r>
              <a:rPr lang="en-US" sz="7999">
                <a:solidFill>
                  <a:srgbClr val="0A81C4"/>
                </a:solidFill>
                <a:latin typeface="Alata Bold"/>
              </a:rPr>
              <a:t>Any questions?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-676901" y="-252374"/>
            <a:ext cx="3411201" cy="325614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3141850" y="-731805"/>
            <a:ext cx="6609404" cy="352101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801362" y="7556132"/>
            <a:ext cx="3356182" cy="3706627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-1229852" y="6795258"/>
            <a:ext cx="3159725" cy="319457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5967933" y="7781372"/>
            <a:ext cx="3411201" cy="3256147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4880717" y="6953237"/>
            <a:ext cx="2378583" cy="2305063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028700" y="979700"/>
            <a:ext cx="5016769" cy="1523274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5265676" y="3003773"/>
            <a:ext cx="7756649" cy="13347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6965015" y="6382992"/>
            <a:ext cx="2603460" cy="287530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028700" y="1028700"/>
            <a:ext cx="2470122" cy="235784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-2033464" y="6738457"/>
            <a:ext cx="5188680" cy="157547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6274800" y="-636301"/>
            <a:ext cx="3293675" cy="3330002"/>
          </a:xfrm>
          <a:prstGeom prst="rect">
            <a:avLst/>
          </a:prstGeom>
        </p:spPr>
      </p:pic>
      <p:grpSp>
        <p:nvGrpSpPr>
          <p:cNvPr name="Group 6" id="6"/>
          <p:cNvGrpSpPr>
            <a:grpSpLocks noChangeAspect="true"/>
          </p:cNvGrpSpPr>
          <p:nvPr/>
        </p:nvGrpSpPr>
        <p:grpSpPr>
          <a:xfrm rot="334608">
            <a:off x="1319518" y="2087715"/>
            <a:ext cx="7215048" cy="6111570"/>
            <a:chOff x="0" y="0"/>
            <a:chExt cx="2374900" cy="2011680"/>
          </a:xfrm>
        </p:grpSpPr>
        <p:sp>
          <p:nvSpPr>
            <p:cNvPr name="Freeform 7" id="7"/>
            <p:cNvSpPr/>
            <p:nvPr/>
          </p:nvSpPr>
          <p:spPr>
            <a:xfrm>
              <a:off x="-2540" y="-2540"/>
              <a:ext cx="2377441" cy="2009140"/>
            </a:xfrm>
            <a:custGeom>
              <a:avLst/>
              <a:gdLst/>
              <a:ahLst/>
              <a:cxnLst/>
              <a:rect r="r" b="b" t="t" l="l"/>
              <a:pathLst>
                <a:path h="2009140" w="2377441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blipFill>
              <a:blip r:embed="rId6"/>
              <a:stretch>
                <a:fillRect l="-33" r="50" t="-38657" b="-38341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9895519" y="2183426"/>
            <a:ext cx="7363781" cy="6130503"/>
            <a:chOff x="0" y="0"/>
            <a:chExt cx="9818374" cy="8174004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66675"/>
              <a:ext cx="9818374" cy="15550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en-US" sz="8000">
                  <a:solidFill>
                    <a:srgbClr val="0A81C4"/>
                  </a:solidFill>
                  <a:latin typeface="Alata Bold"/>
                </a:rPr>
                <a:t>Objective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2226831"/>
              <a:ext cx="9818374" cy="5947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690880" indent="-345440" lvl="1">
                <a:lnSpc>
                  <a:spcPts val="4479"/>
                </a:lnSpc>
                <a:buFont typeface="Arial"/>
                <a:buChar char="•"/>
              </a:pPr>
              <a:r>
                <a:rPr lang="en-US" sz="3199">
                  <a:solidFill>
                    <a:srgbClr val="61676D"/>
                  </a:solidFill>
                  <a:latin typeface="Open Sans"/>
                </a:rPr>
                <a:t>To understand why we should always talk if we feel unhappy or unsafe.</a:t>
              </a:r>
            </a:p>
            <a:p>
              <a:pPr>
                <a:lnSpc>
                  <a:spcPts val="4479"/>
                </a:lnSpc>
              </a:pPr>
            </a:p>
            <a:p>
              <a:pPr marL="690880" indent="-345440" lvl="1">
                <a:lnSpc>
                  <a:spcPts val="4479"/>
                </a:lnSpc>
                <a:buFont typeface="Arial"/>
                <a:buChar char="•"/>
              </a:pPr>
              <a:r>
                <a:rPr lang="en-US" sz="3199">
                  <a:solidFill>
                    <a:srgbClr val="61676D"/>
                  </a:solidFill>
                  <a:latin typeface="Open Sans"/>
                </a:rPr>
                <a:t>To consider the mental wellbeing of those around us and the ways we can help them talk when they need to.</a:t>
              </a:r>
            </a:p>
          </p:txBody>
        </p: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028700" y="8535401"/>
            <a:ext cx="4448348" cy="7654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8640158">
            <a:off x="14268186" y="8838565"/>
            <a:ext cx="6609404" cy="352101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-695951" y="1028700"/>
            <a:ext cx="3411201" cy="325614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-860474" y="8588629"/>
            <a:ext cx="2609079" cy="252843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6397202" y="-1059530"/>
            <a:ext cx="3781595" cy="417646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7451478" y="2097359"/>
            <a:ext cx="3293675" cy="333000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1628094" y="9541591"/>
            <a:ext cx="5188680" cy="1575472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8955231" y="3261297"/>
            <a:ext cx="8109703" cy="3378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800"/>
              </a:lnSpc>
              <a:spcBef>
                <a:spcPct val="0"/>
              </a:spcBef>
            </a:pPr>
            <a:r>
              <a:rPr lang="en-US" sz="7999">
                <a:solidFill>
                  <a:srgbClr val="0A81C4"/>
                </a:solidFill>
                <a:latin typeface="Alata Bold"/>
              </a:rPr>
              <a:t>How many words do we speak in a day?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009650" y="8492813"/>
            <a:ext cx="4448348" cy="765487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1474469" y="2481186"/>
            <a:ext cx="5701796" cy="48724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8640158">
            <a:off x="14268186" y="8838565"/>
            <a:ext cx="6609404" cy="352101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-695951" y="1028700"/>
            <a:ext cx="3411201" cy="325614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-860474" y="8588629"/>
            <a:ext cx="2609079" cy="252843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6397202" y="-1059530"/>
            <a:ext cx="3781595" cy="417646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7451478" y="2097359"/>
            <a:ext cx="3293675" cy="333000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1628094" y="9541591"/>
            <a:ext cx="5188680" cy="1575472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991115" y="3193130"/>
            <a:ext cx="13117912" cy="3369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000">
                <a:solidFill>
                  <a:srgbClr val="0A81C4"/>
                </a:solidFill>
                <a:latin typeface="Alata Bold"/>
              </a:rPr>
              <a:t>Hands up!</a:t>
            </a:r>
          </a:p>
          <a:p>
            <a:pPr algn="ctr">
              <a:lnSpc>
                <a:spcPts val="8799"/>
              </a:lnSpc>
            </a:pPr>
          </a:p>
          <a:p>
            <a:pPr algn="ctr" marL="0" indent="0" lvl="0">
              <a:lnSpc>
                <a:spcPts val="8800"/>
              </a:lnSpc>
              <a:spcBef>
                <a:spcPct val="0"/>
              </a:spcBef>
            </a:pPr>
            <a:r>
              <a:rPr lang="en-US" sz="7999">
                <a:solidFill>
                  <a:srgbClr val="0A81C4"/>
                </a:solidFill>
                <a:latin typeface="Alata"/>
              </a:rPr>
              <a:t>a. 850 b. 5,500 c.7,000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009650" y="8492813"/>
            <a:ext cx="4448348" cy="7654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8640158">
            <a:off x="14268186" y="8838565"/>
            <a:ext cx="6609404" cy="352101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-695951" y="1028700"/>
            <a:ext cx="3411201" cy="325614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-860474" y="8588629"/>
            <a:ext cx="2609079" cy="252843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6397202" y="-1059530"/>
            <a:ext cx="3781595" cy="417646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7451478" y="2097359"/>
            <a:ext cx="3293675" cy="333000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1628094" y="9541591"/>
            <a:ext cx="5188680" cy="1575472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9383033" y="2990095"/>
            <a:ext cx="7433742" cy="3369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000">
                <a:solidFill>
                  <a:srgbClr val="0A81C4"/>
                </a:solidFill>
                <a:latin typeface="Alata Bold"/>
              </a:rPr>
              <a:t>Answer:</a:t>
            </a:r>
          </a:p>
          <a:p>
            <a:pPr algn="ctr">
              <a:lnSpc>
                <a:spcPts val="8799"/>
              </a:lnSpc>
            </a:pPr>
          </a:p>
          <a:p>
            <a:pPr algn="ctr" marL="0" indent="0" lvl="0">
              <a:lnSpc>
                <a:spcPts val="8800"/>
              </a:lnSpc>
              <a:spcBef>
                <a:spcPct val="0"/>
              </a:spcBef>
            </a:pPr>
            <a:r>
              <a:rPr lang="en-US" sz="7999">
                <a:solidFill>
                  <a:srgbClr val="0A81C4"/>
                </a:solidFill>
                <a:latin typeface="Alata Bold"/>
              </a:rPr>
              <a:t>c. 7,000 words!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009650" y="8492813"/>
            <a:ext cx="4448348" cy="765487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2715251" y="3273616"/>
            <a:ext cx="4996926" cy="32888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8640158">
            <a:off x="14268186" y="8838565"/>
            <a:ext cx="6609404" cy="352101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-695951" y="1028700"/>
            <a:ext cx="3411201" cy="325614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-860474" y="8588629"/>
            <a:ext cx="2609079" cy="252843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6397202" y="-1059530"/>
            <a:ext cx="3781595" cy="417646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7451478" y="2097359"/>
            <a:ext cx="3293675" cy="333000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1628094" y="9541591"/>
            <a:ext cx="5188680" cy="1575472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3630679" y="2723448"/>
            <a:ext cx="11652368" cy="4493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800"/>
              </a:lnSpc>
              <a:spcBef>
                <a:spcPct val="0"/>
              </a:spcBef>
            </a:pPr>
            <a:r>
              <a:rPr lang="en-US" sz="8000">
                <a:solidFill>
                  <a:srgbClr val="0A81C4"/>
                </a:solidFill>
                <a:latin typeface="Alata Bold"/>
              </a:rPr>
              <a:t>Talking isn't easy for everyone, especially when it comes to talking about our mental health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009650" y="8492813"/>
            <a:ext cx="4448348" cy="7654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3795506" y="2418722"/>
            <a:ext cx="5198907" cy="157857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-10800000">
            <a:off x="-2276002" y="7497795"/>
            <a:ext cx="6609404" cy="352101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-1069334" y="4775204"/>
            <a:ext cx="3011099" cy="332551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-51509" y="-310822"/>
            <a:ext cx="2160417" cy="209364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-10800000">
            <a:off x="7967051" y="7799253"/>
            <a:ext cx="1736365" cy="1262811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028700" y="8492813"/>
            <a:ext cx="4448348" cy="765487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671257" y="735998"/>
            <a:ext cx="8163976" cy="2420562"/>
            <a:chOff x="0" y="0"/>
            <a:chExt cx="2861275" cy="848348"/>
          </a:xfrm>
        </p:grpSpPr>
        <p:sp>
          <p:nvSpPr>
            <p:cNvPr name="Freeform 9" id="9"/>
            <p:cNvSpPr/>
            <p:nvPr/>
          </p:nvSpPr>
          <p:spPr>
            <a:xfrm>
              <a:off x="6350" y="6350"/>
              <a:ext cx="2848575" cy="835648"/>
            </a:xfrm>
            <a:custGeom>
              <a:avLst/>
              <a:gdLst/>
              <a:ahLst/>
              <a:cxnLst/>
              <a:rect r="r" b="b" t="t" l="l"/>
              <a:pathLst>
                <a:path h="835648" w="2848575">
                  <a:moveTo>
                    <a:pt x="0" y="0"/>
                  </a:moveTo>
                  <a:lnTo>
                    <a:pt x="2848575" y="0"/>
                  </a:lnTo>
                  <a:lnTo>
                    <a:pt x="2848575" y="835648"/>
                  </a:lnTo>
                  <a:lnTo>
                    <a:pt x="0" y="835648"/>
                  </a:lnTo>
                  <a:close/>
                </a:path>
              </a:pathLst>
            </a:custGeom>
            <a:solidFill>
              <a:srgbClr val="FCC9E3"/>
            </a:solidFill>
          </p:spPr>
        </p:sp>
        <p:sp>
          <p:nvSpPr>
            <p:cNvPr name="Freeform 10" id="10"/>
            <p:cNvSpPr/>
            <p:nvPr/>
          </p:nvSpPr>
          <p:spPr>
            <a:xfrm>
              <a:off x="0" y="0"/>
              <a:ext cx="2861275" cy="848348"/>
            </a:xfrm>
            <a:custGeom>
              <a:avLst/>
              <a:gdLst/>
              <a:ahLst/>
              <a:cxnLst/>
              <a:rect r="r" b="b" t="t" l="l"/>
              <a:pathLst>
                <a:path h="848348" w="2861275">
                  <a:moveTo>
                    <a:pt x="6350" y="848348"/>
                  </a:moveTo>
                  <a:lnTo>
                    <a:pt x="0" y="848348"/>
                  </a:lnTo>
                  <a:lnTo>
                    <a:pt x="0" y="0"/>
                  </a:lnTo>
                  <a:lnTo>
                    <a:pt x="2861275" y="0"/>
                  </a:lnTo>
                  <a:lnTo>
                    <a:pt x="2861275" y="848348"/>
                  </a:lnTo>
                  <a:lnTo>
                    <a:pt x="6350" y="848348"/>
                  </a:lnTo>
                  <a:close/>
                  <a:moveTo>
                    <a:pt x="12700" y="12700"/>
                  </a:moveTo>
                  <a:lnTo>
                    <a:pt x="12700" y="835648"/>
                  </a:lnTo>
                  <a:lnTo>
                    <a:pt x="2848575" y="835648"/>
                  </a:lnTo>
                  <a:lnTo>
                    <a:pt x="2848575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DFE5F7"/>
            </a:solidFill>
          </p:spPr>
        </p:sp>
        <p:sp>
          <p:nvSpPr>
            <p:cNvPr name="Freeform 11" id="11"/>
            <p:cNvSpPr/>
            <p:nvPr/>
          </p:nvSpPr>
          <p:spPr>
            <a:xfrm>
              <a:off x="139700" y="140970"/>
              <a:ext cx="2580605" cy="567678"/>
            </a:xfrm>
            <a:custGeom>
              <a:avLst/>
              <a:gdLst/>
              <a:ahLst/>
              <a:cxnLst/>
              <a:rect r="r" b="b" t="t" l="l"/>
              <a:pathLst>
                <a:path h="567678" w="2580605">
                  <a:moveTo>
                    <a:pt x="0" y="0"/>
                  </a:moveTo>
                  <a:lnTo>
                    <a:pt x="2580605" y="0"/>
                  </a:lnTo>
                  <a:lnTo>
                    <a:pt x="2580605" y="567678"/>
                  </a:lnTo>
                  <a:lnTo>
                    <a:pt x="0" y="567678"/>
                  </a:lnTo>
                  <a:close/>
                </a:path>
              </a:pathLst>
            </a:custGeom>
            <a:solidFill>
              <a:srgbClr val="C4E8F7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143774" y="1361761"/>
            <a:ext cx="7218943" cy="1188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Alata Bold"/>
              </a:rPr>
              <a:t>60% of people with a mental health concern waited over a year to tell the people closest to them about it. (Time to Change)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9404077" y="735998"/>
            <a:ext cx="8163976" cy="2420562"/>
            <a:chOff x="0" y="0"/>
            <a:chExt cx="2861275" cy="848348"/>
          </a:xfrm>
        </p:grpSpPr>
        <p:sp>
          <p:nvSpPr>
            <p:cNvPr name="Freeform 14" id="14"/>
            <p:cNvSpPr/>
            <p:nvPr/>
          </p:nvSpPr>
          <p:spPr>
            <a:xfrm>
              <a:off x="6350" y="6350"/>
              <a:ext cx="2848575" cy="835648"/>
            </a:xfrm>
            <a:custGeom>
              <a:avLst/>
              <a:gdLst/>
              <a:ahLst/>
              <a:cxnLst/>
              <a:rect r="r" b="b" t="t" l="l"/>
              <a:pathLst>
                <a:path h="835648" w="2848575">
                  <a:moveTo>
                    <a:pt x="0" y="0"/>
                  </a:moveTo>
                  <a:lnTo>
                    <a:pt x="2848575" y="0"/>
                  </a:lnTo>
                  <a:lnTo>
                    <a:pt x="2848575" y="835648"/>
                  </a:lnTo>
                  <a:lnTo>
                    <a:pt x="0" y="835648"/>
                  </a:lnTo>
                  <a:close/>
                </a:path>
              </a:pathLst>
            </a:custGeom>
            <a:solidFill>
              <a:srgbClr val="FCC9E3"/>
            </a:solidFill>
          </p:spPr>
        </p:sp>
        <p:sp>
          <p:nvSpPr>
            <p:cNvPr name="Freeform 15" id="15"/>
            <p:cNvSpPr/>
            <p:nvPr/>
          </p:nvSpPr>
          <p:spPr>
            <a:xfrm>
              <a:off x="0" y="0"/>
              <a:ext cx="2861275" cy="848348"/>
            </a:xfrm>
            <a:custGeom>
              <a:avLst/>
              <a:gdLst/>
              <a:ahLst/>
              <a:cxnLst/>
              <a:rect r="r" b="b" t="t" l="l"/>
              <a:pathLst>
                <a:path h="848348" w="2861275">
                  <a:moveTo>
                    <a:pt x="6350" y="848348"/>
                  </a:moveTo>
                  <a:lnTo>
                    <a:pt x="0" y="848348"/>
                  </a:lnTo>
                  <a:lnTo>
                    <a:pt x="0" y="0"/>
                  </a:lnTo>
                  <a:lnTo>
                    <a:pt x="2861275" y="0"/>
                  </a:lnTo>
                  <a:lnTo>
                    <a:pt x="2861275" y="848348"/>
                  </a:lnTo>
                  <a:lnTo>
                    <a:pt x="6350" y="848348"/>
                  </a:lnTo>
                  <a:close/>
                  <a:moveTo>
                    <a:pt x="12700" y="12700"/>
                  </a:moveTo>
                  <a:lnTo>
                    <a:pt x="12700" y="835648"/>
                  </a:lnTo>
                  <a:lnTo>
                    <a:pt x="2848575" y="835648"/>
                  </a:lnTo>
                  <a:lnTo>
                    <a:pt x="2848575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DFE5F7"/>
            </a:solidFill>
          </p:spPr>
        </p:sp>
        <p:sp>
          <p:nvSpPr>
            <p:cNvPr name="Freeform 16" id="16"/>
            <p:cNvSpPr/>
            <p:nvPr/>
          </p:nvSpPr>
          <p:spPr>
            <a:xfrm>
              <a:off x="139700" y="140970"/>
              <a:ext cx="2580605" cy="567678"/>
            </a:xfrm>
            <a:custGeom>
              <a:avLst/>
              <a:gdLst/>
              <a:ahLst/>
              <a:cxnLst/>
              <a:rect r="r" b="b" t="t" l="l"/>
              <a:pathLst>
                <a:path h="567678" w="2580605">
                  <a:moveTo>
                    <a:pt x="0" y="0"/>
                  </a:moveTo>
                  <a:lnTo>
                    <a:pt x="2580605" y="0"/>
                  </a:lnTo>
                  <a:lnTo>
                    <a:pt x="2580605" y="567678"/>
                  </a:lnTo>
                  <a:lnTo>
                    <a:pt x="0" y="567678"/>
                  </a:lnTo>
                  <a:close/>
                </a:path>
              </a:pathLst>
            </a:custGeom>
            <a:solidFill>
              <a:srgbClr val="C4E8F7"/>
            </a:solid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9876594" y="1361761"/>
            <a:ext cx="7218943" cy="1188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Arimo Bold"/>
              </a:rPr>
              <a:t>1</a:t>
            </a:r>
            <a:r>
              <a:rPr lang="en-US" sz="2800">
                <a:solidFill>
                  <a:srgbClr val="000000"/>
                </a:solidFill>
                <a:latin typeface="Alata Bold"/>
              </a:rPr>
              <a:t> in 10 children have no one to talk to in school when they are worried or sad. (Mental Health Foundation, 2018)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671257" y="3653522"/>
            <a:ext cx="8163976" cy="2420562"/>
            <a:chOff x="0" y="0"/>
            <a:chExt cx="2861275" cy="848348"/>
          </a:xfrm>
        </p:grpSpPr>
        <p:sp>
          <p:nvSpPr>
            <p:cNvPr name="Freeform 19" id="19"/>
            <p:cNvSpPr/>
            <p:nvPr/>
          </p:nvSpPr>
          <p:spPr>
            <a:xfrm>
              <a:off x="6350" y="6350"/>
              <a:ext cx="2848575" cy="835648"/>
            </a:xfrm>
            <a:custGeom>
              <a:avLst/>
              <a:gdLst/>
              <a:ahLst/>
              <a:cxnLst/>
              <a:rect r="r" b="b" t="t" l="l"/>
              <a:pathLst>
                <a:path h="835648" w="2848575">
                  <a:moveTo>
                    <a:pt x="0" y="0"/>
                  </a:moveTo>
                  <a:lnTo>
                    <a:pt x="2848575" y="0"/>
                  </a:lnTo>
                  <a:lnTo>
                    <a:pt x="2848575" y="835648"/>
                  </a:lnTo>
                  <a:lnTo>
                    <a:pt x="0" y="835648"/>
                  </a:lnTo>
                  <a:close/>
                </a:path>
              </a:pathLst>
            </a:custGeom>
            <a:solidFill>
              <a:srgbClr val="FCC9E3"/>
            </a:solidFill>
          </p:spPr>
        </p:sp>
        <p:sp>
          <p:nvSpPr>
            <p:cNvPr name="Freeform 20" id="20"/>
            <p:cNvSpPr/>
            <p:nvPr/>
          </p:nvSpPr>
          <p:spPr>
            <a:xfrm>
              <a:off x="0" y="0"/>
              <a:ext cx="2861275" cy="848348"/>
            </a:xfrm>
            <a:custGeom>
              <a:avLst/>
              <a:gdLst/>
              <a:ahLst/>
              <a:cxnLst/>
              <a:rect r="r" b="b" t="t" l="l"/>
              <a:pathLst>
                <a:path h="848348" w="2861275">
                  <a:moveTo>
                    <a:pt x="6350" y="848348"/>
                  </a:moveTo>
                  <a:lnTo>
                    <a:pt x="0" y="848348"/>
                  </a:lnTo>
                  <a:lnTo>
                    <a:pt x="0" y="0"/>
                  </a:lnTo>
                  <a:lnTo>
                    <a:pt x="2861275" y="0"/>
                  </a:lnTo>
                  <a:lnTo>
                    <a:pt x="2861275" y="848348"/>
                  </a:lnTo>
                  <a:lnTo>
                    <a:pt x="6350" y="848348"/>
                  </a:lnTo>
                  <a:close/>
                  <a:moveTo>
                    <a:pt x="12700" y="12700"/>
                  </a:moveTo>
                  <a:lnTo>
                    <a:pt x="12700" y="835648"/>
                  </a:lnTo>
                  <a:lnTo>
                    <a:pt x="2848575" y="835648"/>
                  </a:lnTo>
                  <a:lnTo>
                    <a:pt x="2848575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DFE5F7"/>
            </a:solidFill>
          </p:spPr>
        </p:sp>
        <p:sp>
          <p:nvSpPr>
            <p:cNvPr name="Freeform 21" id="21"/>
            <p:cNvSpPr/>
            <p:nvPr/>
          </p:nvSpPr>
          <p:spPr>
            <a:xfrm>
              <a:off x="139700" y="140970"/>
              <a:ext cx="2580605" cy="567678"/>
            </a:xfrm>
            <a:custGeom>
              <a:avLst/>
              <a:gdLst/>
              <a:ahLst/>
              <a:cxnLst/>
              <a:rect r="r" b="b" t="t" l="l"/>
              <a:pathLst>
                <a:path h="567678" w="2580605">
                  <a:moveTo>
                    <a:pt x="0" y="0"/>
                  </a:moveTo>
                  <a:lnTo>
                    <a:pt x="2580605" y="0"/>
                  </a:lnTo>
                  <a:lnTo>
                    <a:pt x="2580605" y="567678"/>
                  </a:lnTo>
                  <a:lnTo>
                    <a:pt x="0" y="567678"/>
                  </a:lnTo>
                  <a:close/>
                </a:path>
              </a:pathLst>
            </a:custGeom>
            <a:solidFill>
              <a:srgbClr val="C4E8F7"/>
            </a:solidFill>
          </p:spPr>
        </p:sp>
      </p:grpSp>
      <p:sp>
        <p:nvSpPr>
          <p:cNvPr name="TextBox 22" id="22"/>
          <p:cNvSpPr txBox="true"/>
          <p:nvPr/>
        </p:nvSpPr>
        <p:spPr>
          <a:xfrm rot="0">
            <a:off x="1143774" y="4279285"/>
            <a:ext cx="7218943" cy="1188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Arimo Bold"/>
              </a:rPr>
              <a:t>57%</a:t>
            </a:r>
            <a:r>
              <a:rPr lang="en-US" sz="2800">
                <a:solidFill>
                  <a:srgbClr val="000000"/>
                </a:solidFill>
                <a:latin typeface="Alata Bold"/>
              </a:rPr>
              <a:t> of young people hide at least one type of worry from their parents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Alata Bold"/>
              </a:rPr>
              <a:t>(Action for Children, 2019)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9404077" y="3564923"/>
            <a:ext cx="8163976" cy="2420562"/>
            <a:chOff x="0" y="0"/>
            <a:chExt cx="2861275" cy="848348"/>
          </a:xfrm>
        </p:grpSpPr>
        <p:sp>
          <p:nvSpPr>
            <p:cNvPr name="Freeform 24" id="24"/>
            <p:cNvSpPr/>
            <p:nvPr/>
          </p:nvSpPr>
          <p:spPr>
            <a:xfrm>
              <a:off x="6350" y="6350"/>
              <a:ext cx="2848575" cy="835648"/>
            </a:xfrm>
            <a:custGeom>
              <a:avLst/>
              <a:gdLst/>
              <a:ahLst/>
              <a:cxnLst/>
              <a:rect r="r" b="b" t="t" l="l"/>
              <a:pathLst>
                <a:path h="835648" w="2848575">
                  <a:moveTo>
                    <a:pt x="0" y="0"/>
                  </a:moveTo>
                  <a:lnTo>
                    <a:pt x="2848575" y="0"/>
                  </a:lnTo>
                  <a:lnTo>
                    <a:pt x="2848575" y="835648"/>
                  </a:lnTo>
                  <a:lnTo>
                    <a:pt x="0" y="835648"/>
                  </a:lnTo>
                  <a:close/>
                </a:path>
              </a:pathLst>
            </a:custGeom>
            <a:solidFill>
              <a:srgbClr val="FCC9E3"/>
            </a:solidFill>
          </p:spPr>
        </p:sp>
        <p:sp>
          <p:nvSpPr>
            <p:cNvPr name="Freeform 25" id="25"/>
            <p:cNvSpPr/>
            <p:nvPr/>
          </p:nvSpPr>
          <p:spPr>
            <a:xfrm>
              <a:off x="0" y="0"/>
              <a:ext cx="2861275" cy="848348"/>
            </a:xfrm>
            <a:custGeom>
              <a:avLst/>
              <a:gdLst/>
              <a:ahLst/>
              <a:cxnLst/>
              <a:rect r="r" b="b" t="t" l="l"/>
              <a:pathLst>
                <a:path h="848348" w="2861275">
                  <a:moveTo>
                    <a:pt x="6350" y="848348"/>
                  </a:moveTo>
                  <a:lnTo>
                    <a:pt x="0" y="848348"/>
                  </a:lnTo>
                  <a:lnTo>
                    <a:pt x="0" y="0"/>
                  </a:lnTo>
                  <a:lnTo>
                    <a:pt x="2861275" y="0"/>
                  </a:lnTo>
                  <a:lnTo>
                    <a:pt x="2861275" y="848348"/>
                  </a:lnTo>
                  <a:lnTo>
                    <a:pt x="6350" y="848348"/>
                  </a:lnTo>
                  <a:close/>
                  <a:moveTo>
                    <a:pt x="12700" y="12700"/>
                  </a:moveTo>
                  <a:lnTo>
                    <a:pt x="12700" y="835648"/>
                  </a:lnTo>
                  <a:lnTo>
                    <a:pt x="2848575" y="835648"/>
                  </a:lnTo>
                  <a:lnTo>
                    <a:pt x="2848575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DFE5F7"/>
            </a:solidFill>
          </p:spPr>
        </p:sp>
        <p:sp>
          <p:nvSpPr>
            <p:cNvPr name="Freeform 26" id="26"/>
            <p:cNvSpPr/>
            <p:nvPr/>
          </p:nvSpPr>
          <p:spPr>
            <a:xfrm>
              <a:off x="139700" y="140970"/>
              <a:ext cx="2580605" cy="567678"/>
            </a:xfrm>
            <a:custGeom>
              <a:avLst/>
              <a:gdLst/>
              <a:ahLst/>
              <a:cxnLst/>
              <a:rect r="r" b="b" t="t" l="l"/>
              <a:pathLst>
                <a:path h="567678" w="2580605">
                  <a:moveTo>
                    <a:pt x="0" y="0"/>
                  </a:moveTo>
                  <a:lnTo>
                    <a:pt x="2580605" y="0"/>
                  </a:lnTo>
                  <a:lnTo>
                    <a:pt x="2580605" y="567678"/>
                  </a:lnTo>
                  <a:lnTo>
                    <a:pt x="0" y="567678"/>
                  </a:lnTo>
                  <a:close/>
                </a:path>
              </a:pathLst>
            </a:custGeom>
            <a:solidFill>
              <a:srgbClr val="C4E8F7"/>
            </a:solid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9703416" y="4016350"/>
            <a:ext cx="7555884" cy="1578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Arimo Bold"/>
              </a:rPr>
              <a:t>More than one</a:t>
            </a:r>
            <a:r>
              <a:rPr lang="en-US" sz="2800">
                <a:solidFill>
                  <a:srgbClr val="000000"/>
                </a:solidFill>
                <a:latin typeface="Alata Bold"/>
              </a:rPr>
              <a:t> in four children who experienced feeling worried or sad said that it caused them to struggle with their homework (Mental Health Foundation, 2018)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9404077" y="6454995"/>
            <a:ext cx="8163976" cy="2420562"/>
            <a:chOff x="0" y="0"/>
            <a:chExt cx="2861275" cy="848348"/>
          </a:xfrm>
        </p:grpSpPr>
        <p:sp>
          <p:nvSpPr>
            <p:cNvPr name="Freeform 29" id="29"/>
            <p:cNvSpPr/>
            <p:nvPr/>
          </p:nvSpPr>
          <p:spPr>
            <a:xfrm>
              <a:off x="6350" y="6350"/>
              <a:ext cx="2848575" cy="835648"/>
            </a:xfrm>
            <a:custGeom>
              <a:avLst/>
              <a:gdLst/>
              <a:ahLst/>
              <a:cxnLst/>
              <a:rect r="r" b="b" t="t" l="l"/>
              <a:pathLst>
                <a:path h="835648" w="2848575">
                  <a:moveTo>
                    <a:pt x="0" y="0"/>
                  </a:moveTo>
                  <a:lnTo>
                    <a:pt x="2848575" y="0"/>
                  </a:lnTo>
                  <a:lnTo>
                    <a:pt x="2848575" y="835648"/>
                  </a:lnTo>
                  <a:lnTo>
                    <a:pt x="0" y="835648"/>
                  </a:lnTo>
                  <a:close/>
                </a:path>
              </a:pathLst>
            </a:custGeom>
            <a:solidFill>
              <a:srgbClr val="FCC9E3"/>
            </a:solidFill>
          </p:spPr>
        </p:sp>
        <p:sp>
          <p:nvSpPr>
            <p:cNvPr name="Freeform 30" id="30"/>
            <p:cNvSpPr/>
            <p:nvPr/>
          </p:nvSpPr>
          <p:spPr>
            <a:xfrm>
              <a:off x="0" y="0"/>
              <a:ext cx="2861275" cy="848348"/>
            </a:xfrm>
            <a:custGeom>
              <a:avLst/>
              <a:gdLst/>
              <a:ahLst/>
              <a:cxnLst/>
              <a:rect r="r" b="b" t="t" l="l"/>
              <a:pathLst>
                <a:path h="848348" w="2861275">
                  <a:moveTo>
                    <a:pt x="6350" y="848348"/>
                  </a:moveTo>
                  <a:lnTo>
                    <a:pt x="0" y="848348"/>
                  </a:lnTo>
                  <a:lnTo>
                    <a:pt x="0" y="0"/>
                  </a:lnTo>
                  <a:lnTo>
                    <a:pt x="2861275" y="0"/>
                  </a:lnTo>
                  <a:lnTo>
                    <a:pt x="2861275" y="848348"/>
                  </a:lnTo>
                  <a:lnTo>
                    <a:pt x="6350" y="848348"/>
                  </a:lnTo>
                  <a:close/>
                  <a:moveTo>
                    <a:pt x="12700" y="12700"/>
                  </a:moveTo>
                  <a:lnTo>
                    <a:pt x="12700" y="835648"/>
                  </a:lnTo>
                  <a:lnTo>
                    <a:pt x="2848575" y="835648"/>
                  </a:lnTo>
                  <a:lnTo>
                    <a:pt x="2848575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DFE5F7"/>
            </a:solidFill>
          </p:spPr>
        </p:sp>
        <p:sp>
          <p:nvSpPr>
            <p:cNvPr name="Freeform 31" id="31"/>
            <p:cNvSpPr/>
            <p:nvPr/>
          </p:nvSpPr>
          <p:spPr>
            <a:xfrm>
              <a:off x="139700" y="140970"/>
              <a:ext cx="2580605" cy="567678"/>
            </a:xfrm>
            <a:custGeom>
              <a:avLst/>
              <a:gdLst/>
              <a:ahLst/>
              <a:cxnLst/>
              <a:rect r="r" b="b" t="t" l="l"/>
              <a:pathLst>
                <a:path h="567678" w="2580605">
                  <a:moveTo>
                    <a:pt x="0" y="0"/>
                  </a:moveTo>
                  <a:lnTo>
                    <a:pt x="2580605" y="0"/>
                  </a:lnTo>
                  <a:lnTo>
                    <a:pt x="2580605" y="567678"/>
                  </a:lnTo>
                  <a:lnTo>
                    <a:pt x="0" y="567678"/>
                  </a:lnTo>
                  <a:close/>
                </a:path>
              </a:pathLst>
            </a:custGeom>
            <a:solidFill>
              <a:srgbClr val="C4E8F7"/>
            </a:solidFill>
          </p:spPr>
        </p:sp>
      </p:grpSp>
      <p:sp>
        <p:nvSpPr>
          <p:cNvPr name="TextBox 32" id="32"/>
          <p:cNvSpPr txBox="true"/>
          <p:nvPr/>
        </p:nvSpPr>
        <p:spPr>
          <a:xfrm rot="0">
            <a:off x="9876594" y="7057359"/>
            <a:ext cx="7218943" cy="1188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Arimo Bold"/>
              </a:rPr>
              <a:t>Ove</a:t>
            </a:r>
            <a:r>
              <a:rPr lang="en-US" sz="2800">
                <a:solidFill>
                  <a:srgbClr val="000000"/>
                </a:solidFill>
                <a:latin typeface="Alata Bold"/>
              </a:rPr>
              <a:t>r a quarter of young people are worried about their own mental health (Action for Children, 2019)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-2070049" y="3226303"/>
            <a:ext cx="5188680" cy="157547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-9634381">
            <a:off x="-3085300" y="8526495"/>
            <a:ext cx="6609404" cy="352101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1597636">
            <a:off x="602189" y="9143750"/>
            <a:ext cx="5188680" cy="157547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4789178" y="1052448"/>
            <a:ext cx="2470122" cy="2357844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6567706" y="7843255"/>
            <a:ext cx="3781595" cy="417646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5235124" y="7280290"/>
            <a:ext cx="2229451" cy="2254041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6321703" y="-1289640"/>
            <a:ext cx="6609404" cy="352101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8310975" y="6929790"/>
            <a:ext cx="2402778" cy="232851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2766879" y="3292978"/>
            <a:ext cx="12754242" cy="3378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800"/>
              </a:lnSpc>
              <a:spcBef>
                <a:spcPct val="0"/>
              </a:spcBef>
            </a:pPr>
            <a:r>
              <a:rPr lang="en-US" sz="8000">
                <a:solidFill>
                  <a:srgbClr val="0A81C4"/>
                </a:solidFill>
                <a:latin typeface="Alata Bold"/>
              </a:rPr>
              <a:t>How can we make it easier for our friends and family to talk?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1009650" y="8492813"/>
            <a:ext cx="4448348" cy="7654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8845867" y="1028700"/>
            <a:ext cx="2470122" cy="2357844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-3915915" y="1028700"/>
            <a:ext cx="5291976" cy="384871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8640158">
            <a:off x="14268186" y="8838565"/>
            <a:ext cx="6609404" cy="352101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1628094" y="9541591"/>
            <a:ext cx="5188680" cy="157547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5048876" y="2207622"/>
            <a:ext cx="2210424" cy="2142101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-1218280" y="1811072"/>
            <a:ext cx="5188680" cy="1575472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4729882" y="1812158"/>
            <a:ext cx="8828236" cy="6130503"/>
            <a:chOff x="0" y="0"/>
            <a:chExt cx="11770981" cy="8174004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66675"/>
              <a:ext cx="11770981" cy="15550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800"/>
                </a:lnSpc>
                <a:spcBef>
                  <a:spcPct val="0"/>
                </a:spcBef>
              </a:pPr>
              <a:r>
                <a:rPr lang="en-US" sz="8000">
                  <a:solidFill>
                    <a:srgbClr val="0A81C4"/>
                  </a:solidFill>
                  <a:latin typeface="Alata Bold"/>
                </a:rPr>
                <a:t>How can you help?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2217306"/>
              <a:ext cx="11770981" cy="59566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480"/>
                </a:lnSpc>
                <a:spcBef>
                  <a:spcPct val="0"/>
                </a:spcBef>
              </a:pPr>
              <a:r>
                <a:rPr lang="en-US" sz="3199">
                  <a:solidFill>
                    <a:srgbClr val="61676D"/>
                  </a:solidFill>
                  <a:latin typeface="HK Grotesk Light"/>
                </a:rPr>
                <a:t>There are a lot of th</a:t>
              </a:r>
              <a:r>
                <a:rPr lang="en-US" sz="3199" u="none">
                  <a:solidFill>
                    <a:srgbClr val="61676D"/>
                  </a:solidFill>
                  <a:latin typeface="HK Grotesk Light"/>
                </a:rPr>
                <a:t>ings you can do to support someone who needs to talk:</a:t>
              </a:r>
            </a:p>
            <a:p>
              <a:pPr algn="ctr" marL="0" indent="0" lvl="0">
                <a:lnSpc>
                  <a:spcPts val="4479"/>
                </a:lnSpc>
                <a:spcBef>
                  <a:spcPct val="0"/>
                </a:spcBef>
              </a:pPr>
            </a:p>
            <a:p>
              <a:pPr algn="ctr">
                <a:lnSpc>
                  <a:spcPts val="4479"/>
                </a:lnSpc>
              </a:pPr>
              <a:r>
                <a:rPr lang="en-US" sz="3199" u="none">
                  <a:solidFill>
                    <a:srgbClr val="61676D"/>
                  </a:solidFill>
                  <a:latin typeface="HK Grotesk Light"/>
                </a:rPr>
                <a:t>-</a:t>
              </a:r>
              <a:r>
                <a:rPr lang="en-US" sz="3199" u="none">
                  <a:solidFill>
                    <a:srgbClr val="61676D"/>
                  </a:solidFill>
                  <a:latin typeface="HK Grotesk Light"/>
                </a:rPr>
                <a:t>Check in</a:t>
              </a:r>
            </a:p>
            <a:p>
              <a:pPr algn="ctr">
                <a:lnSpc>
                  <a:spcPts val="4479"/>
                </a:lnSpc>
              </a:pPr>
              <a:r>
                <a:rPr lang="en-US" sz="3199" u="none">
                  <a:solidFill>
                    <a:srgbClr val="61676D"/>
                  </a:solidFill>
                  <a:latin typeface="HK Grotesk Light"/>
                </a:rPr>
                <a:t>-Listen and don’t judge</a:t>
              </a:r>
            </a:p>
            <a:p>
              <a:pPr algn="ctr">
                <a:lnSpc>
                  <a:spcPts val="4479"/>
                </a:lnSpc>
              </a:pPr>
              <a:r>
                <a:rPr lang="en-US" sz="3199" u="none">
                  <a:solidFill>
                    <a:srgbClr val="61676D"/>
                  </a:solidFill>
                  <a:latin typeface="HK Grotesk Light"/>
                </a:rPr>
                <a:t>-Treat them in the same way</a:t>
              </a:r>
            </a:p>
            <a:p>
              <a:pPr algn="ctr">
                <a:lnSpc>
                  <a:spcPts val="4479"/>
                </a:lnSpc>
              </a:pPr>
              <a:r>
                <a:rPr lang="en-US" sz="3199" u="none">
                  <a:solidFill>
                    <a:srgbClr val="61676D"/>
                  </a:solidFill>
                  <a:latin typeface="HK Grotesk Light"/>
                </a:rPr>
                <a:t>-Ask 'Are you ok?' twice</a:t>
              </a:r>
            </a:p>
            <a:p>
              <a:pPr algn="ctr" marL="0" indent="0" lvl="0">
                <a:lnSpc>
                  <a:spcPts val="4479"/>
                </a:lnSpc>
                <a:spcBef>
                  <a:spcPct val="0"/>
                </a:spcBef>
              </a:pPr>
              <a:r>
                <a:rPr lang="en-US" sz="3199" u="none">
                  <a:solidFill>
                    <a:srgbClr val="61676D"/>
                  </a:solidFill>
                  <a:latin typeface="HK Grotesk Light Italics"/>
                </a:rPr>
                <a:t>(Time to Change)</a:t>
              </a:r>
            </a:p>
          </p:txBody>
        </p: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009650" y="8492813"/>
            <a:ext cx="4448348" cy="7654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DAEHtFJqYz8</dc:identifier>
  <dcterms:modified xsi:type="dcterms:W3CDTF">2011-08-01T06:04:30Z</dcterms:modified>
  <cp:revision>1</cp:revision>
  <dc:title>Primary Assembly - It's Good to Talk</dc:title>
</cp:coreProperties>
</file>