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76" r:id="rId13"/>
    <p:sldId id="277" r:id="rId14"/>
    <p:sldId id="269" r:id="rId15"/>
    <p:sldId id="270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4C6"/>
    <a:srgbClr val="00B9E6"/>
    <a:srgbClr val="008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10"/>
    <p:restoredTop sz="94674"/>
  </p:normalViewPr>
  <p:slideViewPr>
    <p:cSldViewPr snapToGrid="0" snapToObjects="1">
      <p:cViewPr>
        <p:scale>
          <a:sx n="92" d="100"/>
          <a:sy n="92" d="100"/>
        </p:scale>
        <p:origin x="84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266E4F-4286-204A-825A-9C371AF7F125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19BB64-09BC-E64A-8275-B4C63ED44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68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266E4F-4286-204A-825A-9C371AF7F125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19BB64-09BC-E64A-8275-B4C63ED44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3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266E4F-4286-204A-825A-9C371AF7F125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19BB64-09BC-E64A-8275-B4C63ED44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9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266E4F-4286-204A-825A-9C371AF7F125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19BB64-09BC-E64A-8275-B4C63ED44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4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266E4F-4286-204A-825A-9C371AF7F125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19BB64-09BC-E64A-8275-B4C63ED44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266E4F-4286-204A-825A-9C371AF7F125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19BB64-09BC-E64A-8275-B4C63ED44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6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266E4F-4286-204A-825A-9C371AF7F125}" type="datetimeFigureOut">
              <a:rPr lang="en-US" smtClean="0"/>
              <a:t>9/21/17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19BB64-09BC-E64A-8275-B4C63ED44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2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266E4F-4286-204A-825A-9C371AF7F125}" type="datetimeFigureOut">
              <a:rPr lang="en-US" smtClean="0"/>
              <a:t>9/21/17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19BB64-09BC-E64A-8275-B4C63ED44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5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266E4F-4286-204A-825A-9C371AF7F125}" type="datetimeFigureOut">
              <a:rPr lang="en-US" smtClean="0"/>
              <a:t>9/21/17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19BB64-09BC-E64A-8275-B4C63ED44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266E4F-4286-204A-825A-9C371AF7F125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19BB64-09BC-E64A-8275-B4C63ED44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6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266E4F-4286-204A-825A-9C371AF7F125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19BB64-09BC-E64A-8275-B4C63ED44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70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9E6"/>
            </a:gs>
            <a:gs pos="100000">
              <a:srgbClr val="0084C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697741" y="6084710"/>
            <a:ext cx="3216814" cy="53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53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9"/>
          <p:cNvSpPr txBox="1"/>
          <p:nvPr/>
        </p:nvSpPr>
        <p:spPr>
          <a:xfrm>
            <a:off x="3992409" y="3397626"/>
            <a:ext cx="4199686" cy="74400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 Light" charset="0"/>
                <a:ea typeface="Proxima Nova Light" charset="0"/>
                <a:cs typeface="Proxima Nova Light" charset="0"/>
              </a:rPr>
              <a:t>It’s Your Voice</a:t>
            </a:r>
            <a:endParaRPr lang="en-US" sz="4000" b="1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Proxima Nova" charset="0"/>
              <a:ea typeface="Calibri" charset="0"/>
              <a:cs typeface="Times New Roman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8904" y="1468317"/>
            <a:ext cx="8846696" cy="14699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5772" y="5602616"/>
            <a:ext cx="9712960" cy="97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88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9"/>
          <p:cNvSpPr txBox="1"/>
          <p:nvPr/>
        </p:nvSpPr>
        <p:spPr>
          <a:xfrm>
            <a:off x="1075267" y="2999530"/>
            <a:ext cx="10041466" cy="78881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xima Nova Light" charset="0"/>
                <a:ea typeface="Proxima Nova Light" charset="0"/>
                <a:cs typeface="Proxima Nova Light" charset="0"/>
              </a:rPr>
              <a:t>Why is it important be have self-confidence?</a:t>
            </a:r>
            <a:endParaRPr lang="en-US" sz="1200" dirty="0">
              <a:solidFill>
                <a:schemeClr val="bg1"/>
              </a:solidFill>
              <a:latin typeface="Proxima Nova Light" charset="0"/>
              <a:ea typeface="Proxima Nova Light" charset="0"/>
              <a:cs typeface="Proxima Nova Light" charset="0"/>
            </a:endParaRPr>
          </a:p>
        </p:txBody>
      </p:sp>
      <p:sp>
        <p:nvSpPr>
          <p:cNvPr id="8" name="Text Box 9"/>
          <p:cNvSpPr txBox="1"/>
          <p:nvPr/>
        </p:nvSpPr>
        <p:spPr>
          <a:xfrm>
            <a:off x="4542414" y="2114226"/>
            <a:ext cx="3107172" cy="75383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rPr>
              <a:t>Question</a:t>
            </a:r>
            <a:endParaRPr lang="en-US" sz="1200" dirty="0">
              <a:solidFill>
                <a:schemeClr val="bg1"/>
              </a:solidFill>
              <a:effectLst/>
              <a:latin typeface="Proxima Nova" charset="0"/>
              <a:ea typeface="Proxima Nova" charset="0"/>
              <a:cs typeface="Proxima No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0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9E6"/>
            </a:gs>
            <a:gs pos="100000">
              <a:srgbClr val="0084C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9"/>
          <p:cNvSpPr txBox="1"/>
          <p:nvPr/>
        </p:nvSpPr>
        <p:spPr>
          <a:xfrm>
            <a:off x="2072216" y="2618530"/>
            <a:ext cx="7962902" cy="198733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xima Nova Light" charset="0"/>
                <a:ea typeface="Proxima Nova Light" charset="0"/>
                <a:cs typeface="Proxima Nova Light" charset="0"/>
              </a:rPr>
              <a:t>It gives you a good feeling about yourself and it helps you to believe you can achieve anything! </a:t>
            </a:r>
          </a:p>
        </p:txBody>
      </p:sp>
      <p:sp>
        <p:nvSpPr>
          <p:cNvPr id="8" name="Text Box 9"/>
          <p:cNvSpPr txBox="1"/>
          <p:nvPr/>
        </p:nvSpPr>
        <p:spPr>
          <a:xfrm>
            <a:off x="4500081" y="1733226"/>
            <a:ext cx="3107172" cy="79830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rPr>
              <a:t>Answer</a:t>
            </a:r>
            <a:endParaRPr lang="en-US" sz="1200" dirty="0">
              <a:solidFill>
                <a:schemeClr val="bg1"/>
              </a:solidFill>
              <a:effectLst/>
              <a:latin typeface="Proxima Nova" charset="0"/>
              <a:ea typeface="Proxima Nova" charset="0"/>
              <a:cs typeface="Proxima No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52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9"/>
          <p:cNvSpPr txBox="1"/>
          <p:nvPr/>
        </p:nvSpPr>
        <p:spPr>
          <a:xfrm>
            <a:off x="1075267" y="2999530"/>
            <a:ext cx="10041466" cy="78881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xima Nova Light" charset="0"/>
                <a:ea typeface="Proxima Nova Light" charset="0"/>
                <a:cs typeface="Proxima Nova Light" charset="0"/>
              </a:rPr>
              <a:t>What helps your feel confident about yourself?</a:t>
            </a:r>
          </a:p>
        </p:txBody>
      </p:sp>
      <p:sp>
        <p:nvSpPr>
          <p:cNvPr id="8" name="Text Box 9"/>
          <p:cNvSpPr txBox="1"/>
          <p:nvPr/>
        </p:nvSpPr>
        <p:spPr>
          <a:xfrm>
            <a:off x="4542414" y="2114226"/>
            <a:ext cx="3107172" cy="75383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rPr>
              <a:t>Question</a:t>
            </a:r>
            <a:endParaRPr lang="en-US" sz="1200" dirty="0">
              <a:solidFill>
                <a:schemeClr val="bg1"/>
              </a:solidFill>
              <a:effectLst/>
              <a:latin typeface="Proxima Nova" charset="0"/>
              <a:ea typeface="Proxima Nova" charset="0"/>
              <a:cs typeface="Proxima No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6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9E6"/>
            </a:gs>
            <a:gs pos="100000">
              <a:srgbClr val="0084C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9"/>
          <p:cNvSpPr txBox="1"/>
          <p:nvPr/>
        </p:nvSpPr>
        <p:spPr>
          <a:xfrm>
            <a:off x="2063749" y="2254463"/>
            <a:ext cx="7962902" cy="198733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xima Nova Light" charset="0"/>
                <a:ea typeface="Proxima Nova Light" charset="0"/>
                <a:cs typeface="Proxima Nova Light" charset="0"/>
              </a:rPr>
              <a:t>Everything </a:t>
            </a:r>
            <a:r>
              <a:rPr lang="en-US" sz="4000">
                <a:solidFill>
                  <a:schemeClr val="bg1"/>
                </a:solidFill>
                <a:latin typeface="Proxima Nova Light" charset="0"/>
                <a:ea typeface="Proxima Nova Light" charset="0"/>
                <a:cs typeface="Proxima Nova Light" charset="0"/>
              </a:rPr>
              <a:t>can</a:t>
            </a:r>
            <a:r>
              <a:rPr lang="en-US" sz="4000" smtClean="0">
                <a:solidFill>
                  <a:schemeClr val="bg1"/>
                </a:solidFill>
                <a:latin typeface="Proxima Nova Light" charset="0"/>
                <a:ea typeface="Proxima Nova Light" charset="0"/>
                <a:cs typeface="Proxima Nova Light" charset="0"/>
              </a:rPr>
              <a:t>!</a:t>
            </a:r>
            <a:endParaRPr lang="en-US" sz="2000" smtClean="0">
              <a:solidFill>
                <a:schemeClr val="bg1"/>
              </a:solidFill>
              <a:latin typeface="Proxima Nova Light" charset="0"/>
              <a:ea typeface="Proxima Nova Light" charset="0"/>
              <a:cs typeface="Proxima Nova Light" charset="0"/>
            </a:endParaRPr>
          </a:p>
          <a:p>
            <a:pPr algn="ctr"/>
            <a:endParaRPr lang="en-US" sz="2000" dirty="0">
              <a:solidFill>
                <a:schemeClr val="bg1"/>
              </a:solidFill>
              <a:latin typeface="Proxima Nova Light" charset="0"/>
              <a:ea typeface="Proxima Nova Light" charset="0"/>
              <a:cs typeface="Proxima Nova Light" charset="0"/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Proxima Nova Light" charset="0"/>
                <a:ea typeface="Proxima Nova Light" charset="0"/>
                <a:cs typeface="Proxima Nova Light" charset="0"/>
              </a:rPr>
              <a:t>For example, doing well in a test, doing a good deed or helping a friend. </a:t>
            </a:r>
          </a:p>
        </p:txBody>
      </p:sp>
      <p:sp>
        <p:nvSpPr>
          <p:cNvPr id="14" name="Text Box 9"/>
          <p:cNvSpPr txBox="1"/>
          <p:nvPr/>
        </p:nvSpPr>
        <p:spPr>
          <a:xfrm>
            <a:off x="4491614" y="1072826"/>
            <a:ext cx="3107172" cy="79830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rPr>
              <a:t>Answer</a:t>
            </a:r>
            <a:endParaRPr lang="en-US" sz="1200" dirty="0">
              <a:solidFill>
                <a:schemeClr val="bg1"/>
              </a:solidFill>
              <a:effectLst/>
              <a:latin typeface="Proxima Nova" charset="0"/>
              <a:ea typeface="Proxima Nova" charset="0"/>
              <a:cs typeface="Proxima No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23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9"/>
          <p:cNvSpPr txBox="1"/>
          <p:nvPr/>
        </p:nvSpPr>
        <p:spPr>
          <a:xfrm>
            <a:off x="1885659" y="2584728"/>
            <a:ext cx="8420681" cy="1987271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 Light" charset="0"/>
                <a:ea typeface="Proxima Nova Light" charset="0"/>
                <a:cs typeface="Proxima Nova Light" charset="0"/>
              </a:rPr>
              <a:t>Turn to the person next to you and tell them one thing that will help them feel confident about themselves!</a:t>
            </a:r>
          </a:p>
        </p:txBody>
      </p:sp>
      <p:sp>
        <p:nvSpPr>
          <p:cNvPr id="8" name="Text Box 9"/>
          <p:cNvSpPr txBox="1"/>
          <p:nvPr/>
        </p:nvSpPr>
        <p:spPr>
          <a:xfrm>
            <a:off x="4871509" y="1652368"/>
            <a:ext cx="2448982" cy="932361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rgbClr val="0084C6"/>
                </a:solidFill>
                <a:latin typeface="Proxima Nova" charset="0"/>
                <a:ea typeface="Proxima Nova" charset="0"/>
                <a:cs typeface="Proxima Nova" charset="0"/>
              </a:rPr>
              <a:t>Activity!</a:t>
            </a:r>
            <a:endParaRPr lang="en-US" sz="1200" dirty="0">
              <a:solidFill>
                <a:srgbClr val="0084C6"/>
              </a:solidFill>
              <a:effectLst/>
              <a:latin typeface="Proxima Nova" charset="0"/>
              <a:ea typeface="Proxima Nova" charset="0"/>
              <a:cs typeface="Proxima Nova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4411" y="6042134"/>
            <a:ext cx="3206667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01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9"/>
          <p:cNvSpPr txBox="1"/>
          <p:nvPr/>
        </p:nvSpPr>
        <p:spPr>
          <a:xfrm>
            <a:off x="1075267" y="2999530"/>
            <a:ext cx="10041466" cy="78881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xima Nova Light" charset="0"/>
                <a:ea typeface="Proxima Nova Light" charset="0"/>
                <a:cs typeface="Proxima Nova Light" charset="0"/>
              </a:rPr>
              <a:t>How else can we build our confidence?</a:t>
            </a:r>
          </a:p>
        </p:txBody>
      </p:sp>
      <p:sp>
        <p:nvSpPr>
          <p:cNvPr id="8" name="Text Box 9"/>
          <p:cNvSpPr txBox="1"/>
          <p:nvPr/>
        </p:nvSpPr>
        <p:spPr>
          <a:xfrm>
            <a:off x="4542414" y="2114226"/>
            <a:ext cx="3107172" cy="75383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rPr>
              <a:t>Question</a:t>
            </a:r>
            <a:endParaRPr lang="en-US" sz="1200" dirty="0">
              <a:solidFill>
                <a:schemeClr val="bg1"/>
              </a:solidFill>
              <a:effectLst/>
              <a:latin typeface="Proxima Nova" charset="0"/>
              <a:ea typeface="Proxima Nova" charset="0"/>
              <a:cs typeface="Proxima No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57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9E6"/>
            </a:gs>
            <a:gs pos="100000">
              <a:srgbClr val="0084C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/>
          <p:nvPr/>
        </p:nvSpPr>
        <p:spPr>
          <a:xfrm>
            <a:off x="3573192" y="1826335"/>
            <a:ext cx="4997975" cy="89603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Proxima Nova" charset="0"/>
                <a:ea typeface="Proxima Nova" charset="0"/>
                <a:cs typeface="Proxima Nova" charset="0"/>
              </a:rPr>
              <a:t>Assembly Challenge!</a:t>
            </a:r>
            <a:endParaRPr lang="en-US" sz="1200" dirty="0">
              <a:solidFill>
                <a:schemeClr val="bg1">
                  <a:lumMod val="95000"/>
                </a:schemeClr>
              </a:solidFill>
              <a:effectLst/>
              <a:latin typeface="Proxima Nova" charset="0"/>
              <a:ea typeface="Proxima Nova" charset="0"/>
              <a:cs typeface="Proxima Nova" charset="0"/>
            </a:endParaRPr>
          </a:p>
        </p:txBody>
      </p:sp>
      <p:sp>
        <p:nvSpPr>
          <p:cNvPr id="11" name="Text Box 9"/>
          <p:cNvSpPr txBox="1"/>
          <p:nvPr/>
        </p:nvSpPr>
        <p:spPr>
          <a:xfrm>
            <a:off x="1447809" y="2802177"/>
            <a:ext cx="9248743" cy="1477663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0" algn="ctr"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</a:pP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Proxima Nova Light" charset="0"/>
                <a:ea typeface="Proxima Nova Light" charset="0"/>
                <a:cs typeface="Proxima Nova Light" charset="0"/>
              </a:rPr>
              <a:t>Compliment two people by the end of today – help each other build self-confidence!</a:t>
            </a:r>
            <a:endParaRPr lang="en-US" sz="3200" dirty="0" smtClean="0">
              <a:solidFill>
                <a:schemeClr val="bg1">
                  <a:lumMod val="95000"/>
                </a:schemeClr>
              </a:solidFill>
              <a:effectLst/>
              <a:latin typeface="Proxima Nova Light" charset="0"/>
              <a:ea typeface="Proxima Nova Light" charset="0"/>
              <a:cs typeface="Proxima Nov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8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/>
          <p:nvPr/>
        </p:nvSpPr>
        <p:spPr>
          <a:xfrm>
            <a:off x="3990646" y="791221"/>
            <a:ext cx="4366352" cy="89603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rgbClr val="008BDB"/>
                </a:solidFill>
                <a:latin typeface="Proxima Nova" charset="0"/>
                <a:ea typeface="Proxima Nova" charset="0"/>
                <a:cs typeface="Proxima Nova" charset="0"/>
              </a:rPr>
              <a:t>Assembly Review </a:t>
            </a:r>
            <a:endParaRPr lang="en-US" sz="1200" dirty="0">
              <a:solidFill>
                <a:srgbClr val="008BDB"/>
              </a:solidFill>
              <a:effectLst/>
              <a:latin typeface="Proxima Nova" charset="0"/>
              <a:ea typeface="Proxima Nova" charset="0"/>
              <a:cs typeface="Proxima Nova" charset="0"/>
            </a:endParaRPr>
          </a:p>
        </p:txBody>
      </p:sp>
      <p:sp>
        <p:nvSpPr>
          <p:cNvPr id="11" name="Text Box 9"/>
          <p:cNvSpPr txBox="1"/>
          <p:nvPr/>
        </p:nvSpPr>
        <p:spPr>
          <a:xfrm>
            <a:off x="1158445" y="1851477"/>
            <a:ext cx="10181879" cy="371699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Arial" charset="0"/>
              <a:buChar char="•"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 Light" charset="0"/>
                <a:ea typeface="Proxima Nova Light" charset="0"/>
                <a:cs typeface="Proxima Nova Light" charset="0"/>
              </a:rPr>
              <a:t>Its good to be different, and we should celebrate differences!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Arial" charset="0"/>
              <a:buChar char="•"/>
            </a:pP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Proxima Nova Light" charset="0"/>
              <a:ea typeface="Proxima Nova Light" charset="0"/>
              <a:cs typeface="Proxima Nova Light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Arial" charset="0"/>
              <a:buChar char="•"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 Light" charset="0"/>
                <a:ea typeface="Proxima Nova Light" charset="0"/>
                <a:cs typeface="Proxima Nova Light" charset="0"/>
              </a:rPr>
              <a:t>Pupils can be bullied for lots of different reasons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roxima Nova Light" charset="0"/>
                <a:ea typeface="Proxima Nova Light" charset="0"/>
                <a:cs typeface="Proxima Nova Light" charset="0"/>
              </a:rPr>
              <a:t>, always tell someone if you have a problem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Arial" charset="0"/>
              <a:buChar char="•"/>
            </a:pPr>
            <a:endParaRPr lang="en-US" sz="3200" dirty="0" smtClean="0">
              <a:solidFill>
                <a:schemeClr val="bg2">
                  <a:lumMod val="50000"/>
                </a:schemeClr>
              </a:solidFill>
              <a:effectLst/>
              <a:latin typeface="Proxima Nova Light" charset="0"/>
              <a:ea typeface="Proxima Nova Light" charset="0"/>
              <a:cs typeface="Proxima Nova Light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Arial" charset="0"/>
              <a:buChar char="•"/>
            </a:pPr>
            <a:r>
              <a:rPr lang="en-US" sz="3200" b="1" dirty="0" smtClean="0">
                <a:solidFill>
                  <a:srgbClr val="008BDB"/>
                </a:solidFill>
                <a:latin typeface="Proxima Nova Semibold" charset="0"/>
                <a:ea typeface="Proxima Nova Semibold" charset="0"/>
                <a:cs typeface="Proxima Nova Semibold" charset="0"/>
              </a:rPr>
              <a:t>It’s Your Voice!</a:t>
            </a:r>
            <a:endParaRPr lang="en-US" sz="3200" b="1" dirty="0" smtClean="0">
              <a:solidFill>
                <a:srgbClr val="008BDB"/>
              </a:solidFill>
              <a:effectLst/>
              <a:latin typeface="Proxima Nova Semibold" charset="0"/>
              <a:ea typeface="Proxima Nova Semibold" charset="0"/>
              <a:cs typeface="Proxima Nova Semibold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4411" y="6042134"/>
            <a:ext cx="3206667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3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9E6"/>
            </a:gs>
            <a:gs pos="100000">
              <a:srgbClr val="0084C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9"/>
          <p:cNvSpPr txBox="1"/>
          <p:nvPr/>
        </p:nvSpPr>
        <p:spPr>
          <a:xfrm>
            <a:off x="1561147" y="2694118"/>
            <a:ext cx="9208135" cy="137414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xima Nova Light" charset="0"/>
                <a:ea typeface="Proxima Nova Light" charset="0"/>
                <a:cs typeface="Proxima Nova Light" charset="0"/>
              </a:rPr>
              <a:t>Within the past year </a:t>
            </a:r>
            <a:r>
              <a:rPr lang="en-US" sz="4000" b="1" dirty="0">
                <a:solidFill>
                  <a:schemeClr val="bg1"/>
                </a:solidFill>
                <a:latin typeface="Proxima Nova Light" charset="0"/>
                <a:ea typeface="Proxima Nova Light" charset="0"/>
                <a:cs typeface="Proxima Nova Light" charset="0"/>
              </a:rPr>
              <a:t>1.5 million </a:t>
            </a:r>
            <a:r>
              <a:rPr lang="en-US" sz="4000" dirty="0">
                <a:solidFill>
                  <a:schemeClr val="bg1"/>
                </a:solidFill>
                <a:latin typeface="Proxima Nova Light" charset="0"/>
                <a:ea typeface="Proxima Nova Light" charset="0"/>
                <a:cs typeface="Proxima Nova Light" charset="0"/>
              </a:rPr>
              <a:t>children and young people have been bullied. </a:t>
            </a:r>
          </a:p>
        </p:txBody>
      </p:sp>
    </p:spTree>
    <p:extLst>
      <p:ext uri="{BB962C8B-B14F-4D97-AF65-F5344CB8AC3E}">
        <p14:creationId xmlns:p14="http://schemas.microsoft.com/office/powerpoint/2010/main" val="152965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9E6"/>
            </a:gs>
            <a:gs pos="100000">
              <a:srgbClr val="0084C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9"/>
          <p:cNvSpPr txBox="1"/>
          <p:nvPr/>
        </p:nvSpPr>
        <p:spPr>
          <a:xfrm>
            <a:off x="1561147" y="2694118"/>
            <a:ext cx="9208135" cy="137414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srgbClr val="FFFFFF"/>
                </a:solidFill>
                <a:effectLst/>
                <a:latin typeface="Proxima Nova Light" charset="0"/>
                <a:ea typeface="Proxima Nova Light" charset="0"/>
                <a:cs typeface="Proxima Nova Light" charset="0"/>
              </a:rPr>
              <a:t>Every day 160,000 children aged 5 to 19 are too scared to go to school.</a:t>
            </a:r>
            <a:endParaRPr lang="en-US" sz="1200" dirty="0">
              <a:effectLst/>
              <a:latin typeface="Proxima Nova Light" charset="0"/>
              <a:ea typeface="Proxima Nova Light" charset="0"/>
              <a:cs typeface="Proxima Nov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9E6"/>
            </a:gs>
            <a:gs pos="100000">
              <a:srgbClr val="0084C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"/>
          <p:cNvSpPr txBox="1"/>
          <p:nvPr/>
        </p:nvSpPr>
        <p:spPr>
          <a:xfrm>
            <a:off x="1487151" y="2461147"/>
            <a:ext cx="9208135" cy="149225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xima Nova Light" charset="0"/>
                <a:ea typeface="Proxima Nova Light" charset="0"/>
                <a:cs typeface="Proxima Nova Light" charset="0"/>
              </a:rPr>
              <a:t>36% of children and young people who have been bullied said it made them feel depressed </a:t>
            </a:r>
            <a:endParaRPr lang="en-US" sz="1200" dirty="0">
              <a:solidFill>
                <a:schemeClr val="bg1"/>
              </a:solidFill>
              <a:effectLst/>
              <a:latin typeface="Proxima Nova Light" charset="0"/>
              <a:ea typeface="Proxima Nova Light" charset="0"/>
              <a:cs typeface="Proxima Nov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2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9E6"/>
            </a:gs>
            <a:gs pos="100000">
              <a:srgbClr val="0084C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/>
          <p:nvPr/>
        </p:nvSpPr>
        <p:spPr>
          <a:xfrm>
            <a:off x="745066" y="1244601"/>
            <a:ext cx="10607085" cy="2105874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xima Nova Light" charset="0"/>
                <a:ea typeface="Proxima Nova Light" charset="0"/>
                <a:cs typeface="Proxima Nova Light" charset="0"/>
              </a:rPr>
              <a:t>Children and young people can be bullied for lots of different reasons from appearance and accents to gender and </a:t>
            </a:r>
            <a:r>
              <a:rPr lang="en-US" sz="4000" dirty="0" smtClean="0">
                <a:solidFill>
                  <a:schemeClr val="bg1"/>
                </a:solidFill>
                <a:latin typeface="Proxima Nova Light" charset="0"/>
                <a:ea typeface="Proxima Nova Light" charset="0"/>
                <a:cs typeface="Proxima Nova Light" charset="0"/>
              </a:rPr>
              <a:t>race</a:t>
            </a:r>
            <a:endParaRPr lang="en-US" sz="1200" dirty="0">
              <a:solidFill>
                <a:schemeClr val="bg1"/>
              </a:solidFill>
              <a:effectLst/>
              <a:latin typeface="Proxima Nova Light" charset="0"/>
              <a:ea typeface="Proxima Nova Light" charset="0"/>
              <a:cs typeface="Proxima Nova Light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5065" y="3350475"/>
            <a:ext cx="106070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rPr>
              <a:t>This can have </a:t>
            </a:r>
            <a:r>
              <a:rPr lang="en-US" sz="4000" dirty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rPr>
              <a:t>a negative impact on </a:t>
            </a:r>
            <a:r>
              <a:rPr lang="en-US" sz="4000" dirty="0" smtClean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rPr>
              <a:t>your confidence </a:t>
            </a:r>
            <a:r>
              <a:rPr lang="en-US" sz="4000" dirty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rPr>
              <a:t>and self-esteem. </a:t>
            </a:r>
            <a:endParaRPr lang="en-US" sz="4000" dirty="0">
              <a:solidFill>
                <a:schemeClr val="bg1"/>
              </a:solidFill>
              <a:effectLst/>
              <a:latin typeface="Proxima Nova" charset="0"/>
              <a:ea typeface="Proxima Nova" charset="0"/>
              <a:cs typeface="Proxima No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10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/>
          <p:nvPr/>
        </p:nvSpPr>
        <p:spPr>
          <a:xfrm>
            <a:off x="1885659" y="2584729"/>
            <a:ext cx="8420681" cy="149225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 Light" charset="0"/>
                <a:ea typeface="Proxima Nova Light" charset="0"/>
                <a:cs typeface="Proxima Nova Light" charset="0"/>
              </a:rPr>
              <a:t>Stand-up if you have blonde hair and brown eyes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Proxima Nova Light" charset="0"/>
              <a:ea typeface="Proxima Nova Light" charset="0"/>
              <a:cs typeface="Proxima Nova Light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4871509" y="1652368"/>
            <a:ext cx="2448982" cy="932361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rgbClr val="0084C6"/>
                </a:solidFill>
                <a:latin typeface="Proxima Nova" charset="0"/>
                <a:ea typeface="Proxima Nova" charset="0"/>
                <a:cs typeface="Proxima Nova" charset="0"/>
              </a:rPr>
              <a:t>Activity!</a:t>
            </a:r>
            <a:endParaRPr lang="en-US" sz="1200" dirty="0">
              <a:solidFill>
                <a:srgbClr val="0084C6"/>
              </a:solidFill>
              <a:effectLst/>
              <a:latin typeface="Proxima Nova" charset="0"/>
              <a:ea typeface="Proxima Nova" charset="0"/>
              <a:cs typeface="Proxima Nova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4411" y="6042134"/>
            <a:ext cx="3206667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3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9E6"/>
            </a:gs>
            <a:gs pos="100000">
              <a:srgbClr val="0084C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4761" y="2458723"/>
            <a:ext cx="748247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xima Nova Light" charset="0"/>
                <a:ea typeface="Proxima Nova Light" charset="0"/>
                <a:cs typeface="Proxima Nova Light" charset="0"/>
              </a:rPr>
              <a:t>Even though you have similar features, you are all different! </a:t>
            </a:r>
          </a:p>
        </p:txBody>
      </p:sp>
    </p:spTree>
    <p:extLst>
      <p:ext uri="{BB962C8B-B14F-4D97-AF65-F5344CB8AC3E}">
        <p14:creationId xmlns:p14="http://schemas.microsoft.com/office/powerpoint/2010/main" val="48528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/>
          <p:nvPr/>
        </p:nvSpPr>
        <p:spPr>
          <a:xfrm>
            <a:off x="2114549" y="2999530"/>
            <a:ext cx="7962902" cy="78881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bg1"/>
                </a:solidFill>
                <a:latin typeface="Proxima Nova Light" charset="0"/>
                <a:ea typeface="Proxima Nova Light" charset="0"/>
                <a:cs typeface="Proxima Nova Light" charset="0"/>
              </a:rPr>
              <a:t>What does self-confidence mean?</a:t>
            </a:r>
            <a:endParaRPr lang="en-US" sz="1200" dirty="0">
              <a:solidFill>
                <a:schemeClr val="bg1"/>
              </a:solidFill>
              <a:effectLst/>
              <a:latin typeface="Proxima Nova Light" charset="0"/>
              <a:ea typeface="Proxima Nova Light" charset="0"/>
              <a:cs typeface="Proxima Nova Light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4542414" y="2114226"/>
            <a:ext cx="3107172" cy="75383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rPr>
              <a:t>Question</a:t>
            </a:r>
            <a:endParaRPr lang="en-US" sz="1200" dirty="0">
              <a:solidFill>
                <a:schemeClr val="bg1"/>
              </a:solidFill>
              <a:effectLst/>
              <a:latin typeface="Proxima Nova" charset="0"/>
              <a:ea typeface="Proxima Nova" charset="0"/>
              <a:cs typeface="Proxima No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2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9E6"/>
            </a:gs>
            <a:gs pos="100000">
              <a:srgbClr val="0084C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9"/>
          <p:cNvSpPr txBox="1"/>
          <p:nvPr/>
        </p:nvSpPr>
        <p:spPr>
          <a:xfrm>
            <a:off x="2072216" y="2618530"/>
            <a:ext cx="7962902" cy="198733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xima Nova Light" charset="0"/>
                <a:ea typeface="Proxima Nova Light" charset="0"/>
                <a:cs typeface="Proxima Nova Light" charset="0"/>
              </a:rPr>
              <a:t>A</a:t>
            </a:r>
            <a:r>
              <a:rPr lang="en-US" sz="4000" dirty="0" smtClean="0">
                <a:solidFill>
                  <a:schemeClr val="bg1"/>
                </a:solidFill>
                <a:latin typeface="Proxima Nova Light" charset="0"/>
                <a:ea typeface="Proxima Nova Light" charset="0"/>
                <a:cs typeface="Proxima Nova Light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Proxima Nova Light" charset="0"/>
                <a:ea typeface="Proxima Nova Light" charset="0"/>
                <a:cs typeface="Proxima Nova Light" charset="0"/>
              </a:rPr>
              <a:t>feeling of trust in </a:t>
            </a:r>
            <a:r>
              <a:rPr lang="en-US" sz="4000" dirty="0" smtClean="0">
                <a:solidFill>
                  <a:schemeClr val="bg1"/>
                </a:solidFill>
                <a:latin typeface="Proxima Nova Light" charset="0"/>
                <a:ea typeface="Proxima Nova Light" charset="0"/>
                <a:cs typeface="Proxima Nova Light" charset="0"/>
              </a:rPr>
              <a:t>your </a:t>
            </a:r>
            <a:r>
              <a:rPr lang="en-US" sz="4000" dirty="0">
                <a:solidFill>
                  <a:schemeClr val="bg1"/>
                </a:solidFill>
                <a:latin typeface="Proxima Nova Light" charset="0"/>
                <a:ea typeface="Proxima Nova Light" charset="0"/>
                <a:cs typeface="Proxima Nova Light" charset="0"/>
              </a:rPr>
              <a:t>abilities, qualities, and judgement</a:t>
            </a:r>
            <a:r>
              <a:rPr lang="en-US" sz="4000" dirty="0">
                <a:solidFill>
                  <a:schemeClr val="bg1"/>
                </a:solidFill>
                <a:latin typeface="Proxima Nova Light" charset="0"/>
                <a:ea typeface="Proxima Nova Light" charset="0"/>
                <a:cs typeface="Proxima Nova Light" charset="0"/>
              </a:rPr>
              <a:t> </a:t>
            </a:r>
            <a:endParaRPr lang="en-US" sz="4000" dirty="0">
              <a:solidFill>
                <a:schemeClr val="bg1"/>
              </a:solidFill>
              <a:latin typeface="Proxima Nova Light" charset="0"/>
              <a:ea typeface="Proxima Nova Light" charset="0"/>
              <a:cs typeface="Proxima Nova Light" charset="0"/>
            </a:endParaRPr>
          </a:p>
        </p:txBody>
      </p:sp>
      <p:sp>
        <p:nvSpPr>
          <p:cNvPr id="8" name="Text Box 9"/>
          <p:cNvSpPr txBox="1"/>
          <p:nvPr/>
        </p:nvSpPr>
        <p:spPr>
          <a:xfrm>
            <a:off x="4500081" y="1733226"/>
            <a:ext cx="3107172" cy="79830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rPr>
              <a:t>Answer</a:t>
            </a:r>
            <a:endParaRPr lang="en-US" sz="1200" dirty="0">
              <a:solidFill>
                <a:schemeClr val="bg1"/>
              </a:solidFill>
              <a:effectLst/>
              <a:latin typeface="Proxima Nova" charset="0"/>
              <a:ea typeface="Proxima Nova" charset="0"/>
              <a:cs typeface="Proxima No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31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5401</TotalTime>
  <Words>270</Words>
  <Application>Microsoft Macintosh PowerPoint</Application>
  <PresentationFormat>Widescreen</PresentationFormat>
  <Paragraphs>35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Calibri Light</vt:lpstr>
      <vt:lpstr>Proxima Nova</vt:lpstr>
      <vt:lpstr>Proxima Nova Light</vt:lpstr>
      <vt:lpstr>Proxima Nova Semibold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Brennan</dc:creator>
  <cp:lastModifiedBy>Lucy Harvey</cp:lastModifiedBy>
  <cp:revision>18</cp:revision>
  <dcterms:created xsi:type="dcterms:W3CDTF">2016-09-01T13:58:41Z</dcterms:created>
  <dcterms:modified xsi:type="dcterms:W3CDTF">2017-09-21T14:55:18Z</dcterms:modified>
</cp:coreProperties>
</file>