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2"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3"/>
    <p:restoredTop sz="94674"/>
  </p:normalViewPr>
  <p:slideViewPr>
    <p:cSldViewPr snapToGrid="0" snapToObjects="1">
      <p:cViewPr varScale="1">
        <p:scale>
          <a:sx n="89" d="100"/>
          <a:sy n="89" d="100"/>
        </p:scale>
        <p:origin x="4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A5FF5A-BE42-EA4C-B273-9A405F749F67}"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77240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5FF5A-BE42-EA4C-B273-9A405F749F67}"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069013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5FF5A-BE42-EA4C-B273-9A405F749F67}"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06519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5FF5A-BE42-EA4C-B273-9A405F749F67}"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68563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A5FF5A-BE42-EA4C-B273-9A405F749F67}"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0649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A5FF5A-BE42-EA4C-B273-9A405F749F67}"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06335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A5FF5A-BE42-EA4C-B273-9A405F749F67}" type="datetimeFigureOut">
              <a:rPr lang="en-US" smtClean="0"/>
              <a:t>9/1/2016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40949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A5FF5A-BE42-EA4C-B273-9A405F749F67}" type="datetimeFigureOut">
              <a:rPr lang="en-US" smtClean="0"/>
              <a:t>9/1/2016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90185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5FF5A-BE42-EA4C-B273-9A405F749F67}" type="datetimeFigureOut">
              <a:rPr lang="en-US" smtClean="0"/>
              <a:t>9/1/2016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28918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5FF5A-BE42-EA4C-B273-9A405F749F67}"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438605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5FF5A-BE42-EA4C-B273-9A405F749F67}"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94C83-190F-E44B-8582-AB0A3C9A1A54}" type="slidenum">
              <a:rPr lang="en-US" smtClean="0"/>
              <a:t>‹#›</a:t>
            </a:fld>
            <a:endParaRPr lang="en-US"/>
          </a:p>
        </p:txBody>
      </p:sp>
    </p:spTree>
    <p:extLst>
      <p:ext uri="{BB962C8B-B14F-4D97-AF65-F5344CB8AC3E}">
        <p14:creationId xmlns:p14="http://schemas.microsoft.com/office/powerpoint/2010/main" val="117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5FF5A-BE42-EA4C-B273-9A405F749F67}" type="datetimeFigureOut">
              <a:rPr lang="en-US" smtClean="0"/>
              <a:t>9/1/2016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94C83-190F-E44B-8582-AB0A3C9A1A54}" type="slidenum">
              <a:rPr lang="en-US" smtClean="0"/>
              <a:t>‹#›</a:t>
            </a:fld>
            <a:endParaRPr lang="en-US"/>
          </a:p>
        </p:txBody>
      </p:sp>
    </p:spTree>
    <p:extLst>
      <p:ext uri="{BB962C8B-B14F-4D97-AF65-F5344CB8AC3E}">
        <p14:creationId xmlns:p14="http://schemas.microsoft.com/office/powerpoint/2010/main" val="581473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www.anti-bullyingalliance.org.uk/" TargetMode="External"/><Relationship Id="rId12" Type="http://schemas.openxmlformats.org/officeDocument/2006/relationships/image" Target="../media/image6.png"/><Relationship Id="rId2" Type="http://schemas.openxmlformats.org/officeDocument/2006/relationships/hyperlink" Target="https://www.google.co.uk/url?sa=i&amp;rct=j&amp;q=&amp;esrc=s&amp;source=images&amp;cd=&amp;cad=rja&amp;uact=8&amp;ved=0ahUKEwiIrK-qwOvOAhUDMBoKHS7QBEwQjRwIBw&amp;url=https://www.ecadet.zone/&amp;bvm=bv.131286987,d.ZGg&amp;psig=AFQjCNHUo_SoSl7Ij-XDwCECd8Y1TCi-7w&amp;ust=1472727693729738" TargetMode="Externa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hyperlink" Target="https://admin.tootoot.co.uk/login" TargetMode="External"/><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hyperlink" Target="https://www.google.co.uk/url?sa=i&amp;rct=j&amp;q=&amp;esrc=s&amp;source=images&amp;cd=&amp;cad=rja&amp;uact=8&amp;ved=0ahUKEwim7IOUwevOAhVCnBoKHdZ2C1MQjRwIBw&amp;url=https://commons.wikimedia.org/wiki/File:Ditch_The_Label_Logo.png&amp;bvm=bv.131286987,d.ZGg&amp;psig=AFQjCNFc2BWwEenbXz58-UamRGfUWkoReg&amp;ust=1472727913981810" TargetMode="External"/><Relationship Id="rId9" Type="http://schemas.openxmlformats.org/officeDocument/2006/relationships/hyperlink" Target="https://www.internetmatter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pupilvoiceweek@tootoot.co.uk"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p:nvPr/>
        </p:nvSpPr>
        <p:spPr>
          <a:xfrm>
            <a:off x="1298206" y="740261"/>
            <a:ext cx="10212705" cy="14922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0" b="1" dirty="0" smtClean="0">
                <a:solidFill>
                  <a:srgbClr val="008BDB"/>
                </a:solidFill>
                <a:effectLst/>
                <a:latin typeface="Proxima Nova" charset="0"/>
                <a:ea typeface="Calibri" charset="0"/>
                <a:cs typeface="Times New Roman" charset="0"/>
              </a:rPr>
              <a:t>#</a:t>
            </a:r>
            <a:r>
              <a:rPr lang="en-US" sz="10000" b="1" dirty="0" err="1">
                <a:solidFill>
                  <a:srgbClr val="008BDB"/>
                </a:solidFill>
                <a:latin typeface="Proxima Nova" charset="0"/>
                <a:ea typeface="Calibri" charset="0"/>
                <a:cs typeface="Times New Roman" charset="0"/>
              </a:rPr>
              <a:t>P</a:t>
            </a:r>
            <a:r>
              <a:rPr lang="en-US" sz="10000" b="1" dirty="0" err="1" smtClean="0">
                <a:solidFill>
                  <a:srgbClr val="008BDB"/>
                </a:solidFill>
                <a:effectLst/>
                <a:latin typeface="Proxima Nova" charset="0"/>
                <a:ea typeface="Calibri" charset="0"/>
                <a:cs typeface="Times New Roman" charset="0"/>
              </a:rPr>
              <a:t>upilvoiceweek</a:t>
            </a:r>
            <a:endParaRPr lang="en-US" sz="1200" dirty="0">
              <a:solidFill>
                <a:srgbClr val="008BDB"/>
              </a:solidFill>
              <a:effectLst/>
              <a:ea typeface="Calibri" charset="0"/>
              <a:cs typeface="Times New Roman" charset="0"/>
            </a:endParaRPr>
          </a:p>
        </p:txBody>
      </p:sp>
      <p:sp>
        <p:nvSpPr>
          <p:cNvPr id="6" name="Text Box 7"/>
          <p:cNvSpPr txBox="1"/>
          <p:nvPr/>
        </p:nvSpPr>
        <p:spPr>
          <a:xfrm>
            <a:off x="2073101" y="2232511"/>
            <a:ext cx="7555808" cy="9144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2400" dirty="0">
                <a:solidFill>
                  <a:srgbClr val="008BDB"/>
                </a:solidFill>
                <a:effectLst/>
                <a:latin typeface="Proxima Nova" charset="0"/>
                <a:ea typeface="Calibri" charset="0"/>
                <a:cs typeface="Times New Roman" charset="0"/>
              </a:rPr>
              <a:t>National pupil voice </a:t>
            </a:r>
            <a:r>
              <a:rPr lang="en-US" sz="2400" dirty="0" smtClean="0">
                <a:solidFill>
                  <a:srgbClr val="008BDB"/>
                </a:solidFill>
                <a:latin typeface="Proxima Nova" charset="0"/>
                <a:ea typeface="Calibri" charset="0"/>
                <a:cs typeface="Times New Roman" charset="0"/>
              </a:rPr>
              <a:t>week</a:t>
            </a:r>
            <a:r>
              <a:rPr lang="en-US" sz="2400" dirty="0" smtClean="0">
                <a:solidFill>
                  <a:srgbClr val="008BDB"/>
                </a:solidFill>
                <a:effectLst/>
                <a:latin typeface="Proxima Nova" charset="0"/>
                <a:ea typeface="Calibri" charset="0"/>
                <a:cs typeface="Times New Roman" charset="0"/>
              </a:rPr>
              <a:t>. 26</a:t>
            </a:r>
            <a:r>
              <a:rPr lang="en-US" sz="2400" baseline="30000" dirty="0" smtClean="0">
                <a:solidFill>
                  <a:srgbClr val="008BDB"/>
                </a:solidFill>
                <a:effectLst/>
                <a:latin typeface="Proxima Nova" charset="0"/>
                <a:ea typeface="Calibri" charset="0"/>
                <a:cs typeface="Times New Roman" charset="0"/>
              </a:rPr>
              <a:t>th</a:t>
            </a:r>
            <a:r>
              <a:rPr lang="en-US" sz="2400" dirty="0">
                <a:solidFill>
                  <a:srgbClr val="008BDB"/>
                </a:solidFill>
                <a:latin typeface="Proxima Nova" charset="0"/>
                <a:ea typeface="Calibri" charset="0"/>
                <a:cs typeface="Times New Roman" charset="0"/>
              </a:rPr>
              <a:t> </a:t>
            </a:r>
            <a:r>
              <a:rPr lang="en-US" sz="2400" dirty="0" smtClean="0">
                <a:solidFill>
                  <a:srgbClr val="008BDB"/>
                </a:solidFill>
                <a:latin typeface="Proxima Nova" charset="0"/>
                <a:ea typeface="Calibri" charset="0"/>
                <a:cs typeface="Times New Roman" charset="0"/>
              </a:rPr>
              <a:t>– 30</a:t>
            </a:r>
            <a:r>
              <a:rPr lang="en-US" sz="2400" baseline="30000" dirty="0" smtClean="0">
                <a:solidFill>
                  <a:srgbClr val="008BDB"/>
                </a:solidFill>
                <a:latin typeface="Proxima Nova" charset="0"/>
                <a:ea typeface="Calibri" charset="0"/>
                <a:cs typeface="Times New Roman" charset="0"/>
              </a:rPr>
              <a:t>th</a:t>
            </a:r>
            <a:r>
              <a:rPr lang="en-US" sz="2400" dirty="0" smtClean="0">
                <a:solidFill>
                  <a:srgbClr val="008BDB"/>
                </a:solidFill>
                <a:latin typeface="Proxima Nova" charset="0"/>
                <a:ea typeface="Calibri" charset="0"/>
                <a:cs typeface="Times New Roman" charset="0"/>
              </a:rPr>
              <a:t> </a:t>
            </a:r>
            <a:r>
              <a:rPr lang="en-US" sz="2400" dirty="0" smtClean="0">
                <a:solidFill>
                  <a:srgbClr val="008BDB"/>
                </a:solidFill>
                <a:effectLst/>
                <a:latin typeface="Proxima Nova" charset="0"/>
                <a:ea typeface="Calibri" charset="0"/>
                <a:cs typeface="Times New Roman" charset="0"/>
              </a:rPr>
              <a:t>September </a:t>
            </a:r>
            <a:r>
              <a:rPr lang="en-US" sz="2400" dirty="0">
                <a:solidFill>
                  <a:srgbClr val="008BDB"/>
                </a:solidFill>
                <a:effectLst/>
                <a:latin typeface="Proxima Nova" charset="0"/>
                <a:ea typeface="Calibri" charset="0"/>
                <a:cs typeface="Times New Roman" charset="0"/>
              </a:rPr>
              <a:t>2016.</a:t>
            </a:r>
            <a:endParaRPr lang="en-US" sz="1200" dirty="0">
              <a:solidFill>
                <a:srgbClr val="008BDB"/>
              </a:solidFill>
              <a:effectLst/>
              <a:ea typeface="Calibri" charset="0"/>
              <a:cs typeface="Times New Roman" charset="0"/>
            </a:endParaRPr>
          </a:p>
        </p:txBody>
      </p:sp>
      <p:pic>
        <p:nvPicPr>
          <p:cNvPr id="1026" name="Picture 2" descr="mage result for e cadets logo transparen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7829" y="5722479"/>
            <a:ext cx="613815" cy="7567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ge result for transparent ditch the labe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10085" y="5891473"/>
            <a:ext cx="2032454" cy="4736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92409" y="5246249"/>
            <a:ext cx="2605249" cy="1848117"/>
          </a:xfrm>
          <a:prstGeom prst="rect">
            <a:avLst/>
          </a:prstGeom>
        </p:spPr>
      </p:pic>
      <p:pic>
        <p:nvPicPr>
          <p:cNvPr id="1030" name="Picture 6" descr="mage result for anti bullying alliance logo">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16750" y="5830618"/>
            <a:ext cx="1117311" cy="44184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mage result for internet matters logo">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67811" y="5830618"/>
            <a:ext cx="1080958" cy="54047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ootoot - make a noise">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7486" y="5857130"/>
            <a:ext cx="1801598" cy="540479"/>
          </a:xfrm>
          <a:prstGeom prst="rect">
            <a:avLst/>
          </a:prstGeom>
          <a:noFill/>
          <a:extLst>
            <a:ext uri="{909E8E84-426E-40DD-AFC4-6F175D3DCCD1}">
              <a14:hiddenFill xmlns:a14="http://schemas.microsoft.com/office/drawing/2010/main">
                <a:solidFill>
                  <a:srgbClr val="FFFFFF"/>
                </a:solidFill>
              </a14:hiddenFill>
            </a:ext>
          </a:extLst>
        </p:spPr>
      </p:pic>
      <p:sp>
        <p:nvSpPr>
          <p:cNvPr id="15" name="Text Box 9"/>
          <p:cNvSpPr txBox="1"/>
          <p:nvPr/>
        </p:nvSpPr>
        <p:spPr>
          <a:xfrm>
            <a:off x="3992409" y="3352760"/>
            <a:ext cx="4199686" cy="74400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4000" b="1" dirty="0">
                <a:solidFill>
                  <a:schemeClr val="bg2">
                    <a:lumMod val="50000"/>
                  </a:schemeClr>
                </a:solidFill>
                <a:latin typeface="Proxima Nova" charset="0"/>
                <a:ea typeface="Calibri" charset="0"/>
                <a:cs typeface="Times New Roman" charset="0"/>
              </a:rPr>
              <a:t>‘It’s good to talk’</a:t>
            </a:r>
            <a:endParaRPr lang="en-US" sz="1200" dirty="0">
              <a:solidFill>
                <a:schemeClr val="bg2">
                  <a:lumMod val="50000"/>
                </a:schemeClr>
              </a:solidFill>
              <a:ea typeface="Calibri" charset="0"/>
              <a:cs typeface="Times New Roman" charset="0"/>
            </a:endParaRPr>
          </a:p>
          <a:p>
            <a:pPr marL="0" marR="0">
              <a:spcBef>
                <a:spcPts val="0"/>
              </a:spcBef>
              <a:spcAft>
                <a:spcPts val="0"/>
              </a:spcAft>
            </a:pPr>
            <a:endParaRPr lang="en-US" sz="4000" b="1" dirty="0" smtClean="0">
              <a:solidFill>
                <a:srgbClr val="FFFFFF"/>
              </a:solidFill>
              <a:effectLst/>
              <a:latin typeface="Proxima Nova" charset="0"/>
              <a:ea typeface="Calibri" charset="0"/>
              <a:cs typeface="Times New Roman" charset="0"/>
            </a:endParaRPr>
          </a:p>
        </p:txBody>
      </p:sp>
    </p:spTree>
    <p:extLst>
      <p:ext uri="{BB962C8B-B14F-4D97-AF65-F5344CB8AC3E}">
        <p14:creationId xmlns:p14="http://schemas.microsoft.com/office/powerpoint/2010/main" val="1839414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032567" y="2452818"/>
            <a:ext cx="5200333" cy="15349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Secondary Activities </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Tree>
    <p:extLst>
      <p:ext uri="{BB962C8B-B14F-4D97-AF65-F5344CB8AC3E}">
        <p14:creationId xmlns:p14="http://schemas.microsoft.com/office/powerpoint/2010/main" val="663350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13067" y="255718"/>
            <a:ext cx="5200333" cy="15349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Get creative!</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3" name="Rectangle 2"/>
          <p:cNvSpPr/>
          <p:nvPr/>
        </p:nvSpPr>
        <p:spPr>
          <a:xfrm>
            <a:off x="533400" y="1023209"/>
            <a:ext cx="10807700" cy="4862870"/>
          </a:xfrm>
          <a:prstGeom prst="rect">
            <a:avLst/>
          </a:prstGeom>
        </p:spPr>
        <p:txBody>
          <a:bodyPr wrap="square">
            <a:spAutoFit/>
          </a:bodyPr>
          <a:lstStyle/>
          <a:p>
            <a:r>
              <a:rPr lang="en-US" dirty="0" smtClean="0">
                <a:solidFill>
                  <a:srgbClr val="000000"/>
                </a:solidFill>
                <a:effectLst/>
                <a:latin typeface="Proxima Nova" charset="0"/>
                <a:ea typeface="Proxima Nova" charset="0"/>
                <a:cs typeface="Proxima Nova" charset="0"/>
              </a:rPr>
              <a:t>Put your creative hats on, we have two different activities for you to choose from. Pick a topic!</a:t>
            </a:r>
            <a:endParaRPr lang="en-US" dirty="0" smtClean="0">
              <a:effectLst/>
              <a:latin typeface="Proxima Nova" charset="0"/>
              <a:ea typeface="Proxima Nova" charset="0"/>
              <a:cs typeface="Proxima Nova" charset="0"/>
            </a:endParaRPr>
          </a:p>
          <a:p>
            <a:r>
              <a:rPr lang="en-US" dirty="0" smtClean="0">
                <a:solidFill>
                  <a:srgbClr val="000000"/>
                </a:solidFill>
                <a:effectLst/>
                <a:latin typeface="Proxima Nova" charset="0"/>
                <a:ea typeface="Proxima Nova" charset="0"/>
                <a:cs typeface="Proxima Nova" charset="0"/>
              </a:rPr>
              <a:t> </a:t>
            </a:r>
            <a:endParaRPr lang="en-US" dirty="0" smtClean="0">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Topics could include </a:t>
            </a:r>
            <a:r>
              <a:rPr lang="en-GB" sz="1600" dirty="0" smtClean="0">
                <a:solidFill>
                  <a:srgbClr val="008BDB"/>
                </a:solidFill>
                <a:effectLst/>
                <a:latin typeface="Proxima Nova" charset="0"/>
                <a:ea typeface="Proxima Nova" charset="0"/>
                <a:cs typeface="Proxima Nova" charset="0"/>
              </a:rPr>
              <a:t>bullying, </a:t>
            </a:r>
            <a:r>
              <a:rPr lang="en-GB" sz="1600" dirty="0" err="1" smtClean="0">
                <a:solidFill>
                  <a:srgbClr val="008BDB"/>
                </a:solidFill>
                <a:effectLst/>
                <a:latin typeface="Proxima Nova" charset="0"/>
                <a:ea typeface="Proxima Nova" charset="0"/>
                <a:cs typeface="Proxima Nova" charset="0"/>
              </a:rPr>
              <a:t>cyberbulling</a:t>
            </a:r>
            <a:r>
              <a:rPr lang="en-GB" sz="1600" dirty="0" smtClean="0">
                <a:solidFill>
                  <a:srgbClr val="008BDB"/>
                </a:solidFill>
                <a:effectLst/>
                <a:latin typeface="Proxima Nova" charset="0"/>
                <a:ea typeface="Proxima Nova" charset="0"/>
                <a:cs typeface="Proxima Nova" charset="0"/>
              </a:rPr>
              <a:t>, racism, substance misuse, domestic abuse/trouble at home, mental health, self-harm, e-safety, faith targeted bullying, fighting, knife crime, inappropriate language.</a:t>
            </a:r>
            <a:r>
              <a:rPr lang="en-GB" sz="1600" dirty="0" smtClean="0">
                <a:solidFill>
                  <a:srgbClr val="5B9BD5"/>
                </a:solidFill>
                <a:effectLst/>
                <a:latin typeface="Proxima Nova" charset="0"/>
                <a:ea typeface="Proxima Nova" charset="0"/>
                <a:cs typeface="Proxima Nova" charset="0"/>
              </a:rPr>
              <a:t> </a:t>
            </a:r>
            <a:r>
              <a:rPr lang="en-GB" sz="1600" dirty="0" smtClean="0">
                <a:solidFill>
                  <a:srgbClr val="000000"/>
                </a:solidFill>
                <a:effectLst/>
                <a:latin typeface="Proxima Nova" charset="0"/>
                <a:ea typeface="Proxima Nova" charset="0"/>
                <a:cs typeface="Proxima Nova" charset="0"/>
              </a:rPr>
              <a:t>If there is a particular topic that affects your school or class it may be a good time to focus on that. </a:t>
            </a:r>
            <a:endParaRPr lang="en-US" sz="1600" dirty="0" smtClean="0">
              <a:effectLst/>
              <a:latin typeface="Proxima Nova" charset="0"/>
              <a:ea typeface="Proxima Nova" charset="0"/>
              <a:cs typeface="Proxima Nova" charset="0"/>
            </a:endParaRPr>
          </a:p>
          <a:p>
            <a:endParaRPr lang="en-US" dirty="0">
              <a:solidFill>
                <a:srgbClr val="000000"/>
              </a:solidFill>
              <a:latin typeface="Proxima Nova" charset="0"/>
              <a:ea typeface="Proxima Nova" charset="0"/>
              <a:cs typeface="Proxima Nova" charset="0"/>
            </a:endParaRPr>
          </a:p>
          <a:p>
            <a:r>
              <a:rPr lang="en-US" sz="1600" b="1" dirty="0" smtClean="0">
                <a:solidFill>
                  <a:srgbClr val="008BDB"/>
                </a:solidFill>
                <a:effectLst/>
                <a:latin typeface="Proxima Nova" charset="0"/>
                <a:ea typeface="Proxima Nova" charset="0"/>
                <a:cs typeface="Proxima Nova" charset="0"/>
              </a:rPr>
              <a:t>Designing a poster</a:t>
            </a:r>
            <a:r>
              <a:rPr lang="en-US" sz="1600" dirty="0" smtClean="0">
                <a:solidFill>
                  <a:srgbClr val="008BDB"/>
                </a:solidFill>
                <a:effectLst/>
                <a:latin typeface="Proxima Nova" charset="0"/>
                <a:ea typeface="Proxima Nova" charset="0"/>
                <a:cs typeface="Proxima Nova" charset="0"/>
              </a:rPr>
              <a:t> </a:t>
            </a:r>
          </a:p>
          <a:p>
            <a:r>
              <a:rPr lang="en-US" sz="1600" dirty="0" smtClean="0">
                <a:solidFill>
                  <a:srgbClr val="000000"/>
                </a:solidFill>
                <a:effectLst/>
                <a:latin typeface="Proxima Nova" charset="0"/>
                <a:ea typeface="Proxima Nova" charset="0"/>
                <a:cs typeface="Proxima Nova" charset="0"/>
              </a:rPr>
              <a:t>Design the 2017 Pupil voice week mascot and poster. </a:t>
            </a:r>
            <a:r>
              <a:rPr lang="en-US" sz="1600" dirty="0" smtClean="0">
                <a:solidFill>
                  <a:srgbClr val="000000"/>
                </a:solidFill>
                <a:latin typeface="Proxima Nova" charset="0"/>
                <a:ea typeface="Proxima Nova" charset="0"/>
                <a:cs typeface="Proxima Nova" charset="0"/>
              </a:rPr>
              <a:t>You </a:t>
            </a:r>
            <a:r>
              <a:rPr lang="en-US" sz="1600" dirty="0" smtClean="0">
                <a:solidFill>
                  <a:srgbClr val="000000"/>
                </a:solidFill>
                <a:effectLst/>
                <a:latin typeface="Proxima Nova" charset="0"/>
                <a:ea typeface="Proxima Nova" charset="0"/>
                <a:cs typeface="Proxima Nova" charset="0"/>
              </a:rPr>
              <a:t>can pick from a list of different topics that your mascot wants to speak out </a:t>
            </a:r>
            <a:r>
              <a:rPr lang="en-US" sz="1600" dirty="0" smtClean="0">
                <a:solidFill>
                  <a:srgbClr val="000000"/>
                </a:solidFill>
                <a:effectLst/>
                <a:latin typeface="Proxima Nova" charset="0"/>
                <a:ea typeface="Proxima Nova" charset="0"/>
                <a:cs typeface="Proxima Nova" charset="0"/>
              </a:rPr>
              <a:t>about. </a:t>
            </a:r>
            <a:r>
              <a:rPr lang="en-US" sz="1600" dirty="0" smtClean="0">
                <a:solidFill>
                  <a:srgbClr val="000000"/>
                </a:solidFill>
                <a:effectLst/>
                <a:latin typeface="Proxima Nova" charset="0"/>
                <a:ea typeface="Proxima Nova" charset="0"/>
                <a:cs typeface="Proxima Nova" charset="0"/>
              </a:rPr>
              <a:t>Give your mascot a tagline. </a:t>
            </a:r>
            <a:r>
              <a:rPr lang="en-GB" sz="1600" dirty="0" smtClean="0">
                <a:latin typeface="Proxima Nova" charset="0"/>
                <a:ea typeface="Proxima Nova" charset="0"/>
                <a:cs typeface="Proxima Nova" charset="0"/>
              </a:rPr>
              <a:t>For example your mascot </a:t>
            </a:r>
            <a:r>
              <a:rPr lang="en-GB" sz="1600" dirty="0" smtClean="0">
                <a:effectLst/>
                <a:latin typeface="Proxima Nova" charset="0"/>
                <a:ea typeface="Proxima Nova" charset="0"/>
                <a:cs typeface="Proxima Nova" charset="0"/>
              </a:rPr>
              <a:t>against </a:t>
            </a:r>
            <a:r>
              <a:rPr lang="en-GB" sz="1600" dirty="0" smtClean="0">
                <a:effectLst/>
                <a:latin typeface="Proxima Nova" charset="0"/>
                <a:ea typeface="Proxima Nova" charset="0"/>
                <a:cs typeface="Proxima Nova" charset="0"/>
              </a:rPr>
              <a:t>cyberbullying </a:t>
            </a:r>
            <a:r>
              <a:rPr lang="en-GB" sz="1600" dirty="0" smtClean="0">
                <a:effectLst/>
                <a:latin typeface="Proxima Nova" charset="0"/>
                <a:ea typeface="Proxima Nova" charset="0"/>
                <a:cs typeface="Proxima Nova" charset="0"/>
              </a:rPr>
              <a:t>could be a maid with a duster called Net Woman who is “cleaning up the web”. </a:t>
            </a:r>
            <a:endParaRPr lang="en-US" sz="1600" dirty="0" smtClean="0">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 </a:t>
            </a:r>
            <a:endParaRPr lang="en-US" sz="1600" dirty="0" smtClean="0">
              <a:effectLst/>
              <a:latin typeface="Proxima Nova" charset="0"/>
              <a:ea typeface="Proxima Nova" charset="0"/>
              <a:cs typeface="Proxima Nova" charset="0"/>
            </a:endParaRPr>
          </a:p>
          <a:p>
            <a:r>
              <a:rPr lang="en-GB" sz="1600" b="1" dirty="0" smtClean="0">
                <a:solidFill>
                  <a:srgbClr val="008BDB"/>
                </a:solidFill>
                <a:effectLst/>
                <a:latin typeface="Proxima Nova" charset="0"/>
                <a:ea typeface="Proxima Nova" charset="0"/>
                <a:cs typeface="Proxima Nova" charset="0"/>
              </a:rPr>
              <a:t>Writing a short story </a:t>
            </a:r>
            <a:endParaRPr lang="en-US" sz="1600" dirty="0" smtClean="0">
              <a:solidFill>
                <a:srgbClr val="008BDB"/>
              </a:solidFill>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Write a short story with a clear beginning, middle and end. Create a character and put them in a situation where they need to speak up. Write about how their situation makes them feel and what they could do to resolve it. When they speak up, how does your character feel? What is the resolution? </a:t>
            </a:r>
            <a:endParaRPr lang="en-US" sz="1600" dirty="0" smtClean="0">
              <a:effectLst/>
              <a:latin typeface="Proxima Nova" charset="0"/>
              <a:ea typeface="Proxima Nova" charset="0"/>
              <a:cs typeface="Proxima Nova" charset="0"/>
            </a:endParaRPr>
          </a:p>
          <a:p>
            <a:r>
              <a:rPr lang="en-GB" sz="1600" dirty="0" smtClean="0">
                <a:solidFill>
                  <a:srgbClr val="000000"/>
                </a:solidFill>
                <a:effectLst/>
                <a:latin typeface="Proxima Nova" charset="0"/>
                <a:ea typeface="Proxima Nova" charset="0"/>
                <a:cs typeface="Proxima Nova" charset="0"/>
              </a:rPr>
              <a:t> </a:t>
            </a:r>
            <a:endParaRPr lang="en-US" sz="1600" dirty="0" smtClean="0">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Submit your posters and stories to us at </a:t>
            </a:r>
            <a:r>
              <a:rPr lang="en-GB" sz="1600" dirty="0" smtClean="0">
                <a:solidFill>
                  <a:srgbClr val="5B9BD5"/>
                </a:solidFill>
                <a:effectLst/>
                <a:latin typeface="Proxima Nova" charset="0"/>
                <a:ea typeface="Proxima Nova" charset="0"/>
                <a:cs typeface="Proxima Nova" charset="0"/>
              </a:rPr>
              <a:t>@</a:t>
            </a:r>
            <a:r>
              <a:rPr lang="en-GB" sz="1600" dirty="0" err="1" smtClean="0">
                <a:solidFill>
                  <a:srgbClr val="5B9BD5"/>
                </a:solidFill>
                <a:effectLst/>
                <a:latin typeface="Proxima Nova" charset="0"/>
                <a:ea typeface="Proxima Nova" charset="0"/>
                <a:cs typeface="Proxima Nova" charset="0"/>
              </a:rPr>
              <a:t>tootootofficial</a:t>
            </a:r>
            <a:r>
              <a:rPr lang="en-GB" sz="1600" dirty="0" smtClean="0">
                <a:solidFill>
                  <a:srgbClr val="5B9BD5"/>
                </a:solidFill>
                <a:effectLst/>
                <a:latin typeface="Proxima Nova" charset="0"/>
                <a:ea typeface="Proxima Nova" charset="0"/>
                <a:cs typeface="Proxima Nova" charset="0"/>
              </a:rPr>
              <a:t> </a:t>
            </a:r>
            <a:r>
              <a:rPr lang="en-GB" sz="1600" dirty="0" smtClean="0">
                <a:effectLst/>
                <a:latin typeface="Proxima Nova" charset="0"/>
                <a:ea typeface="Proxima Nova" charset="0"/>
                <a:cs typeface="Proxima Nova" charset="0"/>
              </a:rPr>
              <a:t>using </a:t>
            </a:r>
            <a:r>
              <a:rPr lang="en-GB" sz="1600" dirty="0" smtClean="0">
                <a:solidFill>
                  <a:srgbClr val="5B9BD5"/>
                </a:solidFill>
                <a:effectLst/>
                <a:latin typeface="Proxima Nova" charset="0"/>
                <a:ea typeface="Proxima Nova" charset="0"/>
                <a:cs typeface="Proxima Nova" charset="0"/>
              </a:rPr>
              <a:t>#</a:t>
            </a:r>
            <a:r>
              <a:rPr lang="en-GB" sz="1600" dirty="0" err="1" smtClean="0">
                <a:solidFill>
                  <a:srgbClr val="5B9BD5"/>
                </a:solidFill>
                <a:effectLst/>
                <a:latin typeface="Proxima Nova" charset="0"/>
                <a:ea typeface="Proxima Nova" charset="0"/>
                <a:cs typeface="Proxima Nova" charset="0"/>
              </a:rPr>
              <a:t>pupilvoiceweek</a:t>
            </a:r>
            <a:r>
              <a:rPr lang="en-GB" sz="1600" dirty="0" smtClean="0">
                <a:solidFill>
                  <a:srgbClr val="5B9BD5"/>
                </a:solidFill>
                <a:effectLst/>
                <a:latin typeface="Proxima Nova" charset="0"/>
                <a:ea typeface="Proxima Nova" charset="0"/>
                <a:cs typeface="Proxima Nova" charset="0"/>
              </a:rPr>
              <a:t> </a:t>
            </a:r>
            <a:r>
              <a:rPr lang="en-GB" sz="1600" dirty="0" smtClean="0">
                <a:solidFill>
                  <a:srgbClr val="000000"/>
                </a:solidFill>
                <a:effectLst/>
                <a:latin typeface="Proxima Nova" charset="0"/>
                <a:ea typeface="Proxima Nova" charset="0"/>
                <a:cs typeface="Proxima Nova" charset="0"/>
              </a:rPr>
              <a:t>or email </a:t>
            </a:r>
            <a:r>
              <a:rPr lang="en-GB" sz="1600" u="sng" dirty="0" smtClean="0">
                <a:solidFill>
                  <a:srgbClr val="0563C1"/>
                </a:solidFill>
                <a:effectLst/>
                <a:latin typeface="Proxima Nova" charset="0"/>
                <a:ea typeface="Proxima Nova" charset="0"/>
                <a:cs typeface="Proxima Nova" charset="0"/>
                <a:hlinkClick r:id="rId2"/>
              </a:rPr>
              <a:t>pupilvoiceweek@tootoot.co.uk</a:t>
            </a:r>
            <a:r>
              <a:rPr lang="en-GB" sz="1600" dirty="0" smtClean="0">
                <a:solidFill>
                  <a:srgbClr val="000000"/>
                </a:solidFill>
                <a:effectLst/>
                <a:latin typeface="Proxima Nova" charset="0"/>
                <a:ea typeface="Proxima Nova" charset="0"/>
                <a:cs typeface="Proxima Nova" charset="0"/>
              </a:rPr>
              <a:t> </a:t>
            </a:r>
            <a:r>
              <a:rPr lang="en-GB" sz="1600" dirty="0" smtClean="0">
                <a:effectLst/>
                <a:latin typeface="Proxima Nova" charset="0"/>
                <a:ea typeface="Proxima Nova" charset="0"/>
                <a:cs typeface="Proxima Nova" charset="0"/>
              </a:rPr>
              <a:t>for the chance to be featured in our next campaign.</a:t>
            </a:r>
            <a:endParaRPr lang="en-US" sz="1600" dirty="0" smtClean="0">
              <a:effectLst/>
              <a:latin typeface="Proxima Nova" charset="0"/>
              <a:ea typeface="Proxima Nova" charset="0"/>
              <a:cs typeface="Proxima Nova" charset="0"/>
            </a:endParaRPr>
          </a:p>
          <a:p>
            <a:r>
              <a:rPr lang="en-GB" sz="1600" u="none" strike="noStrike" dirty="0" smtClean="0">
                <a:solidFill>
                  <a:srgbClr val="5B9BD5"/>
                </a:solidFill>
                <a:effectLst/>
                <a:latin typeface="Proxima Nova" charset="0"/>
                <a:ea typeface="Proxima Nova" charset="0"/>
                <a:cs typeface="Proxima Nova" charset="0"/>
              </a:rPr>
              <a:t> </a:t>
            </a:r>
            <a:endParaRPr lang="en-US" sz="1600" dirty="0">
              <a:effectLst/>
              <a:latin typeface="Proxima Nova" charset="0"/>
              <a:ea typeface="Proxima Nova" charset="0"/>
              <a:cs typeface="Proxima Nova" charset="0"/>
            </a:endParaRPr>
          </a:p>
        </p:txBody>
      </p:sp>
    </p:spTree>
    <p:extLst>
      <p:ext uri="{BB962C8B-B14F-4D97-AF65-F5344CB8AC3E}">
        <p14:creationId xmlns:p14="http://schemas.microsoft.com/office/powerpoint/2010/main" val="567466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13067" y="255718"/>
            <a:ext cx="5926187"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What are </a:t>
            </a:r>
            <a:r>
              <a:rPr lang="en-US" sz="4000" dirty="0" smtClean="0">
                <a:solidFill>
                  <a:srgbClr val="008BDB"/>
                </a:solidFill>
                <a:effectLst/>
                <a:latin typeface="Proxima Nova" charset="0"/>
                <a:ea typeface="Calibri" charset="0"/>
                <a:cs typeface="Times New Roman" charset="0"/>
              </a:rPr>
              <a:t>your </a:t>
            </a:r>
            <a:r>
              <a:rPr lang="en-US" sz="4000" dirty="0" smtClean="0">
                <a:solidFill>
                  <a:srgbClr val="008BDB"/>
                </a:solidFill>
                <a:effectLst/>
                <a:latin typeface="Proxima Nova" charset="0"/>
                <a:ea typeface="Calibri" charset="0"/>
                <a:cs typeface="Times New Roman" charset="0"/>
              </a:rPr>
              <a:t>steps?</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1"/>
          <p:cNvSpPr txBox="1"/>
          <p:nvPr/>
        </p:nvSpPr>
        <p:spPr>
          <a:xfrm flipV="1">
            <a:off x="-3090815" y="9357994"/>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Any concern/worry</a:t>
            </a:r>
            <a:endParaRPr lang="en-US" sz="1200">
              <a:effectLst/>
              <a:ea typeface="Calibri" charset="0"/>
              <a:cs typeface="Times New Roman" charset="0"/>
            </a:endParaRPr>
          </a:p>
        </p:txBody>
      </p:sp>
      <p:sp>
        <p:nvSpPr>
          <p:cNvPr id="8" name="Text Box 2"/>
          <p:cNvSpPr txBox="1"/>
          <p:nvPr/>
        </p:nvSpPr>
        <p:spPr>
          <a:xfrm flipV="1">
            <a:off x="-819492" y="9357994"/>
            <a:ext cx="1808313"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Tell form teacher, discuss options </a:t>
            </a:r>
            <a:endParaRPr lang="en-US" sz="1200">
              <a:effectLst/>
              <a:ea typeface="Calibri" charset="0"/>
              <a:cs typeface="Times New Roman" charset="0"/>
            </a:endParaRPr>
          </a:p>
        </p:txBody>
      </p:sp>
      <p:sp>
        <p:nvSpPr>
          <p:cNvPr id="9" name="Text Box 3"/>
          <p:cNvSpPr txBox="1"/>
          <p:nvPr/>
        </p:nvSpPr>
        <p:spPr>
          <a:xfrm flipV="1">
            <a:off x="1363710" y="9362439"/>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Resolution concern/worry</a:t>
            </a:r>
            <a:endParaRPr lang="en-US" sz="1200">
              <a:effectLst/>
              <a:ea typeface="Calibri" charset="0"/>
              <a:cs typeface="Times New Roman" charset="0"/>
            </a:endParaRPr>
          </a:p>
        </p:txBody>
      </p:sp>
      <p:cxnSp>
        <p:nvCxnSpPr>
          <p:cNvPr id="10" name="Straight Arrow Connector 9"/>
          <p:cNvCxnSpPr/>
          <p:nvPr/>
        </p:nvCxnSpPr>
        <p:spPr>
          <a:xfrm>
            <a:off x="-2288533"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4667"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6"/>
          <p:cNvSpPr>
            <a:spLocks noChangeArrowheads="1"/>
          </p:cNvSpPr>
          <p:nvPr/>
        </p:nvSpPr>
        <p:spPr bwMode="auto">
          <a:xfrm>
            <a:off x="1854598" y="1387465"/>
            <a:ext cx="8749902"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rPr>
              <a:t>Have a chat with your students. Do they know what ‘Pupil/Student Voice’ is? Why do they think it is important to speak up? For what reasons might someone need to speak up? Do they feel comfortable speaking </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up? </a:t>
            </a:r>
            <a:r>
              <a:rPr lang="en-US" altLang="en-US" sz="1600" dirty="0">
                <a:latin typeface="Proxima Nova" charset="0"/>
                <a:ea typeface="Proxima Nova" charset="0"/>
                <a:cs typeface="Proxima Nova" charset="0"/>
              </a:rPr>
              <a:t>I</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f not, </a:t>
            </a:r>
            <a:r>
              <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rPr>
              <a:t>then why not? Do they know who to speak </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to? </a:t>
            </a:r>
            <a:r>
              <a:rPr lang="en-US" altLang="en-US" sz="1600" dirty="0">
                <a:latin typeface="Proxima Nova" charset="0"/>
                <a:ea typeface="Proxima Nova" charset="0"/>
                <a:cs typeface="Proxima Nova" charset="0"/>
              </a:rPr>
              <a:t>D</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o </a:t>
            </a:r>
            <a:r>
              <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rPr>
              <a:t>they think their teachers are approachable? What worries them about speaking up and getting their voice heard?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p:txBody>
      </p:sp>
      <p:sp>
        <p:nvSpPr>
          <p:cNvPr id="13" name="Rectangle 9"/>
          <p:cNvSpPr>
            <a:spLocks noChangeArrowheads="1"/>
          </p:cNvSpPr>
          <p:nvPr/>
        </p:nvSpPr>
        <p:spPr bwMode="auto">
          <a:xfrm>
            <a:off x="1854598" y="2610039"/>
            <a:ext cx="8749902"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rPr>
              <a:t>On the board, make a flow chart of how student reporting works in your school. What can students report, who can students report to, how does it get resolved? This is a great activity for bringing any misconceptions or confusion to head and </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figuring </a:t>
            </a:r>
            <a:r>
              <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rPr>
              <a:t>out how to make positive steps forward. A really basic example would be -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p:txBody>
      </p:sp>
      <p:sp>
        <p:nvSpPr>
          <p:cNvPr id="14" name="Rectangle 11"/>
          <p:cNvSpPr>
            <a:spLocks noChangeArrowheads="1"/>
          </p:cNvSpPr>
          <p:nvPr/>
        </p:nvSpPr>
        <p:spPr bwMode="auto">
          <a:xfrm>
            <a:off x="1854598" y="1943099"/>
            <a:ext cx="8749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2" name="Rectangle 21"/>
          <p:cNvSpPr/>
          <p:nvPr/>
        </p:nvSpPr>
        <p:spPr>
          <a:xfrm>
            <a:off x="1854598" y="4436746"/>
            <a:ext cx="2370293" cy="584200"/>
          </a:xfrm>
          <a:prstGeom prst="rect">
            <a:avLst/>
          </a:prstGeom>
          <a:noFill/>
          <a:ln>
            <a:solidFill>
              <a:srgbClr val="008B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8BDB"/>
                </a:solidFill>
              </a:rPr>
              <a:t>Concern/worry</a:t>
            </a:r>
            <a:endParaRPr lang="en-US" dirty="0">
              <a:solidFill>
                <a:srgbClr val="008BDB"/>
              </a:solidFill>
            </a:endParaRPr>
          </a:p>
        </p:txBody>
      </p:sp>
      <p:sp>
        <p:nvSpPr>
          <p:cNvPr id="23" name="Rectangle 22"/>
          <p:cNvSpPr/>
          <p:nvPr/>
        </p:nvSpPr>
        <p:spPr>
          <a:xfrm>
            <a:off x="4762898" y="4436746"/>
            <a:ext cx="2370293" cy="584200"/>
          </a:xfrm>
          <a:prstGeom prst="rect">
            <a:avLst/>
          </a:prstGeom>
          <a:noFill/>
          <a:ln>
            <a:solidFill>
              <a:srgbClr val="008B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8BDB"/>
                </a:solidFill>
              </a:rPr>
              <a:t>Tell teacher</a:t>
            </a:r>
            <a:endParaRPr lang="en-US" dirty="0">
              <a:solidFill>
                <a:srgbClr val="008BDB"/>
              </a:solidFill>
            </a:endParaRPr>
          </a:p>
        </p:txBody>
      </p:sp>
      <p:sp>
        <p:nvSpPr>
          <p:cNvPr id="24" name="Rectangle 23"/>
          <p:cNvSpPr/>
          <p:nvPr/>
        </p:nvSpPr>
        <p:spPr>
          <a:xfrm>
            <a:off x="7671198" y="4436746"/>
            <a:ext cx="2370293" cy="584200"/>
          </a:xfrm>
          <a:prstGeom prst="rect">
            <a:avLst/>
          </a:prstGeom>
          <a:noFill/>
          <a:ln>
            <a:solidFill>
              <a:srgbClr val="008B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8BDB"/>
                </a:solidFill>
              </a:rPr>
              <a:t>Resolution</a:t>
            </a:r>
            <a:endParaRPr lang="en-US" dirty="0">
              <a:solidFill>
                <a:srgbClr val="008BDB"/>
              </a:solidFill>
            </a:endParaRPr>
          </a:p>
        </p:txBody>
      </p:sp>
      <p:cxnSp>
        <p:nvCxnSpPr>
          <p:cNvPr id="26" name="Straight Arrow Connector 25"/>
          <p:cNvCxnSpPr>
            <a:stCxn id="22" idx="3"/>
            <a:endCxn id="23" idx="1"/>
          </p:cNvCxnSpPr>
          <p:nvPr/>
        </p:nvCxnSpPr>
        <p:spPr>
          <a:xfrm>
            <a:off x="4224891" y="4728846"/>
            <a:ext cx="538007" cy="0"/>
          </a:xfrm>
          <a:prstGeom prst="straightConnector1">
            <a:avLst/>
          </a:prstGeom>
          <a:ln>
            <a:solidFill>
              <a:srgbClr val="008BDB"/>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133191" y="4728846"/>
            <a:ext cx="538007" cy="0"/>
          </a:xfrm>
          <a:prstGeom prst="straightConnector1">
            <a:avLst/>
          </a:prstGeom>
          <a:ln>
            <a:solidFill>
              <a:srgbClr val="008BD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386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9"/>
          <p:cNvSpPr txBox="1"/>
          <p:nvPr/>
        </p:nvSpPr>
        <p:spPr>
          <a:xfrm>
            <a:off x="413067" y="255718"/>
            <a:ext cx="5200333"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Write it down.</a:t>
            </a:r>
            <a:endParaRPr lang="en-US" sz="1200" dirty="0">
              <a:solidFill>
                <a:srgbClr val="008BDB"/>
              </a:solidFill>
              <a:effectLst/>
              <a:ea typeface="Calibri" charset="0"/>
              <a:cs typeface="Times New Roman" charset="0"/>
            </a:endParaRPr>
          </a:p>
        </p:txBody>
      </p:sp>
      <p:sp>
        <p:nvSpPr>
          <p:cNvPr id="3" name="Rectangle 2"/>
          <p:cNvSpPr/>
          <p:nvPr/>
        </p:nvSpPr>
        <p:spPr>
          <a:xfrm>
            <a:off x="1117600" y="1776443"/>
            <a:ext cx="10147300" cy="2800767"/>
          </a:xfrm>
          <a:prstGeom prst="rect">
            <a:avLst/>
          </a:prstGeom>
        </p:spPr>
        <p:txBody>
          <a:bodyPr wrap="square">
            <a:spAutoFit/>
          </a:bodyPr>
          <a:lstStyle/>
          <a:p>
            <a:r>
              <a:rPr lang="en-GB" sz="1600" dirty="0" smtClean="0">
                <a:effectLst/>
                <a:latin typeface="Proxima Nova" charset="0"/>
                <a:ea typeface="Proxima Nova" charset="0"/>
                <a:cs typeface="Proxima Nova" charset="0"/>
              </a:rPr>
              <a:t>In groups, get a piece of paper and ask students to write down as many different reasons a person might need to get their voice heard. Is someone calling them names or hitting them? Are they struggling with exam preparation, are they being discriminated against? </a:t>
            </a:r>
            <a:endParaRPr lang="en-US" sz="1600" dirty="0" smtClean="0">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 </a:t>
            </a:r>
            <a:endParaRPr lang="en-US" sz="1600" dirty="0" smtClean="0">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Go through them as a class and count how many you have come up with. Emphasise that all these things will be happening every day. Ask students how they think it would feel to be in one of these situations? Ask if they would speak to someone and who they would speak to.</a:t>
            </a:r>
            <a:endParaRPr lang="en-US" sz="1600" dirty="0" smtClean="0">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 </a:t>
            </a:r>
            <a:endParaRPr lang="en-US" sz="1600" dirty="0" smtClean="0">
              <a:effectLst/>
              <a:latin typeface="Proxima Nova" charset="0"/>
              <a:ea typeface="Proxima Nova" charset="0"/>
              <a:cs typeface="Proxima Nova" charset="0"/>
            </a:endParaRPr>
          </a:p>
          <a:p>
            <a:r>
              <a:rPr lang="en-GB" sz="1600" dirty="0" smtClean="0">
                <a:effectLst/>
                <a:latin typeface="Proxima Nova" charset="0"/>
                <a:ea typeface="Proxima Nova" charset="0"/>
                <a:cs typeface="Proxima Nova" charset="0"/>
              </a:rPr>
              <a:t>Remind students that bullying, abuse and stress can worsen over time if not dealt with appropriately, it is important to speak up and report any incidents to a member of staff! </a:t>
            </a:r>
            <a:endParaRPr lang="en-US" sz="1600" dirty="0" smtClean="0">
              <a:effectLst/>
              <a:latin typeface="Proxima Nova" charset="0"/>
              <a:ea typeface="Proxima Nova" charset="0"/>
              <a:cs typeface="Proxima Nova" charset="0"/>
            </a:endParaRPr>
          </a:p>
          <a:p>
            <a:r>
              <a:rPr lang="en-US" sz="1600" dirty="0" smtClean="0">
                <a:solidFill>
                  <a:srgbClr val="ED7D31"/>
                </a:solidFill>
                <a:effectLst/>
                <a:latin typeface="Proxima Nova" charset="0"/>
                <a:ea typeface="Proxima Nova" charset="0"/>
                <a:cs typeface="Proxima Nova" charset="0"/>
              </a:rPr>
              <a:t> </a:t>
            </a:r>
            <a:endParaRPr lang="en-US" sz="1600" dirty="0">
              <a:effectLst/>
              <a:latin typeface="Proxima Nova" charset="0"/>
              <a:ea typeface="Proxima Nova" charset="0"/>
              <a:cs typeface="Proxima Nova" charset="0"/>
            </a:endParaRPr>
          </a:p>
        </p:txBody>
      </p:sp>
    </p:spTree>
    <p:extLst>
      <p:ext uri="{BB962C8B-B14F-4D97-AF65-F5344CB8AC3E}">
        <p14:creationId xmlns:p14="http://schemas.microsoft.com/office/powerpoint/2010/main" val="2076400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9"/>
          <p:cNvSpPr txBox="1"/>
          <p:nvPr/>
        </p:nvSpPr>
        <p:spPr>
          <a:xfrm>
            <a:off x="413067" y="255718"/>
            <a:ext cx="5200333"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Post it.</a:t>
            </a:r>
            <a:endParaRPr lang="en-US" sz="1200" dirty="0">
              <a:solidFill>
                <a:srgbClr val="008BDB"/>
              </a:solidFill>
              <a:effectLst/>
              <a:ea typeface="Calibri" charset="0"/>
              <a:cs typeface="Times New Roman" charset="0"/>
            </a:endParaRPr>
          </a:p>
        </p:txBody>
      </p:sp>
      <p:sp>
        <p:nvSpPr>
          <p:cNvPr id="2" name="Rectangle 1"/>
          <p:cNvSpPr/>
          <p:nvPr/>
        </p:nvSpPr>
        <p:spPr>
          <a:xfrm>
            <a:off x="1905000" y="2124839"/>
            <a:ext cx="8343900" cy="2308324"/>
          </a:xfrm>
          <a:prstGeom prst="rect">
            <a:avLst/>
          </a:prstGeom>
        </p:spPr>
        <p:txBody>
          <a:bodyPr wrap="square">
            <a:spAutoFit/>
          </a:bodyPr>
          <a:lstStyle/>
          <a:p>
            <a:r>
              <a:rPr lang="en-US" sz="1600" dirty="0" smtClean="0">
                <a:solidFill>
                  <a:srgbClr val="000000"/>
                </a:solidFill>
                <a:effectLst/>
                <a:latin typeface="Proxima Nova" charset="0"/>
                <a:ea typeface="Proxima Nova" charset="0"/>
                <a:cs typeface="Proxima Nova" charset="0"/>
              </a:rPr>
              <a:t>We talk a lot about standing up to bullying and other issues, but Pupil Voice isn’t just about negativity. Try a positive activity in your class. Give all students a post it note and ask them to write their name on it before sticking it up on the wall. Then ask each student to pick a random post it note off the wall (it can’t be their own name!) The next step is to write something positive on the back and their name alongside it. </a:t>
            </a:r>
          </a:p>
          <a:p>
            <a:endParaRPr lang="en-US" sz="1600" dirty="0">
              <a:solidFill>
                <a:srgbClr val="000000"/>
              </a:solidFill>
              <a:latin typeface="Proxima Nova" charset="0"/>
              <a:ea typeface="Proxima Nova" charset="0"/>
              <a:cs typeface="Proxima Nova" charset="0"/>
            </a:endParaRPr>
          </a:p>
          <a:p>
            <a:r>
              <a:rPr lang="en-US" sz="1600" dirty="0" smtClean="0">
                <a:solidFill>
                  <a:srgbClr val="000000"/>
                </a:solidFill>
                <a:effectLst/>
                <a:latin typeface="Proxima Nova" charset="0"/>
                <a:ea typeface="Proxima Nova" charset="0"/>
                <a:cs typeface="Proxima Nova" charset="0"/>
              </a:rPr>
              <a:t> </a:t>
            </a:r>
            <a:r>
              <a:rPr lang="en-US" sz="1600" dirty="0" err="1" smtClean="0">
                <a:solidFill>
                  <a:srgbClr val="000000"/>
                </a:solidFill>
                <a:effectLst/>
                <a:latin typeface="Proxima Nova" charset="0"/>
                <a:ea typeface="Proxima Nova" charset="0"/>
                <a:cs typeface="Proxima Nova" charset="0"/>
              </a:rPr>
              <a:t>i.e</a:t>
            </a:r>
            <a:r>
              <a:rPr lang="en-US" sz="1600" dirty="0" smtClean="0">
                <a:solidFill>
                  <a:srgbClr val="000000"/>
                </a:solidFill>
                <a:effectLst/>
                <a:latin typeface="Proxima Nova" charset="0"/>
                <a:ea typeface="Proxima Nova" charset="0"/>
                <a:cs typeface="Proxima Nova" charset="0"/>
              </a:rPr>
              <a:t> ‘Your hair looks nice today – Jack’ or ‘I like your trainers – Molly’. Once they’ve written their </a:t>
            </a:r>
            <a:r>
              <a:rPr lang="en-US" sz="1600" smtClean="0">
                <a:solidFill>
                  <a:srgbClr val="000000"/>
                </a:solidFill>
                <a:effectLst/>
                <a:latin typeface="Proxima Nova" charset="0"/>
                <a:ea typeface="Proxima Nova" charset="0"/>
                <a:cs typeface="Proxima Nova" charset="0"/>
              </a:rPr>
              <a:t>positive </a:t>
            </a:r>
            <a:r>
              <a:rPr lang="en-US" sz="1600" smtClean="0">
                <a:solidFill>
                  <a:srgbClr val="000000"/>
                </a:solidFill>
                <a:effectLst/>
                <a:latin typeface="Proxima Nova" charset="0"/>
                <a:ea typeface="Proxima Nova" charset="0"/>
                <a:cs typeface="Proxima Nova" charset="0"/>
              </a:rPr>
              <a:t>message, </a:t>
            </a:r>
            <a:r>
              <a:rPr lang="en-US" sz="1600" dirty="0" smtClean="0">
                <a:solidFill>
                  <a:srgbClr val="000000"/>
                </a:solidFill>
                <a:effectLst/>
                <a:latin typeface="Proxima Nova" charset="0"/>
                <a:ea typeface="Proxima Nova" charset="0"/>
                <a:cs typeface="Proxima Nova" charset="0"/>
              </a:rPr>
              <a:t>ask the students to stick them back to the wall and collect their own names once more. </a:t>
            </a:r>
            <a:endParaRPr lang="en-US" sz="1600" dirty="0">
              <a:effectLst/>
              <a:latin typeface="Proxima Nova" charset="0"/>
              <a:ea typeface="Proxima Nova" charset="0"/>
              <a:cs typeface="Proxima Nova" charset="0"/>
            </a:endParaRPr>
          </a:p>
        </p:txBody>
      </p:sp>
    </p:spTree>
    <p:extLst>
      <p:ext uri="{BB962C8B-B14F-4D97-AF65-F5344CB8AC3E}">
        <p14:creationId xmlns:p14="http://schemas.microsoft.com/office/powerpoint/2010/main" val="1729245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467</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vt:lpstr>
      <vt:lpstr>Calibri</vt:lpstr>
      <vt:lpstr>Calibri Light</vt:lpstr>
      <vt:lpstr>Proxima Nova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Brennan</dc:creator>
  <cp:lastModifiedBy>Lucy Harvey</cp:lastModifiedBy>
  <cp:revision>5</cp:revision>
  <dcterms:created xsi:type="dcterms:W3CDTF">2016-09-01T16:44:45Z</dcterms:created>
  <dcterms:modified xsi:type="dcterms:W3CDTF">2016-09-01T21:08:42Z</dcterms:modified>
</cp:coreProperties>
</file>