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B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9"/>
    <p:restoredTop sz="94674"/>
  </p:normalViewPr>
  <p:slideViewPr>
    <p:cSldViewPr snapToGrid="0" snapToObjects="1">
      <p:cViewPr varScale="1">
        <p:scale>
          <a:sx n="87" d="100"/>
          <a:sy n="87" d="100"/>
        </p:scale>
        <p:origin x="499"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BF2355-B8ED-2346-AC4C-97C834D4E01D}"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729B2C-C9CE-EC4D-8714-BB77519F0BAC}" type="slidenum">
              <a:rPr lang="en-US" smtClean="0"/>
              <a:t>‹#›</a:t>
            </a:fld>
            <a:endParaRPr lang="en-US"/>
          </a:p>
        </p:txBody>
      </p:sp>
    </p:spTree>
    <p:extLst>
      <p:ext uri="{BB962C8B-B14F-4D97-AF65-F5344CB8AC3E}">
        <p14:creationId xmlns:p14="http://schemas.microsoft.com/office/powerpoint/2010/main" val="1357963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BF2355-B8ED-2346-AC4C-97C834D4E01D}"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729B2C-C9CE-EC4D-8714-BB77519F0BAC}" type="slidenum">
              <a:rPr lang="en-US" smtClean="0"/>
              <a:t>‹#›</a:t>
            </a:fld>
            <a:endParaRPr lang="en-US"/>
          </a:p>
        </p:txBody>
      </p:sp>
    </p:spTree>
    <p:extLst>
      <p:ext uri="{BB962C8B-B14F-4D97-AF65-F5344CB8AC3E}">
        <p14:creationId xmlns:p14="http://schemas.microsoft.com/office/powerpoint/2010/main" val="794888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BF2355-B8ED-2346-AC4C-97C834D4E01D}"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729B2C-C9CE-EC4D-8714-BB77519F0BAC}" type="slidenum">
              <a:rPr lang="en-US" smtClean="0"/>
              <a:t>‹#›</a:t>
            </a:fld>
            <a:endParaRPr lang="en-US"/>
          </a:p>
        </p:txBody>
      </p:sp>
    </p:spTree>
    <p:extLst>
      <p:ext uri="{BB962C8B-B14F-4D97-AF65-F5344CB8AC3E}">
        <p14:creationId xmlns:p14="http://schemas.microsoft.com/office/powerpoint/2010/main" val="190024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BF2355-B8ED-2346-AC4C-97C834D4E01D}"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729B2C-C9CE-EC4D-8714-BB77519F0BAC}" type="slidenum">
              <a:rPr lang="en-US" smtClean="0"/>
              <a:t>‹#›</a:t>
            </a:fld>
            <a:endParaRPr lang="en-US"/>
          </a:p>
        </p:txBody>
      </p:sp>
    </p:spTree>
    <p:extLst>
      <p:ext uri="{BB962C8B-B14F-4D97-AF65-F5344CB8AC3E}">
        <p14:creationId xmlns:p14="http://schemas.microsoft.com/office/powerpoint/2010/main" val="579719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BF2355-B8ED-2346-AC4C-97C834D4E01D}"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729B2C-C9CE-EC4D-8714-BB77519F0BAC}" type="slidenum">
              <a:rPr lang="en-US" smtClean="0"/>
              <a:t>‹#›</a:t>
            </a:fld>
            <a:endParaRPr lang="en-US"/>
          </a:p>
        </p:txBody>
      </p:sp>
    </p:spTree>
    <p:extLst>
      <p:ext uri="{BB962C8B-B14F-4D97-AF65-F5344CB8AC3E}">
        <p14:creationId xmlns:p14="http://schemas.microsoft.com/office/powerpoint/2010/main" val="220330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BF2355-B8ED-2346-AC4C-97C834D4E01D}" type="datetimeFigureOut">
              <a:rPr lang="en-US" smtClean="0"/>
              <a:t>9/1/2016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729B2C-C9CE-EC4D-8714-BB77519F0BAC}" type="slidenum">
              <a:rPr lang="en-US" smtClean="0"/>
              <a:t>‹#›</a:t>
            </a:fld>
            <a:endParaRPr lang="en-US"/>
          </a:p>
        </p:txBody>
      </p:sp>
    </p:spTree>
    <p:extLst>
      <p:ext uri="{BB962C8B-B14F-4D97-AF65-F5344CB8AC3E}">
        <p14:creationId xmlns:p14="http://schemas.microsoft.com/office/powerpoint/2010/main" val="827746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BF2355-B8ED-2346-AC4C-97C834D4E01D}" type="datetimeFigureOut">
              <a:rPr lang="en-US" smtClean="0"/>
              <a:t>9/1/2016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729B2C-C9CE-EC4D-8714-BB77519F0BAC}" type="slidenum">
              <a:rPr lang="en-US" smtClean="0"/>
              <a:t>‹#›</a:t>
            </a:fld>
            <a:endParaRPr lang="en-US"/>
          </a:p>
        </p:txBody>
      </p:sp>
    </p:spTree>
    <p:extLst>
      <p:ext uri="{BB962C8B-B14F-4D97-AF65-F5344CB8AC3E}">
        <p14:creationId xmlns:p14="http://schemas.microsoft.com/office/powerpoint/2010/main" val="533385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BF2355-B8ED-2346-AC4C-97C834D4E01D}" type="datetimeFigureOut">
              <a:rPr lang="en-US" smtClean="0"/>
              <a:t>9/1/2016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729B2C-C9CE-EC4D-8714-BB77519F0BAC}" type="slidenum">
              <a:rPr lang="en-US" smtClean="0"/>
              <a:t>‹#›</a:t>
            </a:fld>
            <a:endParaRPr lang="en-US"/>
          </a:p>
        </p:txBody>
      </p:sp>
    </p:spTree>
    <p:extLst>
      <p:ext uri="{BB962C8B-B14F-4D97-AF65-F5344CB8AC3E}">
        <p14:creationId xmlns:p14="http://schemas.microsoft.com/office/powerpoint/2010/main" val="1011591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BF2355-B8ED-2346-AC4C-97C834D4E01D}" type="datetimeFigureOut">
              <a:rPr lang="en-US" smtClean="0"/>
              <a:t>9/1/2016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729B2C-C9CE-EC4D-8714-BB77519F0BAC}" type="slidenum">
              <a:rPr lang="en-US" smtClean="0"/>
              <a:t>‹#›</a:t>
            </a:fld>
            <a:endParaRPr lang="en-US"/>
          </a:p>
        </p:txBody>
      </p:sp>
    </p:spTree>
    <p:extLst>
      <p:ext uri="{BB962C8B-B14F-4D97-AF65-F5344CB8AC3E}">
        <p14:creationId xmlns:p14="http://schemas.microsoft.com/office/powerpoint/2010/main" val="185046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BF2355-B8ED-2346-AC4C-97C834D4E01D}" type="datetimeFigureOut">
              <a:rPr lang="en-US" smtClean="0"/>
              <a:t>9/1/2016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729B2C-C9CE-EC4D-8714-BB77519F0BAC}" type="slidenum">
              <a:rPr lang="en-US" smtClean="0"/>
              <a:t>‹#›</a:t>
            </a:fld>
            <a:endParaRPr lang="en-US"/>
          </a:p>
        </p:txBody>
      </p:sp>
    </p:spTree>
    <p:extLst>
      <p:ext uri="{BB962C8B-B14F-4D97-AF65-F5344CB8AC3E}">
        <p14:creationId xmlns:p14="http://schemas.microsoft.com/office/powerpoint/2010/main" val="522053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BF2355-B8ED-2346-AC4C-97C834D4E01D}" type="datetimeFigureOut">
              <a:rPr lang="en-US" smtClean="0"/>
              <a:t>9/1/2016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729B2C-C9CE-EC4D-8714-BB77519F0BAC}" type="slidenum">
              <a:rPr lang="en-US" smtClean="0"/>
              <a:t>‹#›</a:t>
            </a:fld>
            <a:endParaRPr lang="en-US"/>
          </a:p>
        </p:txBody>
      </p:sp>
    </p:spTree>
    <p:extLst>
      <p:ext uri="{BB962C8B-B14F-4D97-AF65-F5344CB8AC3E}">
        <p14:creationId xmlns:p14="http://schemas.microsoft.com/office/powerpoint/2010/main" val="1681031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F2355-B8ED-2346-AC4C-97C834D4E01D}" type="datetimeFigureOut">
              <a:rPr lang="en-US" smtClean="0"/>
              <a:t>9/1/2016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29B2C-C9CE-EC4D-8714-BB77519F0BAC}" type="slidenum">
              <a:rPr lang="en-US" smtClean="0"/>
              <a:t>‹#›</a:t>
            </a:fld>
            <a:endParaRPr lang="en-US"/>
          </a:p>
        </p:txBody>
      </p:sp>
    </p:spTree>
    <p:extLst>
      <p:ext uri="{BB962C8B-B14F-4D97-AF65-F5344CB8AC3E}">
        <p14:creationId xmlns:p14="http://schemas.microsoft.com/office/powerpoint/2010/main" val="269298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hyperlink" Target="http://www.anti-bullyingalliance.org.uk/" TargetMode="External"/><Relationship Id="rId12" Type="http://schemas.openxmlformats.org/officeDocument/2006/relationships/image" Target="../media/image6.png"/><Relationship Id="rId2" Type="http://schemas.openxmlformats.org/officeDocument/2006/relationships/hyperlink" Target="https://www.google.co.uk/url?sa=i&amp;rct=j&amp;q=&amp;esrc=s&amp;source=images&amp;cd=&amp;cad=rja&amp;uact=8&amp;ved=0ahUKEwiIrK-qwOvOAhUDMBoKHS7QBEwQjRwIBw&amp;url=https://www.ecadet.zone/&amp;bvm=bv.131286987,d.ZGg&amp;psig=AFQjCNHUo_SoSl7Ij-XDwCECd8Y1TCi-7w&amp;ust=1472727693729738" TargetMode="Externa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hyperlink" Target="https://admin.tootoot.co.uk/login" TargetMode="External"/><Relationship Id="rId5" Type="http://schemas.openxmlformats.org/officeDocument/2006/relationships/image" Target="../media/image2.png"/><Relationship Id="rId10" Type="http://schemas.openxmlformats.org/officeDocument/2006/relationships/image" Target="../media/image5.png"/><Relationship Id="rId4" Type="http://schemas.openxmlformats.org/officeDocument/2006/relationships/hyperlink" Target="https://www.google.co.uk/url?sa=i&amp;rct=j&amp;q=&amp;esrc=s&amp;source=images&amp;cd=&amp;cad=rja&amp;uact=8&amp;ved=0ahUKEwim7IOUwevOAhVCnBoKHdZ2C1MQjRwIBw&amp;url=https://commons.wikimedia.org/wiki/File:Ditch_The_Label_Logo.png&amp;bvm=bv.131286987,d.ZGg&amp;psig=AFQjCNFc2BWwEenbXz58-UamRGfUWkoReg&amp;ust=1472727913981810" TargetMode="External"/><Relationship Id="rId9" Type="http://schemas.openxmlformats.org/officeDocument/2006/relationships/hyperlink" Target="https://www.internetmatter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mailto:pupilvoiceweek@tootoot.co.uk"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mailto:pupilvoiceweek@tootoot.co.uk"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
          <p:cNvSpPr txBox="1"/>
          <p:nvPr/>
        </p:nvSpPr>
        <p:spPr>
          <a:xfrm>
            <a:off x="1298206" y="740261"/>
            <a:ext cx="10212705" cy="14922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0" b="1" dirty="0" smtClean="0">
                <a:solidFill>
                  <a:srgbClr val="008BDB"/>
                </a:solidFill>
                <a:effectLst/>
                <a:latin typeface="Proxima Nova" charset="0"/>
                <a:ea typeface="Calibri" charset="0"/>
                <a:cs typeface="Times New Roman" charset="0"/>
              </a:rPr>
              <a:t>#</a:t>
            </a:r>
            <a:r>
              <a:rPr lang="en-US" sz="10000" b="1" dirty="0" err="1">
                <a:solidFill>
                  <a:srgbClr val="008BDB"/>
                </a:solidFill>
                <a:latin typeface="Proxima Nova" charset="0"/>
                <a:ea typeface="Calibri" charset="0"/>
                <a:cs typeface="Times New Roman" charset="0"/>
              </a:rPr>
              <a:t>P</a:t>
            </a:r>
            <a:r>
              <a:rPr lang="en-US" sz="10000" b="1" dirty="0" err="1" smtClean="0">
                <a:solidFill>
                  <a:srgbClr val="008BDB"/>
                </a:solidFill>
                <a:effectLst/>
                <a:latin typeface="Proxima Nova" charset="0"/>
                <a:ea typeface="Calibri" charset="0"/>
                <a:cs typeface="Times New Roman" charset="0"/>
              </a:rPr>
              <a:t>upilvoiceweek</a:t>
            </a:r>
            <a:endParaRPr lang="en-US" sz="1200" dirty="0">
              <a:solidFill>
                <a:srgbClr val="008BDB"/>
              </a:solidFill>
              <a:effectLst/>
              <a:ea typeface="Calibri" charset="0"/>
              <a:cs typeface="Times New Roman" charset="0"/>
            </a:endParaRPr>
          </a:p>
        </p:txBody>
      </p:sp>
      <p:sp>
        <p:nvSpPr>
          <p:cNvPr id="6" name="Text Box 7"/>
          <p:cNvSpPr txBox="1"/>
          <p:nvPr/>
        </p:nvSpPr>
        <p:spPr>
          <a:xfrm>
            <a:off x="2073101" y="2232511"/>
            <a:ext cx="7555808" cy="91440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2400" dirty="0">
                <a:solidFill>
                  <a:srgbClr val="008BDB"/>
                </a:solidFill>
                <a:effectLst/>
                <a:latin typeface="Proxima Nova" charset="0"/>
                <a:ea typeface="Calibri" charset="0"/>
                <a:cs typeface="Times New Roman" charset="0"/>
              </a:rPr>
              <a:t>National pupil voice </a:t>
            </a:r>
            <a:r>
              <a:rPr lang="en-US" sz="2400" dirty="0" smtClean="0">
                <a:solidFill>
                  <a:srgbClr val="008BDB"/>
                </a:solidFill>
                <a:latin typeface="Proxima Nova" charset="0"/>
                <a:ea typeface="Calibri" charset="0"/>
                <a:cs typeface="Times New Roman" charset="0"/>
              </a:rPr>
              <a:t>week</a:t>
            </a:r>
            <a:r>
              <a:rPr lang="en-US" sz="2400" dirty="0" smtClean="0">
                <a:solidFill>
                  <a:srgbClr val="008BDB"/>
                </a:solidFill>
                <a:effectLst/>
                <a:latin typeface="Proxima Nova" charset="0"/>
                <a:ea typeface="Calibri" charset="0"/>
                <a:cs typeface="Times New Roman" charset="0"/>
              </a:rPr>
              <a:t>. 26</a:t>
            </a:r>
            <a:r>
              <a:rPr lang="en-US" sz="2400" baseline="30000" dirty="0" smtClean="0">
                <a:solidFill>
                  <a:srgbClr val="008BDB"/>
                </a:solidFill>
                <a:effectLst/>
                <a:latin typeface="Proxima Nova" charset="0"/>
                <a:ea typeface="Calibri" charset="0"/>
                <a:cs typeface="Times New Roman" charset="0"/>
              </a:rPr>
              <a:t>th</a:t>
            </a:r>
            <a:r>
              <a:rPr lang="en-US" sz="2400" dirty="0">
                <a:solidFill>
                  <a:srgbClr val="008BDB"/>
                </a:solidFill>
                <a:latin typeface="Proxima Nova" charset="0"/>
                <a:ea typeface="Calibri" charset="0"/>
                <a:cs typeface="Times New Roman" charset="0"/>
              </a:rPr>
              <a:t> </a:t>
            </a:r>
            <a:r>
              <a:rPr lang="en-US" sz="2400" dirty="0" smtClean="0">
                <a:solidFill>
                  <a:srgbClr val="008BDB"/>
                </a:solidFill>
                <a:latin typeface="Proxima Nova" charset="0"/>
                <a:ea typeface="Calibri" charset="0"/>
                <a:cs typeface="Times New Roman" charset="0"/>
              </a:rPr>
              <a:t>– 30</a:t>
            </a:r>
            <a:r>
              <a:rPr lang="en-US" sz="2400" baseline="30000" dirty="0" smtClean="0">
                <a:solidFill>
                  <a:srgbClr val="008BDB"/>
                </a:solidFill>
                <a:latin typeface="Proxima Nova" charset="0"/>
                <a:ea typeface="Calibri" charset="0"/>
                <a:cs typeface="Times New Roman" charset="0"/>
              </a:rPr>
              <a:t>th</a:t>
            </a:r>
            <a:r>
              <a:rPr lang="en-US" sz="2400" dirty="0" smtClean="0">
                <a:solidFill>
                  <a:srgbClr val="008BDB"/>
                </a:solidFill>
                <a:latin typeface="Proxima Nova" charset="0"/>
                <a:ea typeface="Calibri" charset="0"/>
                <a:cs typeface="Times New Roman" charset="0"/>
              </a:rPr>
              <a:t> </a:t>
            </a:r>
            <a:r>
              <a:rPr lang="en-US" sz="2400" dirty="0" smtClean="0">
                <a:solidFill>
                  <a:srgbClr val="008BDB"/>
                </a:solidFill>
                <a:effectLst/>
                <a:latin typeface="Proxima Nova" charset="0"/>
                <a:ea typeface="Calibri" charset="0"/>
                <a:cs typeface="Times New Roman" charset="0"/>
              </a:rPr>
              <a:t>September </a:t>
            </a:r>
            <a:r>
              <a:rPr lang="en-US" sz="2400" dirty="0">
                <a:solidFill>
                  <a:srgbClr val="008BDB"/>
                </a:solidFill>
                <a:effectLst/>
                <a:latin typeface="Proxima Nova" charset="0"/>
                <a:ea typeface="Calibri" charset="0"/>
                <a:cs typeface="Times New Roman" charset="0"/>
              </a:rPr>
              <a:t>2016.</a:t>
            </a:r>
            <a:endParaRPr lang="en-US" sz="1200" dirty="0">
              <a:solidFill>
                <a:srgbClr val="008BDB"/>
              </a:solidFill>
              <a:effectLst/>
              <a:ea typeface="Calibri" charset="0"/>
              <a:cs typeface="Times New Roman" charset="0"/>
            </a:endParaRPr>
          </a:p>
        </p:txBody>
      </p:sp>
      <p:pic>
        <p:nvPicPr>
          <p:cNvPr id="1026" name="Picture 2" descr="mage result for e cadets logo transparent">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87829" y="5722479"/>
            <a:ext cx="613815" cy="75675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mage result for transparent ditch the labe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10085" y="5891473"/>
            <a:ext cx="2032454" cy="47360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92409" y="5246249"/>
            <a:ext cx="2605249" cy="1848117"/>
          </a:xfrm>
          <a:prstGeom prst="rect">
            <a:avLst/>
          </a:prstGeom>
        </p:spPr>
      </p:pic>
      <p:pic>
        <p:nvPicPr>
          <p:cNvPr id="1030" name="Picture 6" descr="mage result for anti bullying alliance logo">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16750" y="5830618"/>
            <a:ext cx="1117311" cy="44184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mage result for internet matters logo">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67811" y="5830618"/>
            <a:ext cx="1080958" cy="54047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ootoot - make a noise">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7486" y="5857130"/>
            <a:ext cx="1801598" cy="540479"/>
          </a:xfrm>
          <a:prstGeom prst="rect">
            <a:avLst/>
          </a:prstGeom>
          <a:noFill/>
          <a:extLst>
            <a:ext uri="{909E8E84-426E-40DD-AFC4-6F175D3DCCD1}">
              <a14:hiddenFill xmlns:a14="http://schemas.microsoft.com/office/drawing/2010/main">
                <a:solidFill>
                  <a:srgbClr val="FFFFFF"/>
                </a:solidFill>
              </a14:hiddenFill>
            </a:ext>
          </a:extLst>
        </p:spPr>
      </p:pic>
      <p:sp>
        <p:nvSpPr>
          <p:cNvPr id="15" name="Text Box 9"/>
          <p:cNvSpPr txBox="1"/>
          <p:nvPr/>
        </p:nvSpPr>
        <p:spPr>
          <a:xfrm>
            <a:off x="3992409" y="3352760"/>
            <a:ext cx="4199686" cy="74400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sz="4000" b="1" dirty="0">
                <a:solidFill>
                  <a:schemeClr val="bg2">
                    <a:lumMod val="50000"/>
                  </a:schemeClr>
                </a:solidFill>
                <a:latin typeface="Proxima Nova" charset="0"/>
                <a:ea typeface="Calibri" charset="0"/>
                <a:cs typeface="Times New Roman" charset="0"/>
              </a:rPr>
              <a:t>‘It’s good to talk’</a:t>
            </a:r>
            <a:endParaRPr lang="en-US" sz="1200" dirty="0">
              <a:solidFill>
                <a:schemeClr val="bg2">
                  <a:lumMod val="50000"/>
                </a:schemeClr>
              </a:solidFill>
              <a:ea typeface="Calibri" charset="0"/>
              <a:cs typeface="Times New Roman" charset="0"/>
            </a:endParaRPr>
          </a:p>
          <a:p>
            <a:pPr marL="0" marR="0">
              <a:spcBef>
                <a:spcPts val="0"/>
              </a:spcBef>
              <a:spcAft>
                <a:spcPts val="0"/>
              </a:spcAft>
            </a:pPr>
            <a:endParaRPr lang="en-US" sz="4000" b="1" dirty="0" smtClean="0">
              <a:solidFill>
                <a:srgbClr val="FFFFFF"/>
              </a:solidFill>
              <a:effectLst/>
              <a:latin typeface="Proxima Nova" charset="0"/>
              <a:ea typeface="Calibri" charset="0"/>
              <a:cs typeface="Times New Roman" charset="0"/>
            </a:endParaRPr>
          </a:p>
        </p:txBody>
      </p:sp>
    </p:spTree>
    <p:extLst>
      <p:ext uri="{BB962C8B-B14F-4D97-AF65-F5344CB8AC3E}">
        <p14:creationId xmlns:p14="http://schemas.microsoft.com/office/powerpoint/2010/main" val="17387297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9"/>
          <p:cNvSpPr txBox="1"/>
          <p:nvPr/>
        </p:nvSpPr>
        <p:spPr>
          <a:xfrm>
            <a:off x="4032567" y="2452818"/>
            <a:ext cx="5200333" cy="15349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dirty="0" smtClean="0">
                <a:solidFill>
                  <a:srgbClr val="008BDB"/>
                </a:solidFill>
                <a:effectLst/>
                <a:latin typeface="Proxima Nova" charset="0"/>
                <a:ea typeface="Calibri" charset="0"/>
                <a:cs typeface="Times New Roman" charset="0"/>
              </a:rPr>
              <a:t>Primary Activities </a:t>
            </a:r>
            <a:endParaRPr lang="en-US" sz="1200" dirty="0">
              <a:solidFill>
                <a:srgbClr val="008BDB"/>
              </a:solidFill>
              <a:effectLst/>
              <a:ea typeface="Calibri" charset="0"/>
              <a:cs typeface="Times New Roman" charset="0"/>
            </a:endParaRPr>
          </a:p>
        </p:txBody>
      </p:sp>
      <p:grpSp>
        <p:nvGrpSpPr>
          <p:cNvPr id="4" name="Group 3"/>
          <p:cNvGrpSpPr/>
          <p:nvPr/>
        </p:nvGrpSpPr>
        <p:grpSpPr>
          <a:xfrm>
            <a:off x="8104909" y="5831416"/>
            <a:ext cx="5195455" cy="1026584"/>
            <a:chOff x="0" y="0"/>
            <a:chExt cx="3874135" cy="1026795"/>
          </a:xfrm>
        </p:grpSpPr>
        <p:sp>
          <p:nvSpPr>
            <p:cNvPr id="5"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008BDB"/>
                  </a:solidFill>
                  <a:effectLst/>
                  <a:latin typeface="Proxima Nova" charset="0"/>
                  <a:ea typeface="Calibri" charset="0"/>
                  <a:cs typeface="Times New Roman" charset="0"/>
                </a:rPr>
                <a:t>#</a:t>
              </a:r>
              <a:r>
                <a:rPr lang="en-US" sz="3600" b="1" dirty="0" err="1" smtClean="0">
                  <a:solidFill>
                    <a:srgbClr val="008BDB"/>
                  </a:solidFill>
                  <a:effectLst/>
                  <a:latin typeface="Proxima Nova" charset="0"/>
                  <a:ea typeface="Calibri" charset="0"/>
                  <a:cs typeface="Times New Roman" charset="0"/>
                </a:rPr>
                <a:t>pupilvoiceweek</a:t>
              </a:r>
              <a:endParaRPr lang="en-US" sz="3600" dirty="0">
                <a:solidFill>
                  <a:srgbClr val="008BDB"/>
                </a:solidFill>
                <a:effectLst/>
                <a:ea typeface="Calibri" charset="0"/>
                <a:cs typeface="Times New Roman" charset="0"/>
              </a:endParaRPr>
            </a:p>
          </p:txBody>
        </p:sp>
        <p:sp>
          <p:nvSpPr>
            <p:cNvPr id="6"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008BDB"/>
                  </a:solidFill>
                  <a:effectLst/>
                  <a:latin typeface="Proxima Nova" charset="0"/>
                  <a:ea typeface="Calibri" charset="0"/>
                  <a:cs typeface="Times New Roman" charset="0"/>
                </a:rPr>
                <a:t>National pupil voice </a:t>
              </a:r>
              <a:r>
                <a:rPr lang="en-US" sz="1000" dirty="0" smtClean="0">
                  <a:solidFill>
                    <a:srgbClr val="008BDB"/>
                  </a:solidFill>
                  <a:latin typeface="Proxima Nova" charset="0"/>
                  <a:ea typeface="Calibri" charset="0"/>
                  <a:cs typeface="Times New Roman" charset="0"/>
                </a:rPr>
                <a:t>week</a:t>
              </a:r>
              <a:r>
                <a:rPr lang="en-US" sz="1000" dirty="0" smtClean="0">
                  <a:solidFill>
                    <a:srgbClr val="008BDB"/>
                  </a:solidFill>
                  <a:effectLst/>
                  <a:latin typeface="Proxima Nova" charset="0"/>
                  <a:ea typeface="Calibri" charset="0"/>
                  <a:cs typeface="Times New Roman" charset="0"/>
                </a:rPr>
                <a:t>. 26</a:t>
              </a:r>
              <a:r>
                <a:rPr lang="en-US" sz="1000" baseline="30000" dirty="0" smtClean="0">
                  <a:solidFill>
                    <a:srgbClr val="008BDB"/>
                  </a:solidFill>
                  <a:effectLst/>
                  <a:latin typeface="Proxima Nova" charset="0"/>
                  <a:ea typeface="Calibri" charset="0"/>
                  <a:cs typeface="Times New Roman" charset="0"/>
                </a:rPr>
                <a:t>th</a:t>
              </a:r>
              <a:r>
                <a:rPr lang="en-US" sz="1000" dirty="0" smtClean="0">
                  <a:solidFill>
                    <a:srgbClr val="008BDB"/>
                  </a:solidFill>
                  <a:effectLst/>
                  <a:latin typeface="Proxima Nova" charset="0"/>
                  <a:ea typeface="Calibri" charset="0"/>
                  <a:cs typeface="Times New Roman" charset="0"/>
                </a:rPr>
                <a:t> - 30th </a:t>
              </a:r>
              <a:r>
                <a:rPr lang="en-US" sz="1000" dirty="0">
                  <a:solidFill>
                    <a:srgbClr val="008BDB"/>
                  </a:solidFill>
                  <a:effectLst/>
                  <a:latin typeface="Proxima Nova" charset="0"/>
                  <a:ea typeface="Calibri" charset="0"/>
                  <a:cs typeface="Times New Roman" charset="0"/>
                </a:rPr>
                <a:t>September 2016.</a:t>
              </a:r>
              <a:endParaRPr lang="en-US" sz="1000" dirty="0">
                <a:solidFill>
                  <a:srgbClr val="008BDB"/>
                </a:solidFill>
                <a:effectLst/>
                <a:ea typeface="Calibri" charset="0"/>
                <a:cs typeface="Times New Roman" charset="0"/>
              </a:endParaRPr>
            </a:p>
          </p:txBody>
        </p:sp>
      </p:grpSp>
    </p:spTree>
    <p:extLst>
      <p:ext uri="{BB962C8B-B14F-4D97-AF65-F5344CB8AC3E}">
        <p14:creationId xmlns:p14="http://schemas.microsoft.com/office/powerpoint/2010/main" val="12564351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9"/>
          <p:cNvSpPr txBox="1"/>
          <p:nvPr/>
        </p:nvSpPr>
        <p:spPr>
          <a:xfrm>
            <a:off x="413067" y="255718"/>
            <a:ext cx="4552633" cy="767491"/>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dirty="0" smtClean="0">
                <a:solidFill>
                  <a:srgbClr val="008BDB"/>
                </a:solidFill>
                <a:effectLst/>
                <a:latin typeface="Proxima Nova" charset="0"/>
                <a:ea typeface="Calibri" charset="0"/>
                <a:cs typeface="Times New Roman" charset="0"/>
              </a:rPr>
              <a:t>Class discussion</a:t>
            </a:r>
            <a:endParaRPr lang="en-US" sz="1200" dirty="0">
              <a:solidFill>
                <a:srgbClr val="008BDB"/>
              </a:solidFill>
              <a:effectLst/>
              <a:ea typeface="Calibri" charset="0"/>
              <a:cs typeface="Times New Roman" charset="0"/>
            </a:endParaRPr>
          </a:p>
        </p:txBody>
      </p:sp>
      <p:grpSp>
        <p:nvGrpSpPr>
          <p:cNvPr id="4" name="Group 3"/>
          <p:cNvGrpSpPr/>
          <p:nvPr/>
        </p:nvGrpSpPr>
        <p:grpSpPr>
          <a:xfrm>
            <a:off x="8104909" y="5831416"/>
            <a:ext cx="5195455" cy="1026584"/>
            <a:chOff x="0" y="0"/>
            <a:chExt cx="3874135" cy="1026795"/>
          </a:xfrm>
        </p:grpSpPr>
        <p:sp>
          <p:nvSpPr>
            <p:cNvPr id="5"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008BDB"/>
                  </a:solidFill>
                  <a:effectLst/>
                  <a:latin typeface="Proxima Nova" charset="0"/>
                  <a:ea typeface="Calibri" charset="0"/>
                  <a:cs typeface="Times New Roman" charset="0"/>
                </a:rPr>
                <a:t>#</a:t>
              </a:r>
              <a:r>
                <a:rPr lang="en-US" sz="3600" b="1" dirty="0" err="1" smtClean="0">
                  <a:solidFill>
                    <a:srgbClr val="008BDB"/>
                  </a:solidFill>
                  <a:effectLst/>
                  <a:latin typeface="Proxima Nova" charset="0"/>
                  <a:ea typeface="Calibri" charset="0"/>
                  <a:cs typeface="Times New Roman" charset="0"/>
                </a:rPr>
                <a:t>pupilvoiceweek</a:t>
              </a:r>
              <a:endParaRPr lang="en-US" sz="3600" dirty="0">
                <a:solidFill>
                  <a:srgbClr val="008BDB"/>
                </a:solidFill>
                <a:effectLst/>
                <a:ea typeface="Calibri" charset="0"/>
                <a:cs typeface="Times New Roman" charset="0"/>
              </a:endParaRPr>
            </a:p>
          </p:txBody>
        </p:sp>
        <p:sp>
          <p:nvSpPr>
            <p:cNvPr id="6"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008BDB"/>
                  </a:solidFill>
                  <a:effectLst/>
                  <a:latin typeface="Proxima Nova" charset="0"/>
                  <a:ea typeface="Calibri" charset="0"/>
                  <a:cs typeface="Times New Roman" charset="0"/>
                </a:rPr>
                <a:t>National pupil voice </a:t>
              </a:r>
              <a:r>
                <a:rPr lang="en-US" sz="1000" dirty="0" smtClean="0">
                  <a:solidFill>
                    <a:srgbClr val="008BDB"/>
                  </a:solidFill>
                  <a:latin typeface="Proxima Nova" charset="0"/>
                  <a:ea typeface="Calibri" charset="0"/>
                  <a:cs typeface="Times New Roman" charset="0"/>
                </a:rPr>
                <a:t>week</a:t>
              </a:r>
              <a:r>
                <a:rPr lang="en-US" sz="1000" dirty="0" smtClean="0">
                  <a:solidFill>
                    <a:srgbClr val="008BDB"/>
                  </a:solidFill>
                  <a:effectLst/>
                  <a:latin typeface="Proxima Nova" charset="0"/>
                  <a:ea typeface="Calibri" charset="0"/>
                  <a:cs typeface="Times New Roman" charset="0"/>
                </a:rPr>
                <a:t>. 26</a:t>
              </a:r>
              <a:r>
                <a:rPr lang="en-US" sz="1000" baseline="30000" dirty="0" smtClean="0">
                  <a:solidFill>
                    <a:srgbClr val="008BDB"/>
                  </a:solidFill>
                  <a:effectLst/>
                  <a:latin typeface="Proxima Nova" charset="0"/>
                  <a:ea typeface="Calibri" charset="0"/>
                  <a:cs typeface="Times New Roman" charset="0"/>
                </a:rPr>
                <a:t>th</a:t>
              </a:r>
              <a:r>
                <a:rPr lang="en-US" sz="1000" dirty="0" smtClean="0">
                  <a:solidFill>
                    <a:srgbClr val="008BDB"/>
                  </a:solidFill>
                  <a:effectLst/>
                  <a:latin typeface="Proxima Nova" charset="0"/>
                  <a:ea typeface="Calibri" charset="0"/>
                  <a:cs typeface="Times New Roman" charset="0"/>
                </a:rPr>
                <a:t> - 30th </a:t>
              </a:r>
              <a:r>
                <a:rPr lang="en-US" sz="1000" dirty="0">
                  <a:solidFill>
                    <a:srgbClr val="008BDB"/>
                  </a:solidFill>
                  <a:effectLst/>
                  <a:latin typeface="Proxima Nova" charset="0"/>
                  <a:ea typeface="Calibri" charset="0"/>
                  <a:cs typeface="Times New Roman" charset="0"/>
                </a:rPr>
                <a:t>September 2016.</a:t>
              </a:r>
              <a:endParaRPr lang="en-US" sz="1000" dirty="0">
                <a:solidFill>
                  <a:srgbClr val="008BDB"/>
                </a:solidFill>
                <a:effectLst/>
                <a:ea typeface="Calibri" charset="0"/>
                <a:cs typeface="Times New Roman" charset="0"/>
              </a:endParaRPr>
            </a:p>
          </p:txBody>
        </p:sp>
      </p:grpSp>
      <p:sp>
        <p:nvSpPr>
          <p:cNvPr id="7" name="Text Box 1"/>
          <p:cNvSpPr txBox="1"/>
          <p:nvPr/>
        </p:nvSpPr>
        <p:spPr>
          <a:xfrm flipV="1">
            <a:off x="-3090815" y="9357994"/>
            <a:ext cx="1066394" cy="71146"/>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GB" sz="1200">
                <a:effectLst/>
                <a:ea typeface="Calibri" charset="0"/>
                <a:cs typeface="Times New Roman" charset="0"/>
              </a:rPr>
              <a:t>Any concern/worry</a:t>
            </a:r>
            <a:endParaRPr lang="en-US" sz="1200">
              <a:effectLst/>
              <a:ea typeface="Calibri" charset="0"/>
              <a:cs typeface="Times New Roman" charset="0"/>
            </a:endParaRPr>
          </a:p>
        </p:txBody>
      </p:sp>
      <p:sp>
        <p:nvSpPr>
          <p:cNvPr id="8" name="Text Box 2"/>
          <p:cNvSpPr txBox="1"/>
          <p:nvPr/>
        </p:nvSpPr>
        <p:spPr>
          <a:xfrm flipV="1">
            <a:off x="-819492" y="9357994"/>
            <a:ext cx="1808313" cy="71146"/>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GB" sz="1200">
                <a:effectLst/>
                <a:ea typeface="Calibri" charset="0"/>
                <a:cs typeface="Times New Roman" charset="0"/>
              </a:rPr>
              <a:t>Tell form teacher, discuss options </a:t>
            </a:r>
            <a:endParaRPr lang="en-US" sz="1200">
              <a:effectLst/>
              <a:ea typeface="Calibri" charset="0"/>
              <a:cs typeface="Times New Roman" charset="0"/>
            </a:endParaRPr>
          </a:p>
        </p:txBody>
      </p:sp>
      <p:sp>
        <p:nvSpPr>
          <p:cNvPr id="9" name="Text Box 3"/>
          <p:cNvSpPr txBox="1"/>
          <p:nvPr/>
        </p:nvSpPr>
        <p:spPr>
          <a:xfrm flipV="1">
            <a:off x="1363710" y="9362439"/>
            <a:ext cx="1066394" cy="71146"/>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GB" sz="1200">
                <a:effectLst/>
                <a:ea typeface="Calibri" charset="0"/>
                <a:cs typeface="Times New Roman" charset="0"/>
              </a:rPr>
              <a:t>Resolution concern/worry</a:t>
            </a:r>
            <a:endParaRPr lang="en-US" sz="1200">
              <a:effectLst/>
              <a:ea typeface="Calibri" charset="0"/>
              <a:cs typeface="Times New Roman" charset="0"/>
            </a:endParaRPr>
          </a:p>
        </p:txBody>
      </p:sp>
      <p:cxnSp>
        <p:nvCxnSpPr>
          <p:cNvPr id="10" name="Straight Arrow Connector 9"/>
          <p:cNvCxnSpPr/>
          <p:nvPr/>
        </p:nvCxnSpPr>
        <p:spPr>
          <a:xfrm>
            <a:off x="-2288533" y="9518650"/>
            <a:ext cx="16406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54667" y="9518650"/>
            <a:ext cx="16406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6"/>
          <p:cNvSpPr>
            <a:spLocks noChangeArrowheads="1"/>
          </p:cNvSpPr>
          <p:nvPr/>
        </p:nvSpPr>
        <p:spPr bwMode="auto">
          <a:xfrm>
            <a:off x="1625998" y="1358324"/>
            <a:ext cx="9740502" cy="4308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dirty="0">
              <a:latin typeface="Proxima Nova" charset="0"/>
              <a:ea typeface="Proxima Nova" charset="0"/>
              <a:cs typeface="Proxima Nova" charset="0"/>
            </a:endParaRPr>
          </a:p>
          <a:p>
            <a:pPr lvl="0" eaLnBrk="0" fontAlgn="base" hangingPunct="0">
              <a:spcBef>
                <a:spcPct val="0"/>
              </a:spcBef>
              <a:spcAft>
                <a:spcPct val="0"/>
              </a:spcAft>
            </a:pPr>
            <a:r>
              <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rPr>
              <a:t>Choose a topic, e.g. </a:t>
            </a:r>
            <a:r>
              <a:rPr kumimoji="0" lang="en-US" altLang="en-US" sz="1600" b="0" i="0" u="none" strike="noStrike" cap="none" normalizeH="0" baseline="0" dirty="0" smtClean="0">
                <a:ln>
                  <a:noFill/>
                </a:ln>
                <a:solidFill>
                  <a:srgbClr val="008BDB"/>
                </a:solidFill>
                <a:effectLst/>
                <a:latin typeface="Proxima Nova" charset="0"/>
                <a:ea typeface="Proxima Nova" charset="0"/>
                <a:cs typeface="Proxima Nova" charset="0"/>
              </a:rPr>
              <a:t>bullying, </a:t>
            </a:r>
            <a:r>
              <a:rPr kumimoji="0" lang="en-US" altLang="en-US" sz="1600" b="0" i="0" u="none" strike="noStrike" cap="none" normalizeH="0" baseline="0" dirty="0" smtClean="0">
                <a:ln>
                  <a:noFill/>
                </a:ln>
                <a:solidFill>
                  <a:srgbClr val="008BDB"/>
                </a:solidFill>
                <a:effectLst/>
                <a:latin typeface="Proxima Nova" charset="0"/>
                <a:ea typeface="Proxima Nova" charset="0"/>
                <a:cs typeface="Proxima Nova" charset="0"/>
              </a:rPr>
              <a:t>cyberbullying</a:t>
            </a:r>
            <a:r>
              <a:rPr kumimoji="0" lang="en-US" altLang="en-US" sz="1600" b="0" i="0" u="none" strike="noStrike" cap="none" normalizeH="0" baseline="0" dirty="0" smtClean="0">
                <a:ln>
                  <a:noFill/>
                </a:ln>
                <a:solidFill>
                  <a:srgbClr val="008BDB"/>
                </a:solidFill>
                <a:effectLst/>
                <a:latin typeface="Proxima Nova" charset="0"/>
                <a:ea typeface="Proxima Nova" charset="0"/>
                <a:cs typeface="Proxima Nova" charset="0"/>
              </a:rPr>
              <a:t>, friendship issues, racism.</a:t>
            </a:r>
          </a:p>
          <a:p>
            <a:pPr lvl="0" eaLnBrk="0" fontAlgn="base" hangingPunct="0">
              <a:spcBef>
                <a:spcPct val="0"/>
              </a:spcBef>
              <a:spcAft>
                <a:spcPct val="0"/>
              </a:spcAft>
            </a:pPr>
            <a:r>
              <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rPr>
              <a:t>Hold a discussion with your pupils and talk about the following:</a:t>
            </a:r>
          </a:p>
          <a:p>
            <a:pPr lvl="0" eaLnBrk="0" fontAlgn="base" hangingPunct="0">
              <a:spcBef>
                <a:spcPct val="0"/>
              </a:spcBef>
              <a:spcAft>
                <a:spcPct val="0"/>
              </a:spcAft>
            </a:pPr>
            <a:endPar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endParaRPr>
          </a:p>
          <a:p>
            <a:pPr lvl="0" eaLnBrk="0" fontAlgn="base" hangingPunct="0">
              <a:spcBef>
                <a:spcPct val="0"/>
              </a:spcBef>
              <a:spcAft>
                <a:spcPct val="0"/>
              </a:spcAft>
            </a:pPr>
            <a:r>
              <a:rPr kumimoji="0" lang="en-US" altLang="en-US" sz="1600" b="1" i="0" u="none" strike="noStrike" cap="none" normalizeH="0" baseline="0" dirty="0" smtClean="0">
                <a:ln>
                  <a:noFill/>
                </a:ln>
                <a:solidFill>
                  <a:srgbClr val="008BDB"/>
                </a:solidFill>
                <a:effectLst/>
                <a:latin typeface="Proxima Nova" charset="0"/>
                <a:ea typeface="Proxima Nova" charset="0"/>
                <a:cs typeface="Proxima Nova" charset="0"/>
              </a:rPr>
              <a:t>The definition</a:t>
            </a:r>
          </a:p>
          <a:p>
            <a:pPr lvl="0" eaLnBrk="0" fontAlgn="base" hangingPunct="0">
              <a:spcBef>
                <a:spcPct val="0"/>
              </a:spcBef>
              <a:spcAft>
                <a:spcPct val="0"/>
              </a:spcAft>
            </a:pPr>
            <a:r>
              <a:rPr kumimoji="0" lang="en-US" altLang="en-US" sz="1600" b="1" i="0" u="none" strike="noStrike" cap="none" normalizeH="0" baseline="0" dirty="0" smtClean="0">
                <a:ln>
                  <a:noFill/>
                </a:ln>
                <a:solidFill>
                  <a:srgbClr val="008BDB"/>
                </a:solidFill>
                <a:effectLst/>
                <a:latin typeface="Proxima Nova" charset="0"/>
                <a:ea typeface="Proxima Nova" charset="0"/>
                <a:cs typeface="Proxima Nova" charset="0"/>
              </a:rPr>
              <a:t>How it makes people feel</a:t>
            </a:r>
          </a:p>
          <a:p>
            <a:pPr lvl="0" eaLnBrk="0" fontAlgn="base" hangingPunct="0">
              <a:spcBef>
                <a:spcPct val="0"/>
              </a:spcBef>
              <a:spcAft>
                <a:spcPct val="0"/>
              </a:spcAft>
            </a:pPr>
            <a:r>
              <a:rPr kumimoji="0" lang="en-US" altLang="en-US" sz="1600" b="1" i="0" u="none" strike="noStrike" cap="none" normalizeH="0" baseline="0" dirty="0" smtClean="0">
                <a:ln>
                  <a:noFill/>
                </a:ln>
                <a:solidFill>
                  <a:srgbClr val="008BDB"/>
                </a:solidFill>
                <a:effectLst/>
                <a:latin typeface="Proxima Nova" charset="0"/>
                <a:ea typeface="Proxima Nova" charset="0"/>
                <a:cs typeface="Proxima Nova" charset="0"/>
              </a:rPr>
              <a:t>Why is it bad?</a:t>
            </a:r>
          </a:p>
          <a:p>
            <a:pPr lvl="0" eaLnBrk="0" fontAlgn="base" hangingPunct="0">
              <a:spcBef>
                <a:spcPct val="0"/>
              </a:spcBef>
              <a:spcAft>
                <a:spcPct val="0"/>
              </a:spcAft>
            </a:pPr>
            <a:r>
              <a:rPr kumimoji="0" lang="en-US" altLang="en-US" sz="1600" b="1" i="0" u="none" strike="noStrike" cap="none" normalizeH="0" baseline="0" dirty="0" smtClean="0">
                <a:ln>
                  <a:noFill/>
                </a:ln>
                <a:solidFill>
                  <a:srgbClr val="008BDB"/>
                </a:solidFill>
                <a:effectLst/>
                <a:latin typeface="Proxima Nova" charset="0"/>
                <a:ea typeface="Proxima Nova" charset="0"/>
                <a:cs typeface="Proxima Nova" charset="0"/>
              </a:rPr>
              <a:t>Consequences </a:t>
            </a:r>
          </a:p>
          <a:p>
            <a:pPr lvl="0" eaLnBrk="0" fontAlgn="base" hangingPunct="0">
              <a:spcBef>
                <a:spcPct val="0"/>
              </a:spcBef>
              <a:spcAft>
                <a:spcPct val="0"/>
              </a:spcAft>
            </a:pPr>
            <a:r>
              <a:rPr kumimoji="0" lang="en-US" altLang="en-US" sz="1600" b="1" i="0" u="none" strike="noStrike" cap="none" normalizeH="0" baseline="0" dirty="0" smtClean="0">
                <a:ln>
                  <a:noFill/>
                </a:ln>
                <a:solidFill>
                  <a:srgbClr val="008BDB"/>
                </a:solidFill>
                <a:effectLst/>
                <a:latin typeface="Proxima Nova" charset="0"/>
                <a:ea typeface="Proxima Nova" charset="0"/>
                <a:cs typeface="Proxima Nova" charset="0"/>
              </a:rPr>
              <a:t>Why it’s good to talk about it</a:t>
            </a:r>
          </a:p>
          <a:p>
            <a:pPr lvl="0" eaLnBrk="0" fontAlgn="base" hangingPunct="0">
              <a:spcBef>
                <a:spcPct val="0"/>
              </a:spcBef>
              <a:spcAft>
                <a:spcPct val="0"/>
              </a:spcAft>
            </a:pPr>
            <a:r>
              <a:rPr kumimoji="0" lang="en-US" altLang="en-US" sz="1600" b="1" i="0" u="none" strike="noStrike" cap="none" normalizeH="0" baseline="0" dirty="0" smtClean="0">
                <a:ln>
                  <a:noFill/>
                </a:ln>
                <a:solidFill>
                  <a:srgbClr val="008BDB"/>
                </a:solidFill>
                <a:effectLst/>
                <a:latin typeface="Proxima Nova" charset="0"/>
                <a:ea typeface="Proxima Nova" charset="0"/>
                <a:cs typeface="Proxima Nova" charset="0"/>
              </a:rPr>
              <a:t>Why they should tell someone </a:t>
            </a:r>
          </a:p>
          <a:p>
            <a:pPr lvl="0" eaLnBrk="0" fontAlgn="base" hangingPunct="0">
              <a:spcBef>
                <a:spcPct val="0"/>
              </a:spcBef>
              <a:spcAft>
                <a:spcPct val="0"/>
              </a:spcAft>
            </a:pPr>
            <a:endPar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endParaRPr>
          </a:p>
          <a:p>
            <a:pPr lvl="0" eaLnBrk="0" fontAlgn="base" hangingPunct="0">
              <a:spcBef>
                <a:spcPct val="0"/>
              </a:spcBef>
              <a:spcAft>
                <a:spcPct val="0"/>
              </a:spcAft>
            </a:pPr>
            <a:r>
              <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rPr>
              <a:t>During the discussion, write down the student’s answers. Use their answers to then write up a ‘Class Contract’ which can include roughly 6 rules that the children choose to follow as a class. </a:t>
            </a:r>
            <a:r>
              <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rPr>
              <a:t>e.g</a:t>
            </a:r>
            <a:r>
              <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rPr>
              <a:t>. Always ask someone if they are ok if they look sad. You can then amend and print off the class contract and every student can sign the contract.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Proxima Nova" charset="0"/>
              <a:ea typeface="Proxima Nova" charset="0"/>
              <a:cs typeface="Proxima Nova"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p:txBody>
      </p:sp>
      <p:sp>
        <p:nvSpPr>
          <p:cNvPr id="14" name="Rectangle 11"/>
          <p:cNvSpPr>
            <a:spLocks noChangeArrowheads="1"/>
          </p:cNvSpPr>
          <p:nvPr/>
        </p:nvSpPr>
        <p:spPr bwMode="auto">
          <a:xfrm>
            <a:off x="1854598" y="1943099"/>
            <a:ext cx="874990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82539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9"/>
          <p:cNvSpPr txBox="1"/>
          <p:nvPr/>
        </p:nvSpPr>
        <p:spPr>
          <a:xfrm>
            <a:off x="413067" y="255718"/>
            <a:ext cx="4552633" cy="767491"/>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dirty="0" smtClean="0">
                <a:solidFill>
                  <a:srgbClr val="008BDB"/>
                </a:solidFill>
                <a:effectLst/>
                <a:latin typeface="Proxima Nova" charset="0"/>
                <a:ea typeface="Calibri" charset="0"/>
                <a:cs typeface="Times New Roman" charset="0"/>
              </a:rPr>
              <a:t>Class discussion</a:t>
            </a:r>
            <a:endParaRPr lang="en-US" sz="1200" dirty="0">
              <a:solidFill>
                <a:srgbClr val="008BDB"/>
              </a:solidFill>
              <a:effectLst/>
              <a:ea typeface="Calibri" charset="0"/>
              <a:cs typeface="Times New Roman" charset="0"/>
            </a:endParaRPr>
          </a:p>
        </p:txBody>
      </p:sp>
      <p:grpSp>
        <p:nvGrpSpPr>
          <p:cNvPr id="4" name="Group 3"/>
          <p:cNvGrpSpPr/>
          <p:nvPr/>
        </p:nvGrpSpPr>
        <p:grpSpPr>
          <a:xfrm>
            <a:off x="8104909" y="5831416"/>
            <a:ext cx="5195455" cy="1026584"/>
            <a:chOff x="0" y="0"/>
            <a:chExt cx="3874135" cy="1026795"/>
          </a:xfrm>
        </p:grpSpPr>
        <p:sp>
          <p:nvSpPr>
            <p:cNvPr id="5"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008BDB"/>
                  </a:solidFill>
                  <a:effectLst/>
                  <a:latin typeface="Proxima Nova" charset="0"/>
                  <a:ea typeface="Calibri" charset="0"/>
                  <a:cs typeface="Times New Roman" charset="0"/>
                </a:rPr>
                <a:t>#</a:t>
              </a:r>
              <a:r>
                <a:rPr lang="en-US" sz="3600" b="1" dirty="0" err="1" smtClean="0">
                  <a:solidFill>
                    <a:srgbClr val="008BDB"/>
                  </a:solidFill>
                  <a:effectLst/>
                  <a:latin typeface="Proxima Nova" charset="0"/>
                  <a:ea typeface="Calibri" charset="0"/>
                  <a:cs typeface="Times New Roman" charset="0"/>
                </a:rPr>
                <a:t>pupilvoiceweek</a:t>
              </a:r>
              <a:endParaRPr lang="en-US" sz="3600" dirty="0">
                <a:solidFill>
                  <a:srgbClr val="008BDB"/>
                </a:solidFill>
                <a:effectLst/>
                <a:ea typeface="Calibri" charset="0"/>
                <a:cs typeface="Times New Roman" charset="0"/>
              </a:endParaRPr>
            </a:p>
          </p:txBody>
        </p:sp>
        <p:sp>
          <p:nvSpPr>
            <p:cNvPr id="6"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008BDB"/>
                  </a:solidFill>
                  <a:effectLst/>
                  <a:latin typeface="Proxima Nova" charset="0"/>
                  <a:ea typeface="Calibri" charset="0"/>
                  <a:cs typeface="Times New Roman" charset="0"/>
                </a:rPr>
                <a:t>National pupil voice </a:t>
              </a:r>
              <a:r>
                <a:rPr lang="en-US" sz="1000" dirty="0" smtClean="0">
                  <a:solidFill>
                    <a:srgbClr val="008BDB"/>
                  </a:solidFill>
                  <a:latin typeface="Proxima Nova" charset="0"/>
                  <a:ea typeface="Calibri" charset="0"/>
                  <a:cs typeface="Times New Roman" charset="0"/>
                </a:rPr>
                <a:t>week</a:t>
              </a:r>
              <a:r>
                <a:rPr lang="en-US" sz="1000" dirty="0" smtClean="0">
                  <a:solidFill>
                    <a:srgbClr val="008BDB"/>
                  </a:solidFill>
                  <a:effectLst/>
                  <a:latin typeface="Proxima Nova" charset="0"/>
                  <a:ea typeface="Calibri" charset="0"/>
                  <a:cs typeface="Times New Roman" charset="0"/>
                </a:rPr>
                <a:t>. 26</a:t>
              </a:r>
              <a:r>
                <a:rPr lang="en-US" sz="1000" baseline="30000" dirty="0" smtClean="0">
                  <a:solidFill>
                    <a:srgbClr val="008BDB"/>
                  </a:solidFill>
                  <a:effectLst/>
                  <a:latin typeface="Proxima Nova" charset="0"/>
                  <a:ea typeface="Calibri" charset="0"/>
                  <a:cs typeface="Times New Roman" charset="0"/>
                </a:rPr>
                <a:t>th</a:t>
              </a:r>
              <a:r>
                <a:rPr lang="en-US" sz="1000" dirty="0" smtClean="0">
                  <a:solidFill>
                    <a:srgbClr val="008BDB"/>
                  </a:solidFill>
                  <a:effectLst/>
                  <a:latin typeface="Proxima Nova" charset="0"/>
                  <a:ea typeface="Calibri" charset="0"/>
                  <a:cs typeface="Times New Roman" charset="0"/>
                </a:rPr>
                <a:t> - 30th </a:t>
              </a:r>
              <a:r>
                <a:rPr lang="en-US" sz="1000" dirty="0">
                  <a:solidFill>
                    <a:srgbClr val="008BDB"/>
                  </a:solidFill>
                  <a:effectLst/>
                  <a:latin typeface="Proxima Nova" charset="0"/>
                  <a:ea typeface="Calibri" charset="0"/>
                  <a:cs typeface="Times New Roman" charset="0"/>
                </a:rPr>
                <a:t>September 2016.</a:t>
              </a:r>
              <a:endParaRPr lang="en-US" sz="1000" dirty="0">
                <a:solidFill>
                  <a:srgbClr val="008BDB"/>
                </a:solidFill>
                <a:effectLst/>
                <a:ea typeface="Calibri" charset="0"/>
                <a:cs typeface="Times New Roman" charset="0"/>
              </a:endParaRPr>
            </a:p>
          </p:txBody>
        </p:sp>
      </p:grpSp>
      <p:sp>
        <p:nvSpPr>
          <p:cNvPr id="7" name="Text Box 1"/>
          <p:cNvSpPr txBox="1"/>
          <p:nvPr/>
        </p:nvSpPr>
        <p:spPr>
          <a:xfrm flipV="1">
            <a:off x="-3090815" y="9357994"/>
            <a:ext cx="1066394" cy="71146"/>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GB" sz="1200">
                <a:effectLst/>
                <a:ea typeface="Calibri" charset="0"/>
                <a:cs typeface="Times New Roman" charset="0"/>
              </a:rPr>
              <a:t>Any concern/worry</a:t>
            </a:r>
            <a:endParaRPr lang="en-US" sz="1200">
              <a:effectLst/>
              <a:ea typeface="Calibri" charset="0"/>
              <a:cs typeface="Times New Roman" charset="0"/>
            </a:endParaRPr>
          </a:p>
        </p:txBody>
      </p:sp>
      <p:sp>
        <p:nvSpPr>
          <p:cNvPr id="8" name="Text Box 2"/>
          <p:cNvSpPr txBox="1"/>
          <p:nvPr/>
        </p:nvSpPr>
        <p:spPr>
          <a:xfrm flipV="1">
            <a:off x="-819492" y="9357994"/>
            <a:ext cx="1808313" cy="71146"/>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GB" sz="1200">
                <a:effectLst/>
                <a:ea typeface="Calibri" charset="0"/>
                <a:cs typeface="Times New Roman" charset="0"/>
              </a:rPr>
              <a:t>Tell form teacher, discuss options </a:t>
            </a:r>
            <a:endParaRPr lang="en-US" sz="1200">
              <a:effectLst/>
              <a:ea typeface="Calibri" charset="0"/>
              <a:cs typeface="Times New Roman" charset="0"/>
            </a:endParaRPr>
          </a:p>
        </p:txBody>
      </p:sp>
      <p:sp>
        <p:nvSpPr>
          <p:cNvPr id="9" name="Text Box 3"/>
          <p:cNvSpPr txBox="1"/>
          <p:nvPr/>
        </p:nvSpPr>
        <p:spPr>
          <a:xfrm flipV="1">
            <a:off x="1363710" y="9362439"/>
            <a:ext cx="1066394" cy="71146"/>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GB" sz="1200">
                <a:effectLst/>
                <a:ea typeface="Calibri" charset="0"/>
                <a:cs typeface="Times New Roman" charset="0"/>
              </a:rPr>
              <a:t>Resolution concern/worry</a:t>
            </a:r>
            <a:endParaRPr lang="en-US" sz="1200">
              <a:effectLst/>
              <a:ea typeface="Calibri" charset="0"/>
              <a:cs typeface="Times New Roman" charset="0"/>
            </a:endParaRPr>
          </a:p>
        </p:txBody>
      </p:sp>
      <p:cxnSp>
        <p:nvCxnSpPr>
          <p:cNvPr id="10" name="Straight Arrow Connector 9"/>
          <p:cNvCxnSpPr/>
          <p:nvPr/>
        </p:nvCxnSpPr>
        <p:spPr>
          <a:xfrm>
            <a:off x="-2288533" y="9518650"/>
            <a:ext cx="16406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54667" y="9518650"/>
            <a:ext cx="16406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6"/>
          <p:cNvSpPr>
            <a:spLocks noChangeArrowheads="1"/>
          </p:cNvSpPr>
          <p:nvPr/>
        </p:nvSpPr>
        <p:spPr bwMode="auto">
          <a:xfrm>
            <a:off x="1727598" y="1940346"/>
            <a:ext cx="9740502"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endPar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endParaRPr>
          </a:p>
          <a:p>
            <a:pPr lvl="0" eaLnBrk="0" fontAlgn="base" hangingPunct="0">
              <a:spcBef>
                <a:spcPct val="0"/>
              </a:spcBef>
              <a:spcAft>
                <a:spcPct val="0"/>
              </a:spcAft>
            </a:pPr>
            <a:r>
              <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rPr>
              <a:t>Play a game of Chinese whispers, this will show the children that a rumour can easily change as they pass down the line of pupils.</a:t>
            </a:r>
          </a:p>
          <a:p>
            <a:pPr lvl="0" eaLnBrk="0" fontAlgn="base" hangingPunct="0">
              <a:spcBef>
                <a:spcPct val="0"/>
              </a:spcBef>
              <a:spcAft>
                <a:spcPct val="0"/>
              </a:spcAft>
            </a:pPr>
            <a:endPar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endParaRPr>
          </a:p>
          <a:p>
            <a:pPr lvl="0" eaLnBrk="0" fontAlgn="base" hangingPunct="0">
              <a:spcBef>
                <a:spcPct val="0"/>
              </a:spcBef>
              <a:spcAft>
                <a:spcPct val="0"/>
              </a:spcAft>
            </a:pPr>
            <a:r>
              <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rPr>
              <a:t>Discuss the impact of how rumours can affect someone and how it would make them feel. Also explore with your pupils how important it is to tell someone if you are the victim of rumours.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Proxima Nova" charset="0"/>
              <a:ea typeface="Proxima Nova" charset="0"/>
              <a:cs typeface="Proxima Nova"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p:txBody>
      </p:sp>
      <p:sp>
        <p:nvSpPr>
          <p:cNvPr id="14" name="Rectangle 11"/>
          <p:cNvSpPr>
            <a:spLocks noChangeArrowheads="1"/>
          </p:cNvSpPr>
          <p:nvPr/>
        </p:nvSpPr>
        <p:spPr bwMode="auto">
          <a:xfrm>
            <a:off x="1854598" y="1943099"/>
            <a:ext cx="874990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401001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9"/>
          <p:cNvSpPr txBox="1"/>
          <p:nvPr/>
        </p:nvSpPr>
        <p:spPr>
          <a:xfrm>
            <a:off x="413067" y="255718"/>
            <a:ext cx="6673533" cy="767491"/>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dirty="0" smtClean="0">
                <a:solidFill>
                  <a:srgbClr val="008BDB"/>
                </a:solidFill>
                <a:latin typeface="Proxima Nova" charset="0"/>
                <a:ea typeface="Calibri" charset="0"/>
                <a:cs typeface="Times New Roman" charset="0"/>
              </a:rPr>
              <a:t>Design a poster or display</a:t>
            </a:r>
            <a:endParaRPr lang="en-US" sz="1200" dirty="0">
              <a:solidFill>
                <a:srgbClr val="008BDB"/>
              </a:solidFill>
              <a:effectLst/>
              <a:ea typeface="Calibri" charset="0"/>
              <a:cs typeface="Times New Roman" charset="0"/>
            </a:endParaRPr>
          </a:p>
        </p:txBody>
      </p:sp>
      <p:grpSp>
        <p:nvGrpSpPr>
          <p:cNvPr id="4" name="Group 3"/>
          <p:cNvGrpSpPr/>
          <p:nvPr/>
        </p:nvGrpSpPr>
        <p:grpSpPr>
          <a:xfrm>
            <a:off x="8104909" y="5831416"/>
            <a:ext cx="5195455" cy="1026584"/>
            <a:chOff x="0" y="0"/>
            <a:chExt cx="3874135" cy="1026795"/>
          </a:xfrm>
        </p:grpSpPr>
        <p:sp>
          <p:nvSpPr>
            <p:cNvPr id="5"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008BDB"/>
                  </a:solidFill>
                  <a:effectLst/>
                  <a:latin typeface="Proxima Nova" charset="0"/>
                  <a:ea typeface="Calibri" charset="0"/>
                  <a:cs typeface="Times New Roman" charset="0"/>
                </a:rPr>
                <a:t>#</a:t>
              </a:r>
              <a:r>
                <a:rPr lang="en-US" sz="3600" b="1" dirty="0" err="1" smtClean="0">
                  <a:solidFill>
                    <a:srgbClr val="008BDB"/>
                  </a:solidFill>
                  <a:effectLst/>
                  <a:latin typeface="Proxima Nova" charset="0"/>
                  <a:ea typeface="Calibri" charset="0"/>
                  <a:cs typeface="Times New Roman" charset="0"/>
                </a:rPr>
                <a:t>pupilvoiceweek</a:t>
              </a:r>
              <a:endParaRPr lang="en-US" sz="3600" dirty="0">
                <a:solidFill>
                  <a:srgbClr val="008BDB"/>
                </a:solidFill>
                <a:effectLst/>
                <a:ea typeface="Calibri" charset="0"/>
                <a:cs typeface="Times New Roman" charset="0"/>
              </a:endParaRPr>
            </a:p>
          </p:txBody>
        </p:sp>
        <p:sp>
          <p:nvSpPr>
            <p:cNvPr id="6"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008BDB"/>
                  </a:solidFill>
                  <a:effectLst/>
                  <a:latin typeface="Proxima Nova" charset="0"/>
                  <a:ea typeface="Calibri" charset="0"/>
                  <a:cs typeface="Times New Roman" charset="0"/>
                </a:rPr>
                <a:t>National pupil voice </a:t>
              </a:r>
              <a:r>
                <a:rPr lang="en-US" sz="1000" dirty="0" smtClean="0">
                  <a:solidFill>
                    <a:srgbClr val="008BDB"/>
                  </a:solidFill>
                  <a:latin typeface="Proxima Nova" charset="0"/>
                  <a:ea typeface="Calibri" charset="0"/>
                  <a:cs typeface="Times New Roman" charset="0"/>
                </a:rPr>
                <a:t>week</a:t>
              </a:r>
              <a:r>
                <a:rPr lang="en-US" sz="1000" dirty="0" smtClean="0">
                  <a:solidFill>
                    <a:srgbClr val="008BDB"/>
                  </a:solidFill>
                  <a:effectLst/>
                  <a:latin typeface="Proxima Nova" charset="0"/>
                  <a:ea typeface="Calibri" charset="0"/>
                  <a:cs typeface="Times New Roman" charset="0"/>
                </a:rPr>
                <a:t>. 26</a:t>
              </a:r>
              <a:r>
                <a:rPr lang="en-US" sz="1000" baseline="30000" dirty="0" smtClean="0">
                  <a:solidFill>
                    <a:srgbClr val="008BDB"/>
                  </a:solidFill>
                  <a:effectLst/>
                  <a:latin typeface="Proxima Nova" charset="0"/>
                  <a:ea typeface="Calibri" charset="0"/>
                  <a:cs typeface="Times New Roman" charset="0"/>
                </a:rPr>
                <a:t>th</a:t>
              </a:r>
              <a:r>
                <a:rPr lang="en-US" sz="1000" dirty="0" smtClean="0">
                  <a:solidFill>
                    <a:srgbClr val="008BDB"/>
                  </a:solidFill>
                  <a:effectLst/>
                  <a:latin typeface="Proxima Nova" charset="0"/>
                  <a:ea typeface="Calibri" charset="0"/>
                  <a:cs typeface="Times New Roman" charset="0"/>
                </a:rPr>
                <a:t> - 30th </a:t>
              </a:r>
              <a:r>
                <a:rPr lang="en-US" sz="1000" dirty="0">
                  <a:solidFill>
                    <a:srgbClr val="008BDB"/>
                  </a:solidFill>
                  <a:effectLst/>
                  <a:latin typeface="Proxima Nova" charset="0"/>
                  <a:ea typeface="Calibri" charset="0"/>
                  <a:cs typeface="Times New Roman" charset="0"/>
                </a:rPr>
                <a:t>September 2016.</a:t>
              </a:r>
              <a:endParaRPr lang="en-US" sz="1000" dirty="0">
                <a:solidFill>
                  <a:srgbClr val="008BDB"/>
                </a:solidFill>
                <a:effectLst/>
                <a:ea typeface="Calibri" charset="0"/>
                <a:cs typeface="Times New Roman" charset="0"/>
              </a:endParaRPr>
            </a:p>
          </p:txBody>
        </p:sp>
      </p:grpSp>
      <p:sp>
        <p:nvSpPr>
          <p:cNvPr id="7" name="Text Box 1"/>
          <p:cNvSpPr txBox="1"/>
          <p:nvPr/>
        </p:nvSpPr>
        <p:spPr>
          <a:xfrm flipV="1">
            <a:off x="-3090815" y="9357994"/>
            <a:ext cx="1066394" cy="71146"/>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GB" sz="1200">
                <a:effectLst/>
                <a:ea typeface="Calibri" charset="0"/>
                <a:cs typeface="Times New Roman" charset="0"/>
              </a:rPr>
              <a:t>Any concern/worry</a:t>
            </a:r>
            <a:endParaRPr lang="en-US" sz="1200">
              <a:effectLst/>
              <a:ea typeface="Calibri" charset="0"/>
              <a:cs typeface="Times New Roman" charset="0"/>
            </a:endParaRPr>
          </a:p>
        </p:txBody>
      </p:sp>
      <p:sp>
        <p:nvSpPr>
          <p:cNvPr id="8" name="Text Box 2"/>
          <p:cNvSpPr txBox="1"/>
          <p:nvPr/>
        </p:nvSpPr>
        <p:spPr>
          <a:xfrm flipV="1">
            <a:off x="-819492" y="9357994"/>
            <a:ext cx="1808313" cy="71146"/>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GB" sz="1200">
                <a:effectLst/>
                <a:ea typeface="Calibri" charset="0"/>
                <a:cs typeface="Times New Roman" charset="0"/>
              </a:rPr>
              <a:t>Tell form teacher, discuss options </a:t>
            </a:r>
            <a:endParaRPr lang="en-US" sz="1200">
              <a:effectLst/>
              <a:ea typeface="Calibri" charset="0"/>
              <a:cs typeface="Times New Roman" charset="0"/>
            </a:endParaRPr>
          </a:p>
        </p:txBody>
      </p:sp>
      <p:sp>
        <p:nvSpPr>
          <p:cNvPr id="9" name="Text Box 3"/>
          <p:cNvSpPr txBox="1"/>
          <p:nvPr/>
        </p:nvSpPr>
        <p:spPr>
          <a:xfrm flipV="1">
            <a:off x="1363710" y="9362439"/>
            <a:ext cx="1066394" cy="71146"/>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GB" sz="1200">
                <a:effectLst/>
                <a:ea typeface="Calibri" charset="0"/>
                <a:cs typeface="Times New Roman" charset="0"/>
              </a:rPr>
              <a:t>Resolution concern/worry</a:t>
            </a:r>
            <a:endParaRPr lang="en-US" sz="1200">
              <a:effectLst/>
              <a:ea typeface="Calibri" charset="0"/>
              <a:cs typeface="Times New Roman" charset="0"/>
            </a:endParaRPr>
          </a:p>
        </p:txBody>
      </p:sp>
      <p:cxnSp>
        <p:nvCxnSpPr>
          <p:cNvPr id="10" name="Straight Arrow Connector 9"/>
          <p:cNvCxnSpPr/>
          <p:nvPr/>
        </p:nvCxnSpPr>
        <p:spPr>
          <a:xfrm>
            <a:off x="-2288533" y="9518650"/>
            <a:ext cx="16406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54667" y="9518650"/>
            <a:ext cx="16406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6"/>
          <p:cNvSpPr>
            <a:spLocks noChangeArrowheads="1"/>
          </p:cNvSpPr>
          <p:nvPr/>
        </p:nvSpPr>
        <p:spPr bwMode="auto">
          <a:xfrm>
            <a:off x="1363710" y="1297172"/>
            <a:ext cx="10115391"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r>
              <a:rPr lang="en-US" sz="1600" b="1" dirty="0" smtClean="0">
                <a:solidFill>
                  <a:srgbClr val="008BDB"/>
                </a:solidFill>
                <a:effectLst/>
                <a:latin typeface="Proxima Nova" charset="0"/>
                <a:ea typeface="Proxima Nova" charset="0"/>
                <a:cs typeface="Proxima Nova" charset="0"/>
              </a:rPr>
              <a:t>Designing a poster</a:t>
            </a:r>
            <a:r>
              <a:rPr lang="en-US" sz="1600" dirty="0" smtClean="0">
                <a:solidFill>
                  <a:srgbClr val="008BDB"/>
                </a:solidFill>
                <a:effectLst/>
                <a:latin typeface="Proxima Nova" charset="0"/>
                <a:ea typeface="Proxima Nova" charset="0"/>
                <a:cs typeface="Proxima Nova" charset="0"/>
              </a:rPr>
              <a:t> </a:t>
            </a:r>
          </a:p>
          <a:p>
            <a:r>
              <a:rPr lang="en-US" sz="1600" dirty="0" smtClean="0">
                <a:solidFill>
                  <a:srgbClr val="000000"/>
                </a:solidFill>
                <a:effectLst/>
                <a:latin typeface="Proxima Nova" charset="0"/>
                <a:ea typeface="Proxima Nova" charset="0"/>
                <a:cs typeface="Proxima Nova" charset="0"/>
              </a:rPr>
              <a:t>Design the 2017 Pupil voice week mascot and poster. </a:t>
            </a:r>
            <a:r>
              <a:rPr lang="en-US" sz="1600" dirty="0" smtClean="0">
                <a:solidFill>
                  <a:srgbClr val="000000"/>
                </a:solidFill>
                <a:latin typeface="Proxima Nova" charset="0"/>
                <a:ea typeface="Proxima Nova" charset="0"/>
                <a:cs typeface="Proxima Nova" charset="0"/>
              </a:rPr>
              <a:t>You </a:t>
            </a:r>
            <a:r>
              <a:rPr lang="en-US" sz="1600" dirty="0" smtClean="0">
                <a:solidFill>
                  <a:srgbClr val="000000"/>
                </a:solidFill>
                <a:effectLst/>
                <a:latin typeface="Proxima Nova" charset="0"/>
                <a:ea typeface="Proxima Nova" charset="0"/>
                <a:cs typeface="Proxima Nova" charset="0"/>
              </a:rPr>
              <a:t>can pick from a list of different topics </a:t>
            </a:r>
            <a:r>
              <a:rPr lang="en-US" altLang="en-US" sz="1600" dirty="0" smtClean="0">
                <a:latin typeface="Proxima Nova" charset="0"/>
                <a:ea typeface="Proxima Nova" charset="0"/>
                <a:cs typeface="Proxima Nova" charset="0"/>
              </a:rPr>
              <a:t>such as </a:t>
            </a:r>
            <a:r>
              <a:rPr kumimoji="0" lang="en-US" altLang="en-US" sz="1600" b="0" i="0" u="none" strike="noStrike" cap="none" normalizeH="0" baseline="0" dirty="0" smtClean="0">
                <a:ln>
                  <a:noFill/>
                </a:ln>
                <a:solidFill>
                  <a:srgbClr val="008BDB"/>
                </a:solidFill>
                <a:effectLst/>
                <a:latin typeface="Proxima Nova" charset="0"/>
                <a:ea typeface="Proxima Nova" charset="0"/>
                <a:cs typeface="Proxima Nova" charset="0"/>
              </a:rPr>
              <a:t>bullying, cyberbullying, friendship issues, racism</a:t>
            </a:r>
            <a:r>
              <a:rPr lang="en-US" sz="1600" dirty="0" smtClean="0">
                <a:solidFill>
                  <a:srgbClr val="000000"/>
                </a:solidFill>
                <a:effectLst/>
                <a:latin typeface="Proxima Nova" charset="0"/>
                <a:ea typeface="Proxima Nova" charset="0"/>
                <a:cs typeface="Proxima Nova" charset="0"/>
              </a:rPr>
              <a:t> that you would like your mascot  to speak out about or against. Give your mascot a tagline. </a:t>
            </a:r>
            <a:r>
              <a:rPr lang="en-GB" sz="1600" dirty="0" smtClean="0">
                <a:latin typeface="Proxima Nova" charset="0"/>
                <a:ea typeface="Proxima Nova" charset="0"/>
                <a:cs typeface="Proxima Nova" charset="0"/>
              </a:rPr>
              <a:t>For example your mascot </a:t>
            </a:r>
            <a:r>
              <a:rPr lang="en-GB" sz="1600" dirty="0" smtClean="0">
                <a:effectLst/>
                <a:latin typeface="Proxima Nova" charset="0"/>
                <a:ea typeface="Proxima Nova" charset="0"/>
                <a:cs typeface="Proxima Nova" charset="0"/>
              </a:rPr>
              <a:t>against cyberbullying could be a maid with a duster called Net Woman who is “cleaning up the web”.</a:t>
            </a:r>
            <a:endPar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endParaRPr>
          </a:p>
          <a:p>
            <a:pPr eaLnBrk="0" fontAlgn="base" hangingPunct="0">
              <a:spcBef>
                <a:spcPct val="0"/>
              </a:spcBef>
              <a:spcAft>
                <a:spcPct val="0"/>
              </a:spcAft>
            </a:pPr>
            <a:r>
              <a:rPr lang="en-US" sz="1600" b="1" dirty="0" smtClean="0">
                <a:solidFill>
                  <a:srgbClr val="008BDB"/>
                </a:solidFill>
                <a:effectLst/>
                <a:latin typeface="Proxima Nova" charset="0"/>
                <a:ea typeface="Proxima Nova" charset="0"/>
                <a:cs typeface="Proxima Nova" charset="0"/>
              </a:rPr>
              <a:t>Create a display</a:t>
            </a:r>
            <a:r>
              <a:rPr lang="en-US" sz="1600" dirty="0" smtClean="0">
                <a:solidFill>
                  <a:srgbClr val="008BDB"/>
                </a:solidFill>
                <a:effectLst/>
                <a:latin typeface="Proxima Nova" charset="0"/>
                <a:ea typeface="Proxima Nova" charset="0"/>
                <a:cs typeface="Proxima Nova" charset="0"/>
              </a:rPr>
              <a:t> </a:t>
            </a:r>
          </a:p>
          <a:p>
            <a:pPr eaLnBrk="0" fontAlgn="base" hangingPunct="0">
              <a:spcBef>
                <a:spcPct val="0"/>
              </a:spcBef>
              <a:spcAft>
                <a:spcPct val="0"/>
              </a:spcAft>
            </a:pPr>
            <a:r>
              <a:rPr lang="en-US" altLang="en-US" sz="1600" dirty="0" smtClean="0">
                <a:latin typeface="Proxima Nova" charset="0"/>
                <a:ea typeface="Proxima Nova" charset="0"/>
                <a:cs typeface="Proxima Nova" charset="0"/>
              </a:rPr>
              <a:t>Create a display highlighting the topics you have discussed with your pupils and include ways in which pupils can speak up, who they should tell and why it’s important to tell someone. This display will act as a </a:t>
            </a:r>
            <a:r>
              <a:rPr lang="en-US" altLang="en-US" sz="1600" dirty="0">
                <a:latin typeface="Proxima Nova" charset="0"/>
                <a:ea typeface="Proxima Nova" charset="0"/>
                <a:cs typeface="Proxima Nova" charset="0"/>
              </a:rPr>
              <a:t>g</a:t>
            </a:r>
            <a:r>
              <a:rPr lang="en-US" altLang="en-US" sz="1600" dirty="0" smtClean="0">
                <a:latin typeface="Proxima Nova" charset="0"/>
                <a:ea typeface="Proxima Nova" charset="0"/>
                <a:cs typeface="Proxima Nova" charset="0"/>
              </a:rPr>
              <a:t>reat reminder to pupils in classrooms and along hallways that your school will always listen and that it is always good to talk. </a:t>
            </a:r>
            <a:r>
              <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rPr>
              <a:t>The class can create the content or use the content that they created from</a:t>
            </a:r>
            <a:r>
              <a:rPr kumimoji="0" lang="en-US" altLang="en-US" sz="1600" b="0" i="0" u="none" strike="noStrike" cap="none" normalizeH="0" dirty="0" smtClean="0">
                <a:ln>
                  <a:noFill/>
                </a:ln>
                <a:solidFill>
                  <a:schemeClr val="tx1"/>
                </a:solidFill>
                <a:effectLst/>
                <a:latin typeface="Proxima Nova" charset="0"/>
                <a:ea typeface="Proxima Nova" charset="0"/>
                <a:cs typeface="Proxima Nova" charset="0"/>
              </a:rPr>
              <a:t> other</a:t>
            </a:r>
            <a:r>
              <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rPr>
              <a:t> activities during pupil</a:t>
            </a:r>
            <a:r>
              <a:rPr kumimoji="0" lang="en-US" altLang="en-US" sz="1600" b="0" i="0" u="none" strike="noStrike" cap="none" normalizeH="0" dirty="0" smtClean="0">
                <a:ln>
                  <a:noFill/>
                </a:ln>
                <a:solidFill>
                  <a:schemeClr val="tx1"/>
                </a:solidFill>
                <a:effectLst/>
                <a:latin typeface="Proxima Nova" charset="0"/>
                <a:ea typeface="Proxima Nova" charset="0"/>
                <a:cs typeface="Proxima Nova" charset="0"/>
              </a:rPr>
              <a:t> voice week</a:t>
            </a:r>
            <a:r>
              <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rPr>
              <a:t>. </a:t>
            </a:r>
          </a:p>
          <a:p>
            <a:pPr lvl="0" eaLnBrk="0" fontAlgn="base" hangingPunct="0">
              <a:spcBef>
                <a:spcPct val="0"/>
              </a:spcBef>
              <a:spcAft>
                <a:spcPct val="0"/>
              </a:spcAft>
            </a:pPr>
            <a:endPar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endParaRPr>
          </a:p>
          <a:p>
            <a:pPr eaLnBrk="0" fontAlgn="base" hangingPunct="0">
              <a:spcBef>
                <a:spcPct val="0"/>
              </a:spcBef>
              <a:spcAft>
                <a:spcPct val="0"/>
              </a:spcAft>
            </a:pPr>
            <a:r>
              <a:rPr lang="en-GB" sz="1600" dirty="0" smtClean="0">
                <a:effectLst/>
                <a:latin typeface="Proxima Nova" charset="0"/>
                <a:ea typeface="Proxima Nova" charset="0"/>
                <a:cs typeface="Proxima Nova" charset="0"/>
              </a:rPr>
              <a:t>Submit your posters and images of your displays to us at </a:t>
            </a:r>
            <a:r>
              <a:rPr lang="en-GB" sz="1600" dirty="0" smtClean="0">
                <a:solidFill>
                  <a:srgbClr val="5B9BD5"/>
                </a:solidFill>
                <a:effectLst/>
                <a:latin typeface="Proxima Nova" charset="0"/>
                <a:ea typeface="Proxima Nova" charset="0"/>
                <a:cs typeface="Proxima Nova" charset="0"/>
              </a:rPr>
              <a:t>@</a:t>
            </a:r>
            <a:r>
              <a:rPr lang="en-GB" sz="1600" dirty="0" err="1" smtClean="0">
                <a:solidFill>
                  <a:srgbClr val="5B9BD5"/>
                </a:solidFill>
                <a:effectLst/>
                <a:latin typeface="Proxima Nova" charset="0"/>
                <a:ea typeface="Proxima Nova" charset="0"/>
                <a:cs typeface="Proxima Nova" charset="0"/>
              </a:rPr>
              <a:t>tootootofficial</a:t>
            </a:r>
            <a:r>
              <a:rPr lang="en-GB" sz="1600" dirty="0" smtClean="0">
                <a:solidFill>
                  <a:srgbClr val="5B9BD5"/>
                </a:solidFill>
                <a:effectLst/>
                <a:latin typeface="Proxima Nova" charset="0"/>
                <a:ea typeface="Proxima Nova" charset="0"/>
                <a:cs typeface="Proxima Nova" charset="0"/>
              </a:rPr>
              <a:t> </a:t>
            </a:r>
            <a:r>
              <a:rPr lang="en-GB" sz="1600" dirty="0" smtClean="0">
                <a:effectLst/>
                <a:latin typeface="Proxima Nova" charset="0"/>
                <a:ea typeface="Proxima Nova" charset="0"/>
                <a:cs typeface="Proxima Nova" charset="0"/>
              </a:rPr>
              <a:t>using </a:t>
            </a:r>
            <a:r>
              <a:rPr lang="en-GB" sz="1600" dirty="0" smtClean="0">
                <a:solidFill>
                  <a:srgbClr val="5B9BD5"/>
                </a:solidFill>
                <a:effectLst/>
                <a:latin typeface="Proxima Nova" charset="0"/>
                <a:ea typeface="Proxima Nova" charset="0"/>
                <a:cs typeface="Proxima Nova" charset="0"/>
              </a:rPr>
              <a:t>#</a:t>
            </a:r>
            <a:r>
              <a:rPr lang="en-GB" sz="1600" dirty="0" err="1" smtClean="0">
                <a:solidFill>
                  <a:srgbClr val="5B9BD5"/>
                </a:solidFill>
                <a:effectLst/>
                <a:latin typeface="Proxima Nova" charset="0"/>
                <a:ea typeface="Proxima Nova" charset="0"/>
                <a:cs typeface="Proxima Nova" charset="0"/>
              </a:rPr>
              <a:t>pupilvoiceweek</a:t>
            </a:r>
            <a:r>
              <a:rPr lang="en-GB" sz="1600" dirty="0" smtClean="0">
                <a:solidFill>
                  <a:srgbClr val="5B9BD5"/>
                </a:solidFill>
                <a:effectLst/>
                <a:latin typeface="Proxima Nova" charset="0"/>
                <a:ea typeface="Proxima Nova" charset="0"/>
                <a:cs typeface="Proxima Nova" charset="0"/>
              </a:rPr>
              <a:t> </a:t>
            </a:r>
            <a:r>
              <a:rPr lang="en-GB" sz="1600" dirty="0" smtClean="0">
                <a:solidFill>
                  <a:srgbClr val="000000"/>
                </a:solidFill>
                <a:effectLst/>
                <a:latin typeface="Proxima Nova" charset="0"/>
                <a:ea typeface="Proxima Nova" charset="0"/>
                <a:cs typeface="Proxima Nova" charset="0"/>
              </a:rPr>
              <a:t>or email </a:t>
            </a:r>
            <a:r>
              <a:rPr lang="en-GB" sz="1600" u="sng" dirty="0" smtClean="0">
                <a:solidFill>
                  <a:srgbClr val="0563C1"/>
                </a:solidFill>
                <a:effectLst/>
                <a:latin typeface="Proxima Nova" charset="0"/>
                <a:ea typeface="Proxima Nova" charset="0"/>
                <a:cs typeface="Proxima Nova" charset="0"/>
                <a:hlinkClick r:id="rId2"/>
              </a:rPr>
              <a:t>pupilvoiceweek@tootoot.co.uk</a:t>
            </a:r>
            <a:r>
              <a:rPr lang="en-GB" sz="1600" dirty="0" smtClean="0">
                <a:solidFill>
                  <a:srgbClr val="000000"/>
                </a:solidFill>
                <a:effectLst/>
                <a:latin typeface="Proxima Nova" charset="0"/>
                <a:ea typeface="Proxima Nova" charset="0"/>
                <a:cs typeface="Proxima Nova" charset="0"/>
              </a:rPr>
              <a:t> </a:t>
            </a:r>
            <a:r>
              <a:rPr lang="en-GB" sz="1600" dirty="0" smtClean="0">
                <a:effectLst/>
                <a:latin typeface="Proxima Nova" charset="0"/>
                <a:ea typeface="Proxima Nova" charset="0"/>
                <a:cs typeface="Proxima Nova" charset="0"/>
              </a:rPr>
              <a:t>for the chance to be featured in next year’s campaign.</a:t>
            </a:r>
            <a:endParaRPr lang="en-US" sz="1600" dirty="0" smtClean="0">
              <a:effectLst/>
              <a:latin typeface="Proxima Nova" charset="0"/>
              <a:ea typeface="Proxima Nova" charset="0"/>
              <a:cs typeface="Proxima Nova"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endParaRPr>
          </a:p>
          <a:p>
            <a:pPr eaLnBrk="0" fontAlgn="base" hangingPunct="0">
              <a:spcBef>
                <a:spcPct val="0"/>
              </a:spcBef>
              <a:spcAft>
                <a:spcPct val="0"/>
              </a:spcAft>
            </a:pPr>
            <a:r>
              <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rPr>
              <a:t>Posters can be entered into the tootoot competition and the winner will have their poster announced on </a:t>
            </a:r>
            <a:r>
              <a:rPr kumimoji="0" lang="en-US" altLang="en-US" sz="1600" b="0" i="0" u="none" strike="noStrike" cap="none" normalizeH="0" baseline="0" dirty="0" err="1" smtClean="0">
                <a:ln>
                  <a:noFill/>
                </a:ln>
                <a:solidFill>
                  <a:schemeClr val="tx1"/>
                </a:solidFill>
                <a:effectLst/>
                <a:latin typeface="Proxima Nova" charset="0"/>
                <a:ea typeface="Proxima Nova" charset="0"/>
                <a:cs typeface="Proxima Nova" charset="0"/>
              </a:rPr>
              <a:t>tootoot’s</a:t>
            </a:r>
            <a:r>
              <a:rPr kumimoji="0" lang="en-US" altLang="en-US" sz="1600" b="0" i="0" u="none" strike="noStrike" cap="none" normalizeH="0" baseline="0" dirty="0" smtClean="0">
                <a:ln>
                  <a:noFill/>
                </a:ln>
                <a:solidFill>
                  <a:schemeClr val="tx1"/>
                </a:solidFill>
                <a:effectLst/>
                <a:latin typeface="Proxima Nova" charset="0"/>
                <a:ea typeface="Proxima Nova" charset="0"/>
                <a:cs typeface="Proxima Nova" charset="0"/>
              </a:rPr>
              <a:t> social media.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Proxima Nova" charset="0"/>
              <a:ea typeface="Proxima Nova" charset="0"/>
              <a:cs typeface="Proxima Nova"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p:txBody>
      </p:sp>
      <p:sp>
        <p:nvSpPr>
          <p:cNvPr id="14" name="Rectangle 11"/>
          <p:cNvSpPr>
            <a:spLocks noChangeArrowheads="1"/>
          </p:cNvSpPr>
          <p:nvPr/>
        </p:nvSpPr>
        <p:spPr bwMode="auto">
          <a:xfrm>
            <a:off x="1854598" y="1943099"/>
            <a:ext cx="874990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3103438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9"/>
          <p:cNvSpPr txBox="1"/>
          <p:nvPr/>
        </p:nvSpPr>
        <p:spPr>
          <a:xfrm>
            <a:off x="413067" y="255718"/>
            <a:ext cx="6025833" cy="767491"/>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dirty="0" smtClean="0">
                <a:solidFill>
                  <a:srgbClr val="008BDB"/>
                </a:solidFill>
                <a:effectLst/>
                <a:latin typeface="Proxima Nova" charset="0"/>
                <a:ea typeface="Calibri" charset="0"/>
                <a:cs typeface="Times New Roman" charset="0"/>
              </a:rPr>
              <a:t>Lights, Camera, Action.</a:t>
            </a:r>
            <a:endParaRPr lang="en-US" sz="1200" dirty="0">
              <a:solidFill>
                <a:srgbClr val="008BDB"/>
              </a:solidFill>
              <a:effectLst/>
              <a:ea typeface="Calibri" charset="0"/>
              <a:cs typeface="Times New Roman" charset="0"/>
            </a:endParaRPr>
          </a:p>
        </p:txBody>
      </p:sp>
      <p:grpSp>
        <p:nvGrpSpPr>
          <p:cNvPr id="4" name="Group 3"/>
          <p:cNvGrpSpPr/>
          <p:nvPr/>
        </p:nvGrpSpPr>
        <p:grpSpPr>
          <a:xfrm>
            <a:off x="8104909" y="5831416"/>
            <a:ext cx="5195455" cy="1026584"/>
            <a:chOff x="0" y="0"/>
            <a:chExt cx="3874135" cy="1026795"/>
          </a:xfrm>
        </p:grpSpPr>
        <p:sp>
          <p:nvSpPr>
            <p:cNvPr id="5"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008BDB"/>
                  </a:solidFill>
                  <a:effectLst/>
                  <a:latin typeface="Proxima Nova" charset="0"/>
                  <a:ea typeface="Calibri" charset="0"/>
                  <a:cs typeface="Times New Roman" charset="0"/>
                </a:rPr>
                <a:t>#</a:t>
              </a:r>
              <a:r>
                <a:rPr lang="en-US" sz="3600" b="1" dirty="0" err="1" smtClean="0">
                  <a:solidFill>
                    <a:srgbClr val="008BDB"/>
                  </a:solidFill>
                  <a:effectLst/>
                  <a:latin typeface="Proxima Nova" charset="0"/>
                  <a:ea typeface="Calibri" charset="0"/>
                  <a:cs typeface="Times New Roman" charset="0"/>
                </a:rPr>
                <a:t>pupilvoiceweek</a:t>
              </a:r>
              <a:endParaRPr lang="en-US" sz="3600" dirty="0">
                <a:solidFill>
                  <a:srgbClr val="008BDB"/>
                </a:solidFill>
                <a:effectLst/>
                <a:ea typeface="Calibri" charset="0"/>
                <a:cs typeface="Times New Roman" charset="0"/>
              </a:endParaRPr>
            </a:p>
          </p:txBody>
        </p:sp>
        <p:sp>
          <p:nvSpPr>
            <p:cNvPr id="6"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008BDB"/>
                  </a:solidFill>
                  <a:effectLst/>
                  <a:latin typeface="Proxima Nova" charset="0"/>
                  <a:ea typeface="Calibri" charset="0"/>
                  <a:cs typeface="Times New Roman" charset="0"/>
                </a:rPr>
                <a:t>National pupil voice </a:t>
              </a:r>
              <a:r>
                <a:rPr lang="en-US" sz="1000" dirty="0" smtClean="0">
                  <a:solidFill>
                    <a:srgbClr val="008BDB"/>
                  </a:solidFill>
                  <a:latin typeface="Proxima Nova" charset="0"/>
                  <a:ea typeface="Calibri" charset="0"/>
                  <a:cs typeface="Times New Roman" charset="0"/>
                </a:rPr>
                <a:t>week</a:t>
              </a:r>
              <a:r>
                <a:rPr lang="en-US" sz="1000" dirty="0" smtClean="0">
                  <a:solidFill>
                    <a:srgbClr val="008BDB"/>
                  </a:solidFill>
                  <a:effectLst/>
                  <a:latin typeface="Proxima Nova" charset="0"/>
                  <a:ea typeface="Calibri" charset="0"/>
                  <a:cs typeface="Times New Roman" charset="0"/>
                </a:rPr>
                <a:t>. 26</a:t>
              </a:r>
              <a:r>
                <a:rPr lang="en-US" sz="1000" baseline="30000" dirty="0" smtClean="0">
                  <a:solidFill>
                    <a:srgbClr val="008BDB"/>
                  </a:solidFill>
                  <a:effectLst/>
                  <a:latin typeface="Proxima Nova" charset="0"/>
                  <a:ea typeface="Calibri" charset="0"/>
                  <a:cs typeface="Times New Roman" charset="0"/>
                </a:rPr>
                <a:t>th</a:t>
              </a:r>
              <a:r>
                <a:rPr lang="en-US" sz="1000" dirty="0" smtClean="0">
                  <a:solidFill>
                    <a:srgbClr val="008BDB"/>
                  </a:solidFill>
                  <a:effectLst/>
                  <a:latin typeface="Proxima Nova" charset="0"/>
                  <a:ea typeface="Calibri" charset="0"/>
                  <a:cs typeface="Times New Roman" charset="0"/>
                </a:rPr>
                <a:t> - 30th </a:t>
              </a:r>
              <a:r>
                <a:rPr lang="en-US" sz="1000" dirty="0">
                  <a:solidFill>
                    <a:srgbClr val="008BDB"/>
                  </a:solidFill>
                  <a:effectLst/>
                  <a:latin typeface="Proxima Nova" charset="0"/>
                  <a:ea typeface="Calibri" charset="0"/>
                  <a:cs typeface="Times New Roman" charset="0"/>
                </a:rPr>
                <a:t>September 2016.</a:t>
              </a:r>
              <a:endParaRPr lang="en-US" sz="1000" dirty="0">
                <a:solidFill>
                  <a:srgbClr val="008BDB"/>
                </a:solidFill>
                <a:effectLst/>
                <a:ea typeface="Calibri" charset="0"/>
                <a:cs typeface="Times New Roman" charset="0"/>
              </a:endParaRPr>
            </a:p>
          </p:txBody>
        </p:sp>
      </p:grpSp>
      <p:sp>
        <p:nvSpPr>
          <p:cNvPr id="7" name="Text Box 1"/>
          <p:cNvSpPr txBox="1"/>
          <p:nvPr/>
        </p:nvSpPr>
        <p:spPr>
          <a:xfrm flipV="1">
            <a:off x="-3090815" y="9357994"/>
            <a:ext cx="1066394" cy="71146"/>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GB" sz="1200">
                <a:effectLst/>
                <a:ea typeface="Calibri" charset="0"/>
                <a:cs typeface="Times New Roman" charset="0"/>
              </a:rPr>
              <a:t>Any concern/worry</a:t>
            </a:r>
            <a:endParaRPr lang="en-US" sz="1200">
              <a:effectLst/>
              <a:ea typeface="Calibri" charset="0"/>
              <a:cs typeface="Times New Roman" charset="0"/>
            </a:endParaRPr>
          </a:p>
        </p:txBody>
      </p:sp>
      <p:sp>
        <p:nvSpPr>
          <p:cNvPr id="8" name="Text Box 2"/>
          <p:cNvSpPr txBox="1"/>
          <p:nvPr/>
        </p:nvSpPr>
        <p:spPr>
          <a:xfrm flipV="1">
            <a:off x="-819492" y="9357994"/>
            <a:ext cx="1808313" cy="71146"/>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GB" sz="1200">
                <a:effectLst/>
                <a:ea typeface="Calibri" charset="0"/>
                <a:cs typeface="Times New Roman" charset="0"/>
              </a:rPr>
              <a:t>Tell form teacher, discuss options </a:t>
            </a:r>
            <a:endParaRPr lang="en-US" sz="1200">
              <a:effectLst/>
              <a:ea typeface="Calibri" charset="0"/>
              <a:cs typeface="Times New Roman" charset="0"/>
            </a:endParaRPr>
          </a:p>
        </p:txBody>
      </p:sp>
      <p:sp>
        <p:nvSpPr>
          <p:cNvPr id="9" name="Text Box 3"/>
          <p:cNvSpPr txBox="1"/>
          <p:nvPr/>
        </p:nvSpPr>
        <p:spPr>
          <a:xfrm flipV="1">
            <a:off x="1363710" y="9362439"/>
            <a:ext cx="1066394" cy="71146"/>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GB" sz="1200">
                <a:effectLst/>
                <a:ea typeface="Calibri" charset="0"/>
                <a:cs typeface="Times New Roman" charset="0"/>
              </a:rPr>
              <a:t>Resolution concern/worry</a:t>
            </a:r>
            <a:endParaRPr lang="en-US" sz="1200">
              <a:effectLst/>
              <a:ea typeface="Calibri" charset="0"/>
              <a:cs typeface="Times New Roman" charset="0"/>
            </a:endParaRPr>
          </a:p>
        </p:txBody>
      </p:sp>
      <p:cxnSp>
        <p:nvCxnSpPr>
          <p:cNvPr id="10" name="Straight Arrow Connector 9"/>
          <p:cNvCxnSpPr/>
          <p:nvPr/>
        </p:nvCxnSpPr>
        <p:spPr>
          <a:xfrm>
            <a:off x="-2288533" y="9518650"/>
            <a:ext cx="16406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54667" y="9518650"/>
            <a:ext cx="16406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6"/>
          <p:cNvSpPr>
            <a:spLocks noChangeArrowheads="1"/>
          </p:cNvSpPr>
          <p:nvPr/>
        </p:nvSpPr>
        <p:spPr bwMode="auto">
          <a:xfrm>
            <a:off x="1568649" y="1943099"/>
            <a:ext cx="974050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altLang="en-US" sz="1600" b="1" dirty="0" smtClean="0">
                <a:solidFill>
                  <a:srgbClr val="008BDB"/>
                </a:solidFill>
                <a:latin typeface="Proxima Nova" charset="0"/>
                <a:ea typeface="Proxima Nova" charset="0"/>
                <a:cs typeface="Proxima Nova" charset="0"/>
              </a:rPr>
              <a:t>Act </a:t>
            </a:r>
            <a:r>
              <a:rPr lang="en-US" altLang="en-US" sz="1600" b="1" dirty="0">
                <a:solidFill>
                  <a:srgbClr val="008BDB"/>
                </a:solidFill>
                <a:latin typeface="Proxima Nova" charset="0"/>
                <a:ea typeface="Proxima Nova" charset="0"/>
                <a:cs typeface="Proxima Nova" charset="0"/>
              </a:rPr>
              <a:t>out a scene/scenario and present it to the class</a:t>
            </a:r>
            <a:r>
              <a:rPr lang="en-US" altLang="en-US" sz="1600" b="1" dirty="0" smtClean="0">
                <a:solidFill>
                  <a:srgbClr val="008BDB"/>
                </a:solidFill>
                <a:latin typeface="Proxima Nova" charset="0"/>
                <a:ea typeface="Proxima Nova" charset="0"/>
                <a:cs typeface="Proxima Nova" charset="0"/>
              </a:rPr>
              <a:t>.</a:t>
            </a:r>
          </a:p>
          <a:p>
            <a:pPr lvl="0" eaLnBrk="0" fontAlgn="base" hangingPunct="0">
              <a:spcBef>
                <a:spcPct val="0"/>
              </a:spcBef>
              <a:spcAft>
                <a:spcPct val="0"/>
              </a:spcAft>
            </a:pPr>
            <a:r>
              <a:rPr lang="en-US" altLang="en-US" sz="1600" dirty="0" smtClean="0">
                <a:latin typeface="Proxima Nova" charset="0"/>
                <a:ea typeface="Proxima Nova" charset="0"/>
                <a:cs typeface="Proxima Nova" charset="0"/>
              </a:rPr>
              <a:t>The </a:t>
            </a:r>
            <a:r>
              <a:rPr lang="en-US" altLang="en-US" sz="1600" dirty="0">
                <a:latin typeface="Proxima Nova" charset="0"/>
                <a:ea typeface="Proxima Nova" charset="0"/>
                <a:cs typeface="Proxima Nova" charset="0"/>
              </a:rPr>
              <a:t>class should be divided into small groups. Each group should receive a different topic </a:t>
            </a:r>
            <a:r>
              <a:rPr lang="en-US" altLang="en-US" sz="1600" dirty="0" err="1">
                <a:latin typeface="Proxima Nova" charset="0"/>
                <a:ea typeface="Proxima Nova" charset="0"/>
                <a:cs typeface="Proxima Nova" charset="0"/>
              </a:rPr>
              <a:t>e.g</a:t>
            </a:r>
            <a:r>
              <a:rPr lang="en-US" altLang="en-US" sz="1600" dirty="0">
                <a:latin typeface="Proxima Nova" charset="0"/>
                <a:ea typeface="Proxima Nova" charset="0"/>
                <a:cs typeface="Proxima Nova" charset="0"/>
              </a:rPr>
              <a:t> cyber bullying, bullying, appearance bullying, friendship issues, issues at home. They can act out a short scenario about the e</a:t>
            </a:r>
            <a:r>
              <a:rPr lang="en-US" altLang="en-US" sz="1600" dirty="0" smtClean="0">
                <a:latin typeface="Proxima Nova" charset="0"/>
                <a:ea typeface="Proxima Nova" charset="0"/>
                <a:cs typeface="Proxima Nova" charset="0"/>
              </a:rPr>
              <a:t>ffects </a:t>
            </a:r>
            <a:r>
              <a:rPr lang="en-US" altLang="en-US" sz="1600" dirty="0">
                <a:latin typeface="Proxima Nova" charset="0"/>
                <a:ea typeface="Proxima Nova" charset="0"/>
                <a:cs typeface="Proxima Nova" charset="0"/>
              </a:rPr>
              <a:t>of saying harmful words and why it is important to speak up and tell someone if it is happening to them or to anyone around them</a:t>
            </a:r>
            <a:r>
              <a:rPr lang="en-US" altLang="en-US" sz="1600" dirty="0" smtClean="0">
                <a:latin typeface="Proxima Nova" charset="0"/>
                <a:ea typeface="Proxima Nova" charset="0"/>
                <a:cs typeface="Proxima Nova" charset="0"/>
              </a:rPr>
              <a:t>.</a:t>
            </a:r>
          </a:p>
          <a:p>
            <a:pPr lvl="0" eaLnBrk="0" fontAlgn="base" hangingPunct="0">
              <a:spcBef>
                <a:spcPct val="0"/>
              </a:spcBef>
              <a:spcAft>
                <a:spcPct val="0"/>
              </a:spcAft>
            </a:pPr>
            <a:endParaRPr lang="en-US" altLang="en-US" sz="1600" dirty="0">
              <a:latin typeface="Proxima Nova" charset="0"/>
              <a:ea typeface="Proxima Nova" charset="0"/>
              <a:cs typeface="Proxima Nova" charset="0"/>
            </a:endParaRPr>
          </a:p>
          <a:p>
            <a:pPr lvl="0" eaLnBrk="0" fontAlgn="base" hangingPunct="0">
              <a:spcBef>
                <a:spcPct val="0"/>
              </a:spcBef>
              <a:spcAft>
                <a:spcPct val="0"/>
              </a:spcAft>
            </a:pPr>
            <a:r>
              <a:rPr lang="en-US" altLang="en-US" sz="1600" b="1" dirty="0" smtClean="0">
                <a:solidFill>
                  <a:srgbClr val="008BDB"/>
                </a:solidFill>
                <a:latin typeface="Proxima Nova" charset="0"/>
                <a:ea typeface="Proxima Nova" charset="0"/>
                <a:cs typeface="Proxima Nova" charset="0"/>
              </a:rPr>
              <a:t>Share your scenes!</a:t>
            </a:r>
            <a:endParaRPr lang="en-US" altLang="en-US" sz="1600" b="1" dirty="0">
              <a:solidFill>
                <a:srgbClr val="008BDB"/>
              </a:solidFill>
              <a:latin typeface="Proxima Nova" charset="0"/>
              <a:ea typeface="Proxima Nova" charset="0"/>
              <a:cs typeface="Proxima Nova" charset="0"/>
            </a:endParaRPr>
          </a:p>
          <a:p>
            <a:pPr lvl="0" eaLnBrk="0" fontAlgn="base" hangingPunct="0">
              <a:spcBef>
                <a:spcPct val="0"/>
              </a:spcBef>
              <a:spcAft>
                <a:spcPct val="0"/>
              </a:spcAft>
            </a:pPr>
            <a:r>
              <a:rPr lang="en-US" altLang="en-US" sz="1600" dirty="0" smtClean="0">
                <a:latin typeface="Proxima Nova" charset="0"/>
                <a:ea typeface="Proxima Nova" charset="0"/>
                <a:cs typeface="Proxima Nova" charset="0"/>
              </a:rPr>
              <a:t>Film each </a:t>
            </a:r>
            <a:r>
              <a:rPr lang="en-US" altLang="en-US" sz="1600" dirty="0">
                <a:latin typeface="Proxima Nova" charset="0"/>
                <a:ea typeface="Proxima Nova" charset="0"/>
                <a:cs typeface="Proxima Nova" charset="0"/>
              </a:rPr>
              <a:t>group’s </a:t>
            </a:r>
            <a:r>
              <a:rPr lang="en-US" altLang="en-US" sz="1600" dirty="0" smtClean="0">
                <a:latin typeface="Proxima Nova" charset="0"/>
                <a:ea typeface="Proxima Nova" charset="0"/>
                <a:cs typeface="Proxima Nova" charset="0"/>
              </a:rPr>
              <a:t>short scene </a:t>
            </a:r>
            <a:r>
              <a:rPr lang="en-US" altLang="en-US" sz="1600" dirty="0">
                <a:latin typeface="Proxima Nova" charset="0"/>
                <a:ea typeface="Proxima Nova" charset="0"/>
                <a:cs typeface="Proxima Nova" charset="0"/>
              </a:rPr>
              <a:t>and </a:t>
            </a:r>
            <a:r>
              <a:rPr lang="en-US" altLang="en-US" sz="1600" dirty="0" smtClean="0">
                <a:latin typeface="Proxima Nova" charset="0"/>
                <a:ea typeface="Proxima Nova" charset="0"/>
                <a:cs typeface="Proxima Nova" charset="0"/>
              </a:rPr>
              <a:t>send </a:t>
            </a:r>
            <a:r>
              <a:rPr lang="en-US" altLang="en-US" sz="1600" dirty="0">
                <a:latin typeface="Proxima Nova" charset="0"/>
                <a:ea typeface="Proxima Nova" charset="0"/>
                <a:cs typeface="Proxima Nova" charset="0"/>
              </a:rPr>
              <a:t>it </a:t>
            </a:r>
            <a:r>
              <a:rPr lang="en-US" altLang="en-US" sz="1600" dirty="0" smtClean="0">
                <a:latin typeface="Proxima Nova" charset="0"/>
                <a:ea typeface="Proxima Nova" charset="0"/>
                <a:cs typeface="Proxima Nova" charset="0"/>
              </a:rPr>
              <a:t>to </a:t>
            </a:r>
            <a:r>
              <a:rPr lang="en-US" altLang="en-US" sz="1600" dirty="0" smtClean="0">
                <a:latin typeface="Proxima Nova" charset="0"/>
                <a:ea typeface="Proxima Nova" charset="0"/>
                <a:cs typeface="Proxima Nova" charset="0"/>
                <a:hlinkClick r:id="rId2"/>
              </a:rPr>
              <a:t>pupilvoiceweek@tootoot.co.uk</a:t>
            </a:r>
            <a:r>
              <a:rPr lang="en-US" altLang="en-US" sz="1600" dirty="0" smtClean="0">
                <a:latin typeface="Proxima Nova" charset="0"/>
                <a:ea typeface="Proxima Nova" charset="0"/>
                <a:cs typeface="Proxima Nova" charset="0"/>
              </a:rPr>
              <a:t> for the chance to be entered into the pupil voice week </a:t>
            </a:r>
            <a:r>
              <a:rPr lang="en-US" altLang="en-US" sz="1600" dirty="0" err="1" smtClean="0">
                <a:latin typeface="Proxima Nova" charset="0"/>
                <a:ea typeface="Proxima Nova" charset="0"/>
                <a:cs typeface="Proxima Nova" charset="0"/>
              </a:rPr>
              <a:t>showreel</a:t>
            </a:r>
            <a:r>
              <a:rPr lang="en-US" altLang="en-US" sz="1600" dirty="0" smtClean="0">
                <a:latin typeface="Proxima Nova" charset="0"/>
                <a:ea typeface="Proxima Nova" charset="0"/>
                <a:cs typeface="Proxima Nova" charset="0"/>
              </a:rPr>
              <a:t>. Don</a:t>
            </a:r>
            <a:r>
              <a:rPr lang="uk-UA" altLang="en-US" sz="1600" dirty="0" smtClean="0">
                <a:latin typeface="Proxima Nova" charset="0"/>
                <a:ea typeface="Proxima Nova" charset="0"/>
                <a:cs typeface="Proxima Nova" charset="0"/>
              </a:rPr>
              <a:t>’</a:t>
            </a:r>
            <a:r>
              <a:rPr lang="en-US" altLang="en-US" sz="1600" dirty="0" smtClean="0">
                <a:latin typeface="Proxima Nova" charset="0"/>
                <a:ea typeface="Proxima Nova" charset="0"/>
                <a:cs typeface="Proxima Nova" charset="0"/>
              </a:rPr>
              <a:t>t forget to share it to </a:t>
            </a:r>
            <a:r>
              <a:rPr lang="en-US" altLang="en-US" sz="1600" dirty="0" smtClean="0">
                <a:solidFill>
                  <a:srgbClr val="008BDB"/>
                </a:solidFill>
                <a:latin typeface="Proxima Nova" charset="0"/>
                <a:ea typeface="Proxima Nova" charset="0"/>
                <a:cs typeface="Proxima Nova" charset="0"/>
              </a:rPr>
              <a:t>@</a:t>
            </a:r>
            <a:r>
              <a:rPr lang="en-US" altLang="en-US" sz="1600" dirty="0" err="1" smtClean="0">
                <a:solidFill>
                  <a:srgbClr val="008BDB"/>
                </a:solidFill>
                <a:latin typeface="Proxima Nova" charset="0"/>
                <a:ea typeface="Proxima Nova" charset="0"/>
                <a:cs typeface="Proxima Nova" charset="0"/>
              </a:rPr>
              <a:t>tootootofficial</a:t>
            </a:r>
            <a:r>
              <a:rPr lang="en-US" altLang="en-US" sz="1600" dirty="0" smtClean="0">
                <a:solidFill>
                  <a:srgbClr val="008BDB"/>
                </a:solidFill>
                <a:latin typeface="Proxima Nova" charset="0"/>
                <a:ea typeface="Proxima Nova" charset="0"/>
                <a:cs typeface="Proxima Nova" charset="0"/>
              </a:rPr>
              <a:t> </a:t>
            </a:r>
            <a:r>
              <a:rPr lang="en-US" altLang="en-US" sz="1600" dirty="0" smtClean="0">
                <a:latin typeface="Proxima Nova" charset="0"/>
                <a:ea typeface="Proxima Nova" charset="0"/>
                <a:cs typeface="Proxima Nova" charset="0"/>
              </a:rPr>
              <a:t>social </a:t>
            </a:r>
            <a:r>
              <a:rPr lang="en-US" altLang="en-US" sz="1600" dirty="0">
                <a:latin typeface="Proxima Nova" charset="0"/>
                <a:ea typeface="Proxima Nova" charset="0"/>
                <a:cs typeface="Proxima Nova" charset="0"/>
              </a:rPr>
              <a:t>media </a:t>
            </a:r>
            <a:r>
              <a:rPr lang="en-US" altLang="en-US" sz="1600" dirty="0" smtClean="0">
                <a:latin typeface="Proxima Nova" charset="0"/>
                <a:ea typeface="Proxima Nova" charset="0"/>
                <a:cs typeface="Proxima Nova" charset="0"/>
              </a:rPr>
              <a:t>using </a:t>
            </a:r>
            <a:r>
              <a:rPr lang="en-US" altLang="en-US" sz="1600" dirty="0">
                <a:latin typeface="Proxima Nova" charset="0"/>
                <a:ea typeface="Proxima Nova" charset="0"/>
                <a:cs typeface="Proxima Nova" charset="0"/>
              </a:rPr>
              <a:t>the </a:t>
            </a:r>
            <a:r>
              <a:rPr lang="en-US" altLang="en-US" sz="1600" dirty="0" smtClean="0">
                <a:latin typeface="Proxima Nova" charset="0"/>
                <a:ea typeface="Proxima Nova" charset="0"/>
                <a:cs typeface="Proxima Nova" charset="0"/>
              </a:rPr>
              <a:t>hashtag </a:t>
            </a:r>
            <a:r>
              <a:rPr lang="en-US" altLang="en-US" sz="1600" dirty="0">
                <a:solidFill>
                  <a:srgbClr val="008BDB"/>
                </a:solidFill>
                <a:latin typeface="Proxima Nova" charset="0"/>
                <a:ea typeface="Proxima Nova" charset="0"/>
                <a:cs typeface="Proxima Nova" charset="0"/>
              </a:rPr>
              <a:t>#</a:t>
            </a:r>
            <a:r>
              <a:rPr lang="en-US" altLang="en-US" sz="1600" dirty="0" err="1">
                <a:solidFill>
                  <a:srgbClr val="008BDB"/>
                </a:solidFill>
                <a:latin typeface="Proxima Nova" charset="0"/>
                <a:ea typeface="Proxima Nova" charset="0"/>
                <a:cs typeface="Proxima Nova" charset="0"/>
              </a:rPr>
              <a:t>pupilvoiceweek</a:t>
            </a:r>
            <a:r>
              <a:rPr lang="en-US" altLang="en-US" sz="1600" dirty="0">
                <a:solidFill>
                  <a:srgbClr val="008BDB"/>
                </a:solidFill>
                <a:latin typeface="Proxima Nova" charset="0"/>
                <a:ea typeface="Proxima Nova" charset="0"/>
                <a:cs typeface="Proxima Nova" charset="0"/>
              </a:rPr>
              <a:t>.</a:t>
            </a:r>
          </a:p>
        </p:txBody>
      </p:sp>
      <p:sp>
        <p:nvSpPr>
          <p:cNvPr id="14" name="Rectangle 11"/>
          <p:cNvSpPr>
            <a:spLocks noChangeArrowheads="1"/>
          </p:cNvSpPr>
          <p:nvPr/>
        </p:nvSpPr>
        <p:spPr bwMode="auto">
          <a:xfrm>
            <a:off x="1854598" y="1943099"/>
            <a:ext cx="874990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9342297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8104909" y="5831416"/>
            <a:ext cx="5195455" cy="1026584"/>
            <a:chOff x="0" y="0"/>
            <a:chExt cx="3874135" cy="1026795"/>
          </a:xfrm>
        </p:grpSpPr>
        <p:sp>
          <p:nvSpPr>
            <p:cNvPr id="5"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008BDB"/>
                  </a:solidFill>
                  <a:effectLst/>
                  <a:latin typeface="Proxima Nova" charset="0"/>
                  <a:ea typeface="Calibri" charset="0"/>
                  <a:cs typeface="Times New Roman" charset="0"/>
                </a:rPr>
                <a:t>#</a:t>
              </a:r>
              <a:r>
                <a:rPr lang="en-US" sz="3600" b="1" dirty="0" err="1" smtClean="0">
                  <a:solidFill>
                    <a:srgbClr val="008BDB"/>
                  </a:solidFill>
                  <a:effectLst/>
                  <a:latin typeface="Proxima Nova" charset="0"/>
                  <a:ea typeface="Calibri" charset="0"/>
                  <a:cs typeface="Times New Roman" charset="0"/>
                </a:rPr>
                <a:t>pupilvoiceweek</a:t>
              </a:r>
              <a:endParaRPr lang="en-US" sz="3600" dirty="0">
                <a:solidFill>
                  <a:srgbClr val="008BDB"/>
                </a:solidFill>
                <a:effectLst/>
                <a:ea typeface="Calibri" charset="0"/>
                <a:cs typeface="Times New Roman" charset="0"/>
              </a:endParaRPr>
            </a:p>
          </p:txBody>
        </p:sp>
        <p:sp>
          <p:nvSpPr>
            <p:cNvPr id="6"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008BDB"/>
                  </a:solidFill>
                  <a:effectLst/>
                  <a:latin typeface="Proxima Nova" charset="0"/>
                  <a:ea typeface="Calibri" charset="0"/>
                  <a:cs typeface="Times New Roman" charset="0"/>
                </a:rPr>
                <a:t>National pupil voice </a:t>
              </a:r>
              <a:r>
                <a:rPr lang="en-US" sz="1000" dirty="0" smtClean="0">
                  <a:solidFill>
                    <a:srgbClr val="008BDB"/>
                  </a:solidFill>
                  <a:latin typeface="Proxima Nova" charset="0"/>
                  <a:ea typeface="Calibri" charset="0"/>
                  <a:cs typeface="Times New Roman" charset="0"/>
                </a:rPr>
                <a:t>week</a:t>
              </a:r>
              <a:r>
                <a:rPr lang="en-US" sz="1000" dirty="0" smtClean="0">
                  <a:solidFill>
                    <a:srgbClr val="008BDB"/>
                  </a:solidFill>
                  <a:effectLst/>
                  <a:latin typeface="Proxima Nova" charset="0"/>
                  <a:ea typeface="Calibri" charset="0"/>
                  <a:cs typeface="Times New Roman" charset="0"/>
                </a:rPr>
                <a:t>. 26</a:t>
              </a:r>
              <a:r>
                <a:rPr lang="en-US" sz="1000" baseline="30000" dirty="0" smtClean="0">
                  <a:solidFill>
                    <a:srgbClr val="008BDB"/>
                  </a:solidFill>
                  <a:effectLst/>
                  <a:latin typeface="Proxima Nova" charset="0"/>
                  <a:ea typeface="Calibri" charset="0"/>
                  <a:cs typeface="Times New Roman" charset="0"/>
                </a:rPr>
                <a:t>th</a:t>
              </a:r>
              <a:r>
                <a:rPr lang="en-US" sz="1000" dirty="0" smtClean="0">
                  <a:solidFill>
                    <a:srgbClr val="008BDB"/>
                  </a:solidFill>
                  <a:effectLst/>
                  <a:latin typeface="Proxima Nova" charset="0"/>
                  <a:ea typeface="Calibri" charset="0"/>
                  <a:cs typeface="Times New Roman" charset="0"/>
                </a:rPr>
                <a:t> - 30th </a:t>
              </a:r>
              <a:r>
                <a:rPr lang="en-US" sz="1000" dirty="0">
                  <a:solidFill>
                    <a:srgbClr val="008BDB"/>
                  </a:solidFill>
                  <a:effectLst/>
                  <a:latin typeface="Proxima Nova" charset="0"/>
                  <a:ea typeface="Calibri" charset="0"/>
                  <a:cs typeface="Times New Roman" charset="0"/>
                </a:rPr>
                <a:t>September 2016.</a:t>
              </a:r>
              <a:endParaRPr lang="en-US" sz="1000" dirty="0">
                <a:solidFill>
                  <a:srgbClr val="008BDB"/>
                </a:solidFill>
                <a:effectLst/>
                <a:ea typeface="Calibri" charset="0"/>
                <a:cs typeface="Times New Roman" charset="0"/>
              </a:endParaRPr>
            </a:p>
          </p:txBody>
        </p:sp>
      </p:grpSp>
      <p:sp>
        <p:nvSpPr>
          <p:cNvPr id="7" name="Text Box 1"/>
          <p:cNvSpPr txBox="1"/>
          <p:nvPr/>
        </p:nvSpPr>
        <p:spPr>
          <a:xfrm flipV="1">
            <a:off x="-3090815" y="9357994"/>
            <a:ext cx="1066394" cy="71146"/>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GB" sz="1200">
                <a:effectLst/>
                <a:ea typeface="Calibri" charset="0"/>
                <a:cs typeface="Times New Roman" charset="0"/>
              </a:rPr>
              <a:t>Any concern/worry</a:t>
            </a:r>
            <a:endParaRPr lang="en-US" sz="1200">
              <a:effectLst/>
              <a:ea typeface="Calibri" charset="0"/>
              <a:cs typeface="Times New Roman" charset="0"/>
            </a:endParaRPr>
          </a:p>
        </p:txBody>
      </p:sp>
      <p:sp>
        <p:nvSpPr>
          <p:cNvPr id="8" name="Text Box 2"/>
          <p:cNvSpPr txBox="1"/>
          <p:nvPr/>
        </p:nvSpPr>
        <p:spPr>
          <a:xfrm flipV="1">
            <a:off x="-819492" y="9357994"/>
            <a:ext cx="1808313" cy="71146"/>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GB" sz="1200">
                <a:effectLst/>
                <a:ea typeface="Calibri" charset="0"/>
                <a:cs typeface="Times New Roman" charset="0"/>
              </a:rPr>
              <a:t>Tell form teacher, discuss options </a:t>
            </a:r>
            <a:endParaRPr lang="en-US" sz="1200">
              <a:effectLst/>
              <a:ea typeface="Calibri" charset="0"/>
              <a:cs typeface="Times New Roman" charset="0"/>
            </a:endParaRPr>
          </a:p>
        </p:txBody>
      </p:sp>
      <p:sp>
        <p:nvSpPr>
          <p:cNvPr id="9" name="Text Box 3"/>
          <p:cNvSpPr txBox="1"/>
          <p:nvPr/>
        </p:nvSpPr>
        <p:spPr>
          <a:xfrm flipV="1">
            <a:off x="1363710" y="9362439"/>
            <a:ext cx="1066394" cy="71146"/>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GB" sz="1200">
                <a:effectLst/>
                <a:ea typeface="Calibri" charset="0"/>
                <a:cs typeface="Times New Roman" charset="0"/>
              </a:rPr>
              <a:t>Resolution concern/worry</a:t>
            </a:r>
            <a:endParaRPr lang="en-US" sz="1200">
              <a:effectLst/>
              <a:ea typeface="Calibri" charset="0"/>
              <a:cs typeface="Times New Roman" charset="0"/>
            </a:endParaRPr>
          </a:p>
        </p:txBody>
      </p:sp>
      <p:cxnSp>
        <p:nvCxnSpPr>
          <p:cNvPr id="10" name="Straight Arrow Connector 9"/>
          <p:cNvCxnSpPr/>
          <p:nvPr/>
        </p:nvCxnSpPr>
        <p:spPr>
          <a:xfrm>
            <a:off x="-2288533" y="9518650"/>
            <a:ext cx="16406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54667" y="9518650"/>
            <a:ext cx="16406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Rectangle 11"/>
          <p:cNvSpPr>
            <a:spLocks noChangeArrowheads="1"/>
          </p:cNvSpPr>
          <p:nvPr/>
        </p:nvSpPr>
        <p:spPr bwMode="auto">
          <a:xfrm>
            <a:off x="1854598" y="1943099"/>
            <a:ext cx="874990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3" name="Text Box 9"/>
          <p:cNvSpPr txBox="1"/>
          <p:nvPr/>
        </p:nvSpPr>
        <p:spPr>
          <a:xfrm>
            <a:off x="413067" y="255718"/>
            <a:ext cx="1809433" cy="767491"/>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dirty="0" smtClean="0">
                <a:solidFill>
                  <a:srgbClr val="008BDB"/>
                </a:solidFill>
                <a:effectLst/>
                <a:latin typeface="Proxima Nova" charset="0"/>
                <a:ea typeface="Calibri" charset="0"/>
                <a:cs typeface="Times New Roman" charset="0"/>
              </a:rPr>
              <a:t>Post it.</a:t>
            </a:r>
            <a:endParaRPr lang="en-US" sz="1200" dirty="0">
              <a:solidFill>
                <a:srgbClr val="008BDB"/>
              </a:solidFill>
              <a:effectLst/>
              <a:ea typeface="Calibri" charset="0"/>
              <a:cs typeface="Times New Roman" charset="0"/>
            </a:endParaRPr>
          </a:p>
        </p:txBody>
      </p:sp>
      <p:sp>
        <p:nvSpPr>
          <p:cNvPr id="15" name="Rectangle 14"/>
          <p:cNvSpPr/>
          <p:nvPr/>
        </p:nvSpPr>
        <p:spPr>
          <a:xfrm>
            <a:off x="1905000" y="2124839"/>
            <a:ext cx="8343900" cy="2308324"/>
          </a:xfrm>
          <a:prstGeom prst="rect">
            <a:avLst/>
          </a:prstGeom>
        </p:spPr>
        <p:txBody>
          <a:bodyPr wrap="square">
            <a:spAutoFit/>
          </a:bodyPr>
          <a:lstStyle/>
          <a:p>
            <a:r>
              <a:rPr lang="en-US" sz="1600" dirty="0" smtClean="0">
                <a:solidFill>
                  <a:srgbClr val="000000"/>
                </a:solidFill>
                <a:effectLst/>
                <a:latin typeface="Proxima Nova" charset="0"/>
                <a:ea typeface="Proxima Nova" charset="0"/>
                <a:cs typeface="Proxima Nova" charset="0"/>
              </a:rPr>
              <a:t>We talk a lot about standing up to bullying and other issues, but Pupil Voice </a:t>
            </a:r>
            <a:r>
              <a:rPr lang="en-US" sz="1600" dirty="0" smtClean="0">
                <a:solidFill>
                  <a:srgbClr val="000000"/>
                </a:solidFill>
                <a:latin typeface="Proxima Nova" charset="0"/>
                <a:ea typeface="Proxima Nova" charset="0"/>
                <a:cs typeface="Proxima Nova" charset="0"/>
              </a:rPr>
              <a:t>Week </a:t>
            </a:r>
            <a:r>
              <a:rPr lang="en-US" sz="1600" dirty="0" smtClean="0">
                <a:solidFill>
                  <a:srgbClr val="000000"/>
                </a:solidFill>
                <a:effectLst/>
                <a:latin typeface="Proxima Nova" charset="0"/>
                <a:ea typeface="Proxima Nova" charset="0"/>
                <a:cs typeface="Proxima Nova" charset="0"/>
              </a:rPr>
              <a:t>isn’t just about negativity. Try a positive activity in your class. Give all students a post it note and ask them to write their name on it before sticking it up on the wall. Then ask each student to pick a random post it note off the wall (it can’t be their own name!) The next step is to write something positive on the back and their name alongside it. </a:t>
            </a:r>
          </a:p>
          <a:p>
            <a:endParaRPr lang="en-US" sz="1600" dirty="0">
              <a:solidFill>
                <a:srgbClr val="000000"/>
              </a:solidFill>
              <a:latin typeface="Proxima Nova" charset="0"/>
              <a:ea typeface="Proxima Nova" charset="0"/>
              <a:cs typeface="Proxima Nova" charset="0"/>
            </a:endParaRPr>
          </a:p>
          <a:p>
            <a:r>
              <a:rPr lang="en-US" sz="1600" dirty="0" smtClean="0">
                <a:solidFill>
                  <a:srgbClr val="000000"/>
                </a:solidFill>
                <a:effectLst/>
                <a:latin typeface="Proxima Nova" charset="0"/>
                <a:ea typeface="Proxima Nova" charset="0"/>
                <a:cs typeface="Proxima Nova" charset="0"/>
              </a:rPr>
              <a:t> </a:t>
            </a:r>
            <a:r>
              <a:rPr lang="en-US" sz="1600" dirty="0" err="1" smtClean="0">
                <a:solidFill>
                  <a:srgbClr val="000000"/>
                </a:solidFill>
                <a:effectLst/>
                <a:latin typeface="Proxima Nova" charset="0"/>
                <a:ea typeface="Proxima Nova" charset="0"/>
                <a:cs typeface="Proxima Nova" charset="0"/>
              </a:rPr>
              <a:t>i.e</a:t>
            </a:r>
            <a:r>
              <a:rPr lang="en-US" sz="1600" dirty="0" smtClean="0">
                <a:solidFill>
                  <a:srgbClr val="000000"/>
                </a:solidFill>
                <a:effectLst/>
                <a:latin typeface="Proxima Nova" charset="0"/>
                <a:ea typeface="Proxima Nova" charset="0"/>
                <a:cs typeface="Proxima Nova" charset="0"/>
              </a:rPr>
              <a:t> ‘Your hair looks nice today – Jack’ or ‘I like your trainers – Molly’. Once they’ve written their positive message ask the students to stick them back to the wall and collect their own names once more. </a:t>
            </a:r>
            <a:endParaRPr lang="en-US" sz="1600" dirty="0">
              <a:effectLst/>
              <a:latin typeface="Proxima Nova" charset="0"/>
              <a:ea typeface="Proxima Nova" charset="0"/>
              <a:cs typeface="Proxima Nova" charset="0"/>
            </a:endParaRPr>
          </a:p>
        </p:txBody>
      </p:sp>
    </p:spTree>
    <p:extLst>
      <p:ext uri="{BB962C8B-B14F-4D97-AF65-F5344CB8AC3E}">
        <p14:creationId xmlns:p14="http://schemas.microsoft.com/office/powerpoint/2010/main" val="11720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829</Words>
  <Application>Microsoft Office PowerPoint</Application>
  <PresentationFormat>Widescreen</PresentationFormat>
  <Paragraphs>69</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vt:lpstr>
      <vt:lpstr>Calibri</vt:lpstr>
      <vt:lpstr>Calibri Light</vt:lpstr>
      <vt:lpstr>Proxima Nova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Brennan</dc:creator>
  <cp:lastModifiedBy>Lucy Harvey</cp:lastModifiedBy>
  <cp:revision>6</cp:revision>
  <dcterms:created xsi:type="dcterms:W3CDTF">2016-09-01T17:35:50Z</dcterms:created>
  <dcterms:modified xsi:type="dcterms:W3CDTF">2016-09-01T22:26:06Z</dcterms:modified>
</cp:coreProperties>
</file>