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1" r:id="rId5"/>
    <p:sldId id="263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52"/>
    <p:restoredTop sz="94674"/>
  </p:normalViewPr>
  <p:slideViewPr>
    <p:cSldViewPr snapToGrid="0" snapToObjects="1">
      <p:cViewPr varScale="1">
        <p:scale>
          <a:sx n="87" d="100"/>
          <a:sy n="87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66E4F-4286-204A-825A-9C371AF7F12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BB64-09BC-E64A-8275-B4C63ED44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68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66E4F-4286-204A-825A-9C371AF7F12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BB64-09BC-E64A-8275-B4C63ED44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3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66E4F-4286-204A-825A-9C371AF7F12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BB64-09BC-E64A-8275-B4C63ED44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9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66E4F-4286-204A-825A-9C371AF7F12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BB64-09BC-E64A-8275-B4C63ED44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4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66E4F-4286-204A-825A-9C371AF7F12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BB64-09BC-E64A-8275-B4C63ED44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6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66E4F-4286-204A-825A-9C371AF7F12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BB64-09BC-E64A-8275-B4C63ED44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65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66E4F-4286-204A-825A-9C371AF7F12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BB64-09BC-E64A-8275-B4C63ED44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92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66E4F-4286-204A-825A-9C371AF7F12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BB64-09BC-E64A-8275-B4C63ED44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51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66E4F-4286-204A-825A-9C371AF7F12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BB64-09BC-E64A-8275-B4C63ED44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5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66E4F-4286-204A-825A-9C371AF7F12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BB64-09BC-E64A-8275-B4C63ED44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68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66E4F-4286-204A-825A-9C371AF7F12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BB64-09BC-E64A-8275-B4C63ED44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70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66E4F-4286-204A-825A-9C371AF7F12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9BB64-09BC-E64A-8275-B4C63ED44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3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hyperlink" Target="http://www.anti-bullyingalliance.org.uk/" TargetMode="External"/><Relationship Id="rId12" Type="http://schemas.openxmlformats.org/officeDocument/2006/relationships/image" Target="../media/image6.png"/><Relationship Id="rId2" Type="http://schemas.openxmlformats.org/officeDocument/2006/relationships/hyperlink" Target="https://www.google.co.uk/url?sa=i&amp;rct=j&amp;q=&amp;esrc=s&amp;source=images&amp;cd=&amp;cad=rja&amp;uact=8&amp;ved=0ahUKEwiIrK-qwOvOAhUDMBoKHS7QBEwQjRwIBw&amp;url=https://www.ecadet.zone/&amp;bvm=bv.131286987,d.ZGg&amp;psig=AFQjCNHUo_SoSl7Ij-XDwCECd8Y1TCi-7w&amp;ust=1472727693729738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s://admin.tootoot.co.uk/login" TargetMode="External"/><Relationship Id="rId5" Type="http://schemas.openxmlformats.org/officeDocument/2006/relationships/image" Target="../media/image2.png"/><Relationship Id="rId10" Type="http://schemas.openxmlformats.org/officeDocument/2006/relationships/image" Target="../media/image5.png"/><Relationship Id="rId4" Type="http://schemas.openxmlformats.org/officeDocument/2006/relationships/hyperlink" Target="https://www.google.co.uk/url?sa=i&amp;rct=j&amp;q=&amp;esrc=s&amp;source=images&amp;cd=&amp;cad=rja&amp;uact=8&amp;ved=0ahUKEwim7IOUwevOAhVCnBoKHdZ2C1MQjRwIBw&amp;url=https://commons.wikimedia.org/wiki/File:Ditch_The_Label_Logo.png&amp;bvm=bv.131286987,d.ZGg&amp;psig=AFQjCNFc2BWwEenbXz58-UamRGfUWkoReg&amp;ust=1472727913981810" TargetMode="External"/><Relationship Id="rId9" Type="http://schemas.openxmlformats.org/officeDocument/2006/relationships/hyperlink" Target="https://www.internetmatters.or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/>
          <p:nvPr/>
        </p:nvSpPr>
        <p:spPr>
          <a:xfrm>
            <a:off x="1298206" y="740261"/>
            <a:ext cx="1021270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0" b="1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#</a:t>
            </a:r>
            <a:r>
              <a:rPr lang="en-US" sz="10000" b="1" dirty="0" err="1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P</a:t>
            </a:r>
            <a:r>
              <a:rPr lang="en-US" sz="10000" b="1" dirty="0" err="1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upilvoiceweek</a:t>
            </a:r>
            <a:endParaRPr lang="en-US" sz="1200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6" name="Text Box 7"/>
          <p:cNvSpPr txBox="1"/>
          <p:nvPr/>
        </p:nvSpPr>
        <p:spPr>
          <a:xfrm>
            <a:off x="2073101" y="2232511"/>
            <a:ext cx="7555808" cy="91440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National pupil voice </a:t>
            </a:r>
            <a:r>
              <a:rPr lang="en-US" sz="2400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week</a:t>
            </a:r>
            <a:r>
              <a:rPr lang="en-US" sz="2400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. 26</a:t>
            </a:r>
            <a:r>
              <a:rPr lang="en-US" sz="2400" baseline="30000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th</a:t>
            </a:r>
            <a:r>
              <a:rPr lang="en-US" sz="2400" dirty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 </a:t>
            </a:r>
            <a:r>
              <a:rPr lang="en-US" sz="2400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– 30</a:t>
            </a:r>
            <a:r>
              <a:rPr lang="en-US" sz="2400" baseline="30000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th</a:t>
            </a:r>
            <a:r>
              <a:rPr lang="en-US" sz="2400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 </a:t>
            </a:r>
            <a:r>
              <a:rPr lang="en-US" sz="2400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September </a:t>
            </a:r>
            <a:r>
              <a:rPr lang="en-US" sz="2400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2016.</a:t>
            </a:r>
            <a:endParaRPr lang="en-US" sz="1200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pic>
        <p:nvPicPr>
          <p:cNvPr id="1026" name="Picture 2" descr="mage result for e cadets logo transparen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829" y="5722479"/>
            <a:ext cx="613815" cy="756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age result for transparent ditch the labe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085" y="5891473"/>
            <a:ext cx="2032454" cy="47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409" y="5246249"/>
            <a:ext cx="2605249" cy="1848117"/>
          </a:xfrm>
          <a:prstGeom prst="rect">
            <a:avLst/>
          </a:prstGeom>
        </p:spPr>
      </p:pic>
      <p:pic>
        <p:nvPicPr>
          <p:cNvPr id="1030" name="Picture 6" descr="mage result for anti bullying alliance logo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750" y="5830618"/>
            <a:ext cx="1117311" cy="441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mage result for internet matters logo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811" y="5830618"/>
            <a:ext cx="1080958" cy="540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ootoot - make a noise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86" y="5857130"/>
            <a:ext cx="1801598" cy="540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 Box 9"/>
          <p:cNvSpPr txBox="1"/>
          <p:nvPr/>
        </p:nvSpPr>
        <p:spPr>
          <a:xfrm>
            <a:off x="3992409" y="3352760"/>
            <a:ext cx="4199686" cy="74400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4000" b="1" dirty="0">
                <a:solidFill>
                  <a:schemeClr val="bg2">
                    <a:lumMod val="7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‘It’s good to talk’</a:t>
            </a:r>
            <a:endParaRPr lang="en-US" sz="1200" dirty="0">
              <a:solidFill>
                <a:schemeClr val="bg2">
                  <a:lumMod val="75000"/>
                </a:schemeClr>
              </a:solidFill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4000" b="1" dirty="0" smtClean="0">
              <a:solidFill>
                <a:srgbClr val="FFFFFF"/>
              </a:solidFill>
              <a:effectLst/>
              <a:latin typeface="Proxima Nova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88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2983865" y="2693832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Why should you </a:t>
            </a:r>
            <a:r>
              <a:rPr lang="en-US" sz="4000" b="1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tell someone?</a:t>
            </a:r>
            <a:endParaRPr lang="en-US" sz="1200" b="1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0" name="Text Box 9"/>
          <p:cNvSpPr txBox="1"/>
          <p:nvPr/>
        </p:nvSpPr>
        <p:spPr>
          <a:xfrm>
            <a:off x="770736" y="997696"/>
            <a:ext cx="1401099" cy="93236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Q</a:t>
            </a:r>
            <a:endParaRPr lang="en-US" sz="1200" b="1" dirty="0">
              <a:solidFill>
                <a:schemeClr val="bg2">
                  <a:lumMod val="50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0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B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chemeClr val="bg1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chemeClr val="bg1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chemeClr val="bg1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0" name="Text Box 9"/>
          <p:cNvSpPr txBox="1"/>
          <p:nvPr/>
        </p:nvSpPr>
        <p:spPr>
          <a:xfrm>
            <a:off x="398202" y="303429"/>
            <a:ext cx="1401099" cy="93236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bg2">
                    <a:lumMod val="7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A</a:t>
            </a:r>
            <a:endParaRPr lang="en-US" sz="1200" b="1" dirty="0">
              <a:solidFill>
                <a:schemeClr val="bg2">
                  <a:lumMod val="7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098752" y="997696"/>
            <a:ext cx="10515600" cy="69458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u="sng" dirty="0" smtClean="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rPr>
              <a:t>Teachers and adults can help</a:t>
            </a:r>
            <a:r>
              <a:rPr lang="en-US" sz="3200" dirty="0" smtClean="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rPr>
              <a:t>! We’ll do our very best to help resolve any problems to make you feel happier and safer.</a:t>
            </a:r>
          </a:p>
          <a:p>
            <a:pPr algn="l"/>
            <a:endParaRPr lang="en-US" sz="2000" dirty="0" smtClean="0"/>
          </a:p>
          <a:p>
            <a:pPr algn="l"/>
            <a:r>
              <a:rPr lang="en-US" sz="3200" dirty="0" smtClean="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rPr>
              <a:t>It is important to speak to teachers when possible. Whether it is for yourself or on behalf of a friend.</a:t>
            </a:r>
          </a:p>
          <a:p>
            <a:pPr algn="l"/>
            <a:endParaRPr lang="en-US" sz="2000" dirty="0" smtClean="0">
              <a:solidFill>
                <a:schemeClr val="bg1"/>
              </a:solidFill>
              <a:latin typeface="Proxima Nova" charset="0"/>
              <a:ea typeface="Proxima Nova" charset="0"/>
              <a:cs typeface="Proxima Nova" charset="0"/>
            </a:endParaRPr>
          </a:p>
          <a:p>
            <a:pPr algn="l"/>
            <a:r>
              <a:rPr lang="en-US" sz="3200" dirty="0" smtClean="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rPr>
              <a:t>Discuss with the person next to you how you</a:t>
            </a:r>
            <a:r>
              <a:rPr lang="en-US" sz="3200" dirty="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rPr>
              <a:t>would feel if they saw you being bullied and didn't </a:t>
            </a:r>
            <a:r>
              <a:rPr lang="en-US" sz="3200" dirty="0" smtClean="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rPr>
              <a:t>speak-up </a:t>
            </a:r>
            <a:r>
              <a:rPr lang="en-US" sz="3200" dirty="0" smtClean="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rPr>
              <a:t>and tell someone</a:t>
            </a:r>
            <a:endParaRPr lang="en-US" sz="3200" dirty="0">
              <a:solidFill>
                <a:schemeClr val="bg1"/>
              </a:solidFill>
              <a:latin typeface="Proxima Nova" charset="0"/>
              <a:ea typeface="Proxima Nova" charset="0"/>
              <a:cs typeface="Proxima Nov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52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3752930" y="574465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“It’s good to talk”</a:t>
            </a:r>
            <a:endParaRPr lang="en-US" sz="1200" b="1" dirty="0">
              <a:solidFill>
                <a:schemeClr val="bg2">
                  <a:lumMod val="50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1" name="Text Box 9"/>
          <p:cNvSpPr txBox="1"/>
          <p:nvPr/>
        </p:nvSpPr>
        <p:spPr>
          <a:xfrm>
            <a:off x="1026663" y="2066715"/>
            <a:ext cx="9208135" cy="350176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8BDB"/>
                </a:solidFill>
                <a:latin typeface="Proxima Nova" charset="0"/>
                <a:ea typeface="Proxima Nova" charset="0"/>
                <a:cs typeface="Proxima Nova" charset="0"/>
              </a:rPr>
              <a:t>T</a:t>
            </a:r>
            <a:r>
              <a:rPr lang="en-US" sz="3200" b="1" dirty="0" smtClean="0">
                <a:solidFill>
                  <a:srgbClr val="008BDB"/>
                </a:solidFill>
                <a:latin typeface="Proxima Nova" charset="0"/>
                <a:ea typeface="Proxima Nova" charset="0"/>
                <a:cs typeface="Proxima Nova" charset="0"/>
              </a:rPr>
              <a:t>alking to someone about problems at school or at home is very important.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b="1" dirty="0">
              <a:solidFill>
                <a:srgbClr val="008BDB"/>
              </a:solidFill>
              <a:latin typeface="Proxima Nova" charset="0"/>
              <a:ea typeface="Proxima Nova" charset="0"/>
              <a:cs typeface="Proxima Nova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b="1" dirty="0">
              <a:solidFill>
                <a:srgbClr val="008BDB"/>
              </a:solidFill>
              <a:effectLst/>
              <a:latin typeface="Proxima Nova" charset="0"/>
              <a:ea typeface="Proxima Nova" charset="0"/>
              <a:cs typeface="Proxima Nova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Proxima Nova" charset="0"/>
                <a:cs typeface="Proxima Nova" charset="0"/>
              </a:rPr>
              <a:t>		No issues are too big or too small!</a:t>
            </a:r>
            <a:endParaRPr lang="en-US" sz="3200" b="1" dirty="0">
              <a:solidFill>
                <a:schemeClr val="bg2">
                  <a:lumMod val="50000"/>
                </a:schemeClr>
              </a:solidFill>
              <a:effectLst/>
              <a:latin typeface="Proxima Nova" charset="0"/>
              <a:ea typeface="Proxima Nova" charset="0"/>
              <a:cs typeface="Proxima Nov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01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3752930" y="540598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Remember</a:t>
            </a:r>
            <a:endParaRPr lang="en-US" sz="1200" b="1" dirty="0">
              <a:solidFill>
                <a:schemeClr val="bg2">
                  <a:lumMod val="50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1" name="Text Box 9"/>
          <p:cNvSpPr txBox="1"/>
          <p:nvPr/>
        </p:nvSpPr>
        <p:spPr>
          <a:xfrm>
            <a:off x="2983865" y="1846581"/>
            <a:ext cx="9208135" cy="350176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Proxima Nova" charset="0"/>
                <a:cs typeface="Proxima Nova" charset="0"/>
              </a:rPr>
              <a:t>N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Proxima Nova" charset="0"/>
                <a:cs typeface="Proxima Nova" charset="0"/>
              </a:rPr>
              <a:t>oise is better than silence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Proxima Nova" charset="0"/>
                <a:cs typeface="Proxima Nova" charset="0"/>
              </a:rPr>
              <a:t>O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Proxima Nova" charset="0"/>
                <a:cs typeface="Proxima Nova" charset="0"/>
              </a:rPr>
              <a:t>vercome your worries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effectLst/>
                <a:latin typeface="Proxima Nova" charset="0"/>
                <a:ea typeface="Proxima Nova" charset="0"/>
                <a:cs typeface="Proxima Nova" charset="0"/>
              </a:rPr>
              <a:t> I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Proxima Nova" charset="0"/>
                <a:ea typeface="Proxima Nova" charset="0"/>
                <a:cs typeface="Proxima Nova" charset="0"/>
              </a:rPr>
              <a:t>ssues can be solved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Proxima Nova" charset="0"/>
                <a:cs typeface="Proxima Nova" charset="0"/>
              </a:rPr>
              <a:t>S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Proxima Nova" charset="0"/>
                <a:cs typeface="Proxima Nova" charset="0"/>
              </a:rPr>
              <a:t>peak up</a:t>
            </a:r>
            <a:endParaRPr lang="en-US" sz="3200" b="1" dirty="0" smtClean="0">
              <a:solidFill>
                <a:schemeClr val="bg2">
                  <a:lumMod val="50000"/>
                </a:schemeClr>
              </a:solidFill>
              <a:effectLst/>
              <a:latin typeface="Proxima Nova" charset="0"/>
              <a:ea typeface="Proxima Nova" charset="0"/>
              <a:cs typeface="Proxima Nova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Proxima Nova" charset="0"/>
                <a:cs typeface="Proxima Nova" charset="0"/>
              </a:rPr>
              <a:t>E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Proxima Nova" charset="0"/>
                <a:cs typeface="Proxima Nova" charset="0"/>
              </a:rPr>
              <a:t>liminate your concerns</a:t>
            </a:r>
            <a:endParaRPr lang="en-US" sz="3200" b="1" dirty="0">
              <a:solidFill>
                <a:schemeClr val="bg2">
                  <a:lumMod val="50000"/>
                </a:schemeClr>
              </a:solidFill>
              <a:effectLst/>
              <a:latin typeface="Proxima Nova" charset="0"/>
              <a:ea typeface="Proxima Nova" charset="0"/>
              <a:cs typeface="Proxima Nov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57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3752930" y="437807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How would you react?</a:t>
            </a:r>
            <a:endParaRPr lang="en-US" sz="1200" b="1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0" name="Text Box 9"/>
          <p:cNvSpPr txBox="1"/>
          <p:nvPr/>
        </p:nvSpPr>
        <p:spPr>
          <a:xfrm>
            <a:off x="770736" y="997696"/>
            <a:ext cx="1401099" cy="93236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Q</a:t>
            </a:r>
            <a:endParaRPr lang="en-US" sz="1200" b="1" dirty="0">
              <a:solidFill>
                <a:schemeClr val="bg2">
                  <a:lumMod val="50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1" name="Text Box 9"/>
          <p:cNvSpPr txBox="1"/>
          <p:nvPr/>
        </p:nvSpPr>
        <p:spPr>
          <a:xfrm>
            <a:off x="2171835" y="1930057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Someone pushes you over in </a:t>
            </a:r>
            <a:r>
              <a:rPr lang="en-US" sz="4000" b="1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the playground.</a:t>
            </a:r>
            <a:endParaRPr lang="en-US" sz="1200" b="1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sp useBgFill="1">
        <p:nvSpPr>
          <p:cNvPr id="12" name="Text Box 9"/>
          <p:cNvSpPr txBox="1"/>
          <p:nvPr/>
        </p:nvSpPr>
        <p:spPr>
          <a:xfrm>
            <a:off x="3903403" y="3538249"/>
            <a:ext cx="5680864" cy="2030226"/>
          </a:xfrm>
          <a:prstGeom prst="rect">
            <a:avLst/>
          </a:prstGeom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A. 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Push them back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B. 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Always tell someone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C. 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Do nothing</a:t>
            </a:r>
            <a:endParaRPr lang="en-US" sz="3200" b="1" dirty="0">
              <a:solidFill>
                <a:schemeClr val="bg2">
                  <a:lumMod val="50000"/>
                </a:schemeClr>
              </a:solidFill>
              <a:latin typeface="Proxima Nova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37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3752930" y="437807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How would you react?</a:t>
            </a:r>
            <a:endParaRPr lang="en-US" sz="1200" b="1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0" name="Text Box 9"/>
          <p:cNvSpPr txBox="1"/>
          <p:nvPr/>
        </p:nvSpPr>
        <p:spPr>
          <a:xfrm>
            <a:off x="770736" y="997696"/>
            <a:ext cx="1401099" cy="93236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Q</a:t>
            </a:r>
            <a:endParaRPr lang="en-US" sz="1200" b="1" dirty="0">
              <a:solidFill>
                <a:schemeClr val="bg2">
                  <a:lumMod val="50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1" name="Text Box 9"/>
          <p:cNvSpPr txBox="1"/>
          <p:nvPr/>
        </p:nvSpPr>
        <p:spPr>
          <a:xfrm>
            <a:off x="2171835" y="1930057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You see someone getting bullied at lunch time.</a:t>
            </a:r>
            <a:endParaRPr lang="en-US" sz="1200" b="1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sp useBgFill="1">
        <p:nvSpPr>
          <p:cNvPr id="12" name="Text Box 9"/>
          <p:cNvSpPr txBox="1"/>
          <p:nvPr/>
        </p:nvSpPr>
        <p:spPr>
          <a:xfrm>
            <a:off x="3903403" y="3538249"/>
            <a:ext cx="5680864" cy="2030226"/>
          </a:xfrm>
          <a:prstGeom prst="rect">
            <a:avLst/>
          </a:prstGeom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A. 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Join in with the bully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B. 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Stand back and ignore it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C. 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Always tell someone</a:t>
            </a:r>
            <a:endParaRPr lang="en-US" sz="3200" b="1" dirty="0">
              <a:solidFill>
                <a:schemeClr val="bg2">
                  <a:lumMod val="50000"/>
                </a:schemeClr>
              </a:solidFill>
              <a:latin typeface="Proxima Nova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29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3752930" y="437807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How would you react?</a:t>
            </a:r>
            <a:endParaRPr lang="en-US" sz="1200" b="1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0" name="Text Box 9"/>
          <p:cNvSpPr txBox="1"/>
          <p:nvPr/>
        </p:nvSpPr>
        <p:spPr>
          <a:xfrm>
            <a:off x="770736" y="997696"/>
            <a:ext cx="1401099" cy="93236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Q</a:t>
            </a:r>
            <a:endParaRPr lang="en-US" sz="1200" b="1" dirty="0">
              <a:solidFill>
                <a:schemeClr val="bg2">
                  <a:lumMod val="50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1" name="Text Box 9"/>
          <p:cNvSpPr txBox="1"/>
          <p:nvPr/>
        </p:nvSpPr>
        <p:spPr>
          <a:xfrm>
            <a:off x="2171835" y="1930057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Someone sends you a nasty </a:t>
            </a: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Snapchat </a:t>
            </a: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or Instagram message.</a:t>
            </a:r>
            <a:endParaRPr lang="en-US" sz="1200" b="1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sp useBgFill="1">
        <p:nvSpPr>
          <p:cNvPr id="12" name="Text Box 9"/>
          <p:cNvSpPr txBox="1"/>
          <p:nvPr/>
        </p:nvSpPr>
        <p:spPr>
          <a:xfrm>
            <a:off x="3712906" y="3538249"/>
            <a:ext cx="5680864" cy="2030226"/>
          </a:xfrm>
          <a:prstGeom prst="rect">
            <a:avLst/>
          </a:prstGeom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A. 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Always tell someone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B. 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Send them one back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C. 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Just ignore it</a:t>
            </a:r>
            <a:endParaRPr lang="en-US" sz="3200" b="1" dirty="0">
              <a:solidFill>
                <a:schemeClr val="bg2">
                  <a:lumMod val="50000"/>
                </a:schemeClr>
              </a:solidFill>
              <a:latin typeface="Proxima Nova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71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B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2560533" y="788700"/>
            <a:ext cx="6854402" cy="89603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Activities to look forward to!</a:t>
            </a:r>
            <a:endParaRPr lang="en-US" sz="12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chemeClr val="bg1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chemeClr val="bg1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chemeClr val="bg1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1" name="Text Box 9"/>
          <p:cNvSpPr txBox="1"/>
          <p:nvPr/>
        </p:nvSpPr>
        <p:spPr>
          <a:xfrm>
            <a:off x="3553440" y="2167058"/>
            <a:ext cx="6854402" cy="318203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Arial" charset="0"/>
              <a:buChar char="•"/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Proxima Nova" charset="0"/>
                <a:cs typeface="Proxima Nova" charset="0"/>
              </a:rPr>
              <a:t>Class Contracts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Arial" charset="0"/>
              <a:buChar char="•"/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effectLst/>
                <a:latin typeface="Proxima Nova" charset="0"/>
                <a:ea typeface="Proxima Nova" charset="0"/>
                <a:cs typeface="Proxima Nova" charset="0"/>
              </a:rPr>
              <a:t>Happy and </a:t>
            </a: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Proxima Nova" charset="0"/>
                <a:cs typeface="Proxima Nova" charset="0"/>
              </a:rPr>
              <a:t>S</a:t>
            </a: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effectLst/>
                <a:latin typeface="Proxima Nova" charset="0"/>
                <a:ea typeface="Proxima Nova" charset="0"/>
                <a:cs typeface="Proxima Nova" charset="0"/>
              </a:rPr>
              <a:t>ad Post Its</a:t>
            </a:r>
            <a:endParaRPr lang="en-US" sz="3200" b="1" dirty="0">
              <a:solidFill>
                <a:schemeClr val="bg1">
                  <a:lumMod val="95000"/>
                </a:schemeClr>
              </a:solidFill>
              <a:latin typeface="Proxima Nova" charset="0"/>
              <a:ea typeface="Proxima Nova" charset="0"/>
              <a:cs typeface="Proxima Nova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Arial" charset="0"/>
              <a:buChar char="•"/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effectLst/>
                <a:latin typeface="Proxima Nova" charset="0"/>
                <a:ea typeface="Proxima Nova" charset="0"/>
                <a:cs typeface="Proxima Nova" charset="0"/>
              </a:rPr>
              <a:t>Poster Competition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Arial" charset="0"/>
              <a:buChar char="•"/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Proxima Nova" charset="0"/>
                <a:cs typeface="Proxima Nova" charset="0"/>
              </a:rPr>
              <a:t>Story Board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Arial" charset="0"/>
              <a:buChar char="•"/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effectLst/>
                <a:latin typeface="Proxima Nova" charset="0"/>
                <a:ea typeface="Proxima Nova" charset="0"/>
                <a:cs typeface="Proxima Nova" charset="0"/>
              </a:rPr>
              <a:t>Role Play</a:t>
            </a:r>
          </a:p>
        </p:txBody>
      </p:sp>
    </p:spTree>
    <p:extLst>
      <p:ext uri="{BB962C8B-B14F-4D97-AF65-F5344CB8AC3E}">
        <p14:creationId xmlns:p14="http://schemas.microsoft.com/office/powerpoint/2010/main" val="27208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3502640" y="791221"/>
            <a:ext cx="6854402" cy="89603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Assembly Review </a:t>
            </a:r>
            <a:endParaRPr lang="en-US" sz="1200" b="1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1" name="Text Box 9"/>
          <p:cNvSpPr txBox="1"/>
          <p:nvPr/>
        </p:nvSpPr>
        <p:spPr>
          <a:xfrm>
            <a:off x="1267439" y="1950198"/>
            <a:ext cx="8632403" cy="371699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Arial" charset="0"/>
              <a:buChar char="•"/>
            </a:pP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Proxima Nova" charset="0"/>
                <a:cs typeface="Proxima Nova" charset="0"/>
              </a:rPr>
              <a:t>Its good to talk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Arial" charset="0"/>
              <a:buChar char="•"/>
            </a:pPr>
            <a:endParaRPr lang="en-US" sz="3200" b="1" dirty="0" smtClean="0">
              <a:solidFill>
                <a:schemeClr val="bg2">
                  <a:lumMod val="50000"/>
                </a:schemeClr>
              </a:solidFill>
              <a:latin typeface="Proxima Nova" charset="0"/>
              <a:ea typeface="Proxima Nova" charset="0"/>
              <a:cs typeface="Proxima Nova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Arial" charset="0"/>
              <a:buChar char="•"/>
            </a:pP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Proxima Nova" charset="0"/>
                <a:ea typeface="Proxima Nova" charset="0"/>
                <a:cs typeface="Proxima Nova" charset="0"/>
              </a:rPr>
              <a:t>Always tell someone if you have a problem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Arial" charset="0"/>
              <a:buChar char="•"/>
            </a:pPr>
            <a:endParaRPr lang="en-US" sz="3200" b="1" dirty="0">
              <a:solidFill>
                <a:schemeClr val="bg2">
                  <a:lumMod val="50000"/>
                </a:schemeClr>
              </a:solidFill>
              <a:latin typeface="Proxima Nova" charset="0"/>
              <a:ea typeface="Proxima Nova" charset="0"/>
              <a:cs typeface="Proxima Nova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Arial" charset="0"/>
              <a:buChar char="•"/>
            </a:pP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Proxima Nova" charset="0"/>
                <a:cs typeface="Proxima Nova" charset="0"/>
              </a:rPr>
              <a:t>You can tell a teacher anything, whether it is a problem at school or a problem at home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Arial" charset="0"/>
              <a:buChar char="•"/>
            </a:pPr>
            <a:endParaRPr lang="en-US" sz="3200" b="1" dirty="0" smtClean="0">
              <a:solidFill>
                <a:schemeClr val="bg2">
                  <a:lumMod val="50000"/>
                </a:schemeClr>
              </a:solidFill>
              <a:effectLst/>
              <a:latin typeface="Proxima Nova" charset="0"/>
              <a:ea typeface="Proxima Nova" charset="0"/>
              <a:cs typeface="Proxima Nova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Arial" charset="0"/>
              <a:buChar char="•"/>
            </a:pPr>
            <a:r>
              <a:rPr lang="en-US" sz="3200" b="1" dirty="0" smtClean="0">
                <a:solidFill>
                  <a:srgbClr val="008BDB"/>
                </a:solidFill>
                <a:latin typeface="Proxima Nova" charset="0"/>
                <a:ea typeface="Proxima Nova" charset="0"/>
                <a:cs typeface="Proxima Nova" charset="0"/>
              </a:rPr>
              <a:t>NOISE</a:t>
            </a:r>
            <a:endParaRPr lang="en-US" sz="3200" b="1" dirty="0" smtClean="0">
              <a:solidFill>
                <a:srgbClr val="008BDB"/>
              </a:solidFill>
              <a:effectLst/>
              <a:latin typeface="Proxima Nova" charset="0"/>
              <a:ea typeface="Proxima Nova" charset="0"/>
              <a:cs typeface="Proxima Nov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3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B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/>
          <p:nvPr/>
        </p:nvSpPr>
        <p:spPr>
          <a:xfrm>
            <a:off x="1683067" y="2186118"/>
            <a:ext cx="9208135" cy="137414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Every day </a:t>
            </a:r>
            <a:r>
              <a:rPr lang="en-US" sz="4000" b="1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160,000</a:t>
            </a:r>
            <a:r>
              <a:rPr lang="en-US" sz="400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 children aged 5 to 19 are too scared to go to school.</a:t>
            </a:r>
            <a:endParaRPr lang="en-US" sz="1200"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5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6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FFFFFF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effectLst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965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B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9"/>
          <p:cNvSpPr txBox="1"/>
          <p:nvPr/>
        </p:nvSpPr>
        <p:spPr>
          <a:xfrm>
            <a:off x="1683067" y="2527879"/>
            <a:ext cx="9208135" cy="79819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43% </a:t>
            </a:r>
            <a:r>
              <a:rPr lang="en-US" sz="4000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of young people have been bullied.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9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10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FFFFFF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effectLst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5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B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1527791" y="2288427"/>
            <a:ext cx="10297064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1</a:t>
            </a:r>
            <a:r>
              <a:rPr lang="en-US" sz="4000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 in </a:t>
            </a:r>
            <a:r>
              <a:rPr lang="en-US" sz="4000" b="1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5</a:t>
            </a:r>
            <a:r>
              <a:rPr lang="en-US" sz="4000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 young people suffer from </a:t>
            </a:r>
            <a:r>
              <a:rPr lang="en-US" sz="4000" dirty="0" smtClean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cyberbullying </a:t>
            </a:r>
            <a:r>
              <a:rPr lang="en-US" sz="4000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every single </a:t>
            </a:r>
            <a:r>
              <a:rPr lang="en-US" sz="4000" dirty="0" smtClean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day.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14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15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FFFFFF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effectLst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02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B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2361940" y="2272943"/>
            <a:ext cx="9208135" cy="775057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Only </a:t>
            </a:r>
            <a:r>
              <a:rPr lang="en-US" sz="4000" b="1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1</a:t>
            </a:r>
            <a:r>
              <a:rPr lang="en-US" sz="4000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 in </a:t>
            </a:r>
            <a:r>
              <a:rPr lang="en-US" sz="4000" b="1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10</a:t>
            </a:r>
            <a:r>
              <a:rPr lang="en-US" sz="4000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 young people </a:t>
            </a:r>
            <a:r>
              <a:rPr lang="en-US" sz="4000" dirty="0" smtClean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talk to someone.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FFFFFF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effectLst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510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1900901" y="2321298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What should you do if you’re being bullied or </a:t>
            </a: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cyberbullied</a:t>
            </a: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?</a:t>
            </a:r>
            <a:endParaRPr lang="en-US" sz="1200" b="1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0" name="Text Box 9"/>
          <p:cNvSpPr txBox="1"/>
          <p:nvPr/>
        </p:nvSpPr>
        <p:spPr>
          <a:xfrm>
            <a:off x="770736" y="997696"/>
            <a:ext cx="1401099" cy="93236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Q</a:t>
            </a:r>
            <a:endParaRPr lang="en-US" sz="1200" b="1" dirty="0">
              <a:solidFill>
                <a:schemeClr val="bg2">
                  <a:lumMod val="50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3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B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3752930" y="2761565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Always tell someone!</a:t>
            </a:r>
            <a:endParaRPr lang="en-US" sz="1200" b="1" dirty="0">
              <a:solidFill>
                <a:schemeClr val="bg1">
                  <a:lumMod val="9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chemeClr val="bg1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chemeClr val="bg1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chemeClr val="bg1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0" name="Text Box 9"/>
          <p:cNvSpPr txBox="1"/>
          <p:nvPr/>
        </p:nvSpPr>
        <p:spPr>
          <a:xfrm>
            <a:off x="770736" y="997696"/>
            <a:ext cx="1401099" cy="93236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bg2">
                    <a:lumMod val="7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A</a:t>
            </a:r>
            <a:endParaRPr lang="en-US" sz="1200" b="1" dirty="0">
              <a:solidFill>
                <a:schemeClr val="bg2">
                  <a:lumMod val="7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28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3500841" y="2744632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Who should you tell?</a:t>
            </a:r>
            <a:endParaRPr lang="en-US" sz="1200" b="1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0" name="Text Box 9"/>
          <p:cNvSpPr txBox="1"/>
          <p:nvPr/>
        </p:nvSpPr>
        <p:spPr>
          <a:xfrm>
            <a:off x="770736" y="997696"/>
            <a:ext cx="1401099" cy="93236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Q</a:t>
            </a:r>
            <a:endParaRPr lang="en-US" sz="1200" b="1" dirty="0">
              <a:solidFill>
                <a:schemeClr val="bg2">
                  <a:lumMod val="50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2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B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1059564" y="2761563"/>
            <a:ext cx="2360004" cy="67590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1"/>
                </a:solidFill>
                <a:latin typeface="Proxima Nova" charset="0"/>
                <a:ea typeface="Calibri" charset="0"/>
                <a:cs typeface="Times New Roman" charset="0"/>
              </a:rPr>
              <a:t>Teacher</a:t>
            </a:r>
            <a:endParaRPr lang="en-US" sz="1200" b="1" dirty="0">
              <a:solidFill>
                <a:schemeClr val="bg1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chemeClr val="bg1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chemeClr val="bg1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chemeClr val="bg1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chemeClr val="bg1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0" name="Text Box 9"/>
          <p:cNvSpPr txBox="1"/>
          <p:nvPr/>
        </p:nvSpPr>
        <p:spPr>
          <a:xfrm>
            <a:off x="770736" y="997696"/>
            <a:ext cx="1401099" cy="93236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bg2">
                    <a:lumMod val="7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A</a:t>
            </a:r>
            <a:endParaRPr lang="en-US" sz="1200" b="1" dirty="0">
              <a:solidFill>
                <a:schemeClr val="bg2">
                  <a:lumMod val="75000"/>
                </a:schemeClr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1" name="Text Box 9"/>
          <p:cNvSpPr txBox="1"/>
          <p:nvPr/>
        </p:nvSpPr>
        <p:spPr>
          <a:xfrm>
            <a:off x="3758235" y="2761563"/>
            <a:ext cx="2360004" cy="67590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1"/>
                </a:solidFill>
                <a:latin typeface="Proxima Nova" charset="0"/>
                <a:ea typeface="Calibri" charset="0"/>
                <a:cs typeface="Times New Roman" charset="0"/>
              </a:rPr>
              <a:t>Parent</a:t>
            </a:r>
            <a:endParaRPr lang="en-US" sz="1200" b="1" dirty="0">
              <a:solidFill>
                <a:schemeClr val="bg1"/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2" name="Text Box 9"/>
          <p:cNvSpPr txBox="1"/>
          <p:nvPr/>
        </p:nvSpPr>
        <p:spPr>
          <a:xfrm>
            <a:off x="6456906" y="2761563"/>
            <a:ext cx="2360004" cy="67590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1"/>
                </a:solidFill>
                <a:latin typeface="Proxima Nova" charset="0"/>
                <a:ea typeface="Calibri" charset="0"/>
                <a:cs typeface="Times New Roman" charset="0"/>
              </a:rPr>
              <a:t>Adult</a:t>
            </a:r>
            <a:endParaRPr lang="en-US" sz="1200" b="1" dirty="0">
              <a:solidFill>
                <a:schemeClr val="bg1"/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3" name="Text Box 9"/>
          <p:cNvSpPr txBox="1"/>
          <p:nvPr/>
        </p:nvSpPr>
        <p:spPr>
          <a:xfrm>
            <a:off x="9155577" y="2761563"/>
            <a:ext cx="2360004" cy="67590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smtClean="0">
                <a:solidFill>
                  <a:schemeClr val="bg1"/>
                </a:solidFill>
                <a:latin typeface="Proxima Nova" charset="0"/>
                <a:ea typeface="Calibri" charset="0"/>
                <a:cs typeface="Times New Roman" charset="0"/>
              </a:rPr>
              <a:t>Friend</a:t>
            </a:r>
            <a:endParaRPr lang="en-US" sz="1200" b="1" dirty="0">
              <a:solidFill>
                <a:schemeClr val="bg1"/>
              </a:solidFill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31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578</Words>
  <Application>Microsoft Office PowerPoint</Application>
  <PresentationFormat>Widescreen</PresentationFormat>
  <Paragraphs>103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Proxima Nova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Brennan</dc:creator>
  <cp:lastModifiedBy>Lucy Harvey</cp:lastModifiedBy>
  <cp:revision>10</cp:revision>
  <dcterms:created xsi:type="dcterms:W3CDTF">2016-09-01T13:58:41Z</dcterms:created>
  <dcterms:modified xsi:type="dcterms:W3CDTF">2016-09-01T20:56:50Z</dcterms:modified>
</cp:coreProperties>
</file>