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sldIdLst>
    <p:sldId id="256" r:id="rId3"/>
    <p:sldId id="258" r:id="rId4"/>
    <p:sldId id="263" r:id="rId5"/>
    <p:sldId id="260" r:id="rId6"/>
    <p:sldId id="259" r:id="rId7"/>
    <p:sldId id="257" r:id="rId8"/>
    <p:sldId id="264" r:id="rId9"/>
    <p:sldId id="268" r:id="rId10"/>
    <p:sldId id="265" r:id="rId11"/>
    <p:sldId id="266" r:id="rId12"/>
    <p:sldId id="269"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B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543"/>
    <p:restoredTop sz="94684"/>
  </p:normalViewPr>
  <p:slideViewPr>
    <p:cSldViewPr snapToGrid="0" snapToObjects="1">
      <p:cViewPr varScale="1">
        <p:scale>
          <a:sx n="80" d="100"/>
          <a:sy n="80" d="100"/>
        </p:scale>
        <p:origin x="4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F1B1F201-630E-FA43-AF2C-9470047438E6}" type="datetimeFigureOut">
              <a:rPr lang="en-US" smtClean="0"/>
              <a:t>9/1/2016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64026157-C4A2-D046-BF17-B20A3C89B15E}" type="slidenum">
              <a:rPr lang="en-US" smtClean="0"/>
              <a:t>‹#›</a:t>
            </a:fld>
            <a:endParaRPr lang="en-US"/>
          </a:p>
        </p:txBody>
      </p:sp>
    </p:spTree>
    <p:extLst>
      <p:ext uri="{BB962C8B-B14F-4D97-AF65-F5344CB8AC3E}">
        <p14:creationId xmlns:p14="http://schemas.microsoft.com/office/powerpoint/2010/main" val="16743409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1825625"/>
            <a:ext cx="10515600" cy="43513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F1B1F201-630E-FA43-AF2C-9470047438E6}" type="datetimeFigureOut">
              <a:rPr lang="en-US" smtClean="0"/>
              <a:t>9/1/2016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64026157-C4A2-D046-BF17-B20A3C89B15E}" type="slidenum">
              <a:rPr lang="en-US" smtClean="0"/>
              <a:t>‹#›</a:t>
            </a:fld>
            <a:endParaRPr lang="en-US"/>
          </a:p>
        </p:txBody>
      </p:sp>
    </p:spTree>
    <p:extLst>
      <p:ext uri="{BB962C8B-B14F-4D97-AF65-F5344CB8AC3E}">
        <p14:creationId xmlns:p14="http://schemas.microsoft.com/office/powerpoint/2010/main" val="1627827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F1B1F201-630E-FA43-AF2C-9470047438E6}" type="datetimeFigureOut">
              <a:rPr lang="en-US" smtClean="0"/>
              <a:t>9/1/2016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64026157-C4A2-D046-BF17-B20A3C89B15E}" type="slidenum">
              <a:rPr lang="en-US" smtClean="0"/>
              <a:t>‹#›</a:t>
            </a:fld>
            <a:endParaRPr lang="en-US"/>
          </a:p>
        </p:txBody>
      </p:sp>
    </p:spTree>
    <p:extLst>
      <p:ext uri="{BB962C8B-B14F-4D97-AF65-F5344CB8AC3E}">
        <p14:creationId xmlns:p14="http://schemas.microsoft.com/office/powerpoint/2010/main" val="21056386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186D2F0-B932-6847-8EBC-F5D0FD06672F}"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01F760-8A4C-A646-B4ED-AABC8C04E7D3}" type="slidenum">
              <a:rPr lang="en-US" smtClean="0"/>
              <a:t>‹#›</a:t>
            </a:fld>
            <a:endParaRPr lang="en-US"/>
          </a:p>
        </p:txBody>
      </p:sp>
    </p:spTree>
    <p:extLst>
      <p:ext uri="{BB962C8B-B14F-4D97-AF65-F5344CB8AC3E}">
        <p14:creationId xmlns:p14="http://schemas.microsoft.com/office/powerpoint/2010/main" val="1054276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86D2F0-B932-6847-8EBC-F5D0FD06672F}"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01F760-8A4C-A646-B4ED-AABC8C04E7D3}" type="slidenum">
              <a:rPr lang="en-US" smtClean="0"/>
              <a:t>‹#›</a:t>
            </a:fld>
            <a:endParaRPr lang="en-US"/>
          </a:p>
        </p:txBody>
      </p:sp>
    </p:spTree>
    <p:extLst>
      <p:ext uri="{BB962C8B-B14F-4D97-AF65-F5344CB8AC3E}">
        <p14:creationId xmlns:p14="http://schemas.microsoft.com/office/powerpoint/2010/main" val="2487232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86D2F0-B932-6847-8EBC-F5D0FD06672F}"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01F760-8A4C-A646-B4ED-AABC8C04E7D3}" type="slidenum">
              <a:rPr lang="en-US" smtClean="0"/>
              <a:t>‹#›</a:t>
            </a:fld>
            <a:endParaRPr lang="en-US"/>
          </a:p>
        </p:txBody>
      </p:sp>
    </p:spTree>
    <p:extLst>
      <p:ext uri="{BB962C8B-B14F-4D97-AF65-F5344CB8AC3E}">
        <p14:creationId xmlns:p14="http://schemas.microsoft.com/office/powerpoint/2010/main" val="1288754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186D2F0-B932-6847-8EBC-F5D0FD06672F}" type="datetimeFigureOut">
              <a:rPr lang="en-US" smtClean="0"/>
              <a:t>9/1/2016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01F760-8A4C-A646-B4ED-AABC8C04E7D3}" type="slidenum">
              <a:rPr lang="en-US" smtClean="0"/>
              <a:t>‹#›</a:t>
            </a:fld>
            <a:endParaRPr lang="en-US"/>
          </a:p>
        </p:txBody>
      </p:sp>
    </p:spTree>
    <p:extLst>
      <p:ext uri="{BB962C8B-B14F-4D97-AF65-F5344CB8AC3E}">
        <p14:creationId xmlns:p14="http://schemas.microsoft.com/office/powerpoint/2010/main" val="5784985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186D2F0-B932-6847-8EBC-F5D0FD06672F}" type="datetimeFigureOut">
              <a:rPr lang="en-US" smtClean="0"/>
              <a:t>9/1/2016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01F760-8A4C-A646-B4ED-AABC8C04E7D3}" type="slidenum">
              <a:rPr lang="en-US" smtClean="0"/>
              <a:t>‹#›</a:t>
            </a:fld>
            <a:endParaRPr lang="en-US"/>
          </a:p>
        </p:txBody>
      </p:sp>
    </p:spTree>
    <p:extLst>
      <p:ext uri="{BB962C8B-B14F-4D97-AF65-F5344CB8AC3E}">
        <p14:creationId xmlns:p14="http://schemas.microsoft.com/office/powerpoint/2010/main" val="11667943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186D2F0-B932-6847-8EBC-F5D0FD06672F}" type="datetimeFigureOut">
              <a:rPr lang="en-US" smtClean="0"/>
              <a:t>9/1/2016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01F760-8A4C-A646-B4ED-AABC8C04E7D3}" type="slidenum">
              <a:rPr lang="en-US" smtClean="0"/>
              <a:t>‹#›</a:t>
            </a:fld>
            <a:endParaRPr lang="en-US"/>
          </a:p>
        </p:txBody>
      </p:sp>
    </p:spTree>
    <p:extLst>
      <p:ext uri="{BB962C8B-B14F-4D97-AF65-F5344CB8AC3E}">
        <p14:creationId xmlns:p14="http://schemas.microsoft.com/office/powerpoint/2010/main" val="1639241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86D2F0-B932-6847-8EBC-F5D0FD06672F}" type="datetimeFigureOut">
              <a:rPr lang="en-US" smtClean="0"/>
              <a:t>9/1/2016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01F760-8A4C-A646-B4ED-AABC8C04E7D3}" type="slidenum">
              <a:rPr lang="en-US" smtClean="0"/>
              <a:t>‹#›</a:t>
            </a:fld>
            <a:endParaRPr lang="en-US"/>
          </a:p>
        </p:txBody>
      </p:sp>
    </p:spTree>
    <p:extLst>
      <p:ext uri="{BB962C8B-B14F-4D97-AF65-F5344CB8AC3E}">
        <p14:creationId xmlns:p14="http://schemas.microsoft.com/office/powerpoint/2010/main" val="6591746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86D2F0-B932-6847-8EBC-F5D0FD06672F}" type="datetimeFigureOut">
              <a:rPr lang="en-US" smtClean="0"/>
              <a:t>9/1/2016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01F760-8A4C-A646-B4ED-AABC8C04E7D3}" type="slidenum">
              <a:rPr lang="en-US" smtClean="0"/>
              <a:t>‹#›</a:t>
            </a:fld>
            <a:endParaRPr lang="en-US"/>
          </a:p>
        </p:txBody>
      </p:sp>
    </p:spTree>
    <p:extLst>
      <p:ext uri="{BB962C8B-B14F-4D97-AF65-F5344CB8AC3E}">
        <p14:creationId xmlns:p14="http://schemas.microsoft.com/office/powerpoint/2010/main" val="202770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838200" y="1825625"/>
            <a:ext cx="105156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F1B1F201-630E-FA43-AF2C-9470047438E6}" type="datetimeFigureOut">
              <a:rPr lang="en-US" smtClean="0"/>
              <a:t>9/1/2016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64026157-C4A2-D046-BF17-B20A3C89B15E}" type="slidenum">
              <a:rPr lang="en-US" smtClean="0"/>
              <a:t>‹#›</a:t>
            </a:fld>
            <a:endParaRPr lang="en-US"/>
          </a:p>
        </p:txBody>
      </p:sp>
    </p:spTree>
    <p:extLst>
      <p:ext uri="{BB962C8B-B14F-4D97-AF65-F5344CB8AC3E}">
        <p14:creationId xmlns:p14="http://schemas.microsoft.com/office/powerpoint/2010/main" val="613990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86D2F0-B932-6847-8EBC-F5D0FD06672F}" type="datetimeFigureOut">
              <a:rPr lang="en-US" smtClean="0"/>
              <a:t>9/1/2016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01F760-8A4C-A646-B4ED-AABC8C04E7D3}" type="slidenum">
              <a:rPr lang="en-US" smtClean="0"/>
              <a:t>‹#›</a:t>
            </a:fld>
            <a:endParaRPr lang="en-US"/>
          </a:p>
        </p:txBody>
      </p:sp>
    </p:spTree>
    <p:extLst>
      <p:ext uri="{BB962C8B-B14F-4D97-AF65-F5344CB8AC3E}">
        <p14:creationId xmlns:p14="http://schemas.microsoft.com/office/powerpoint/2010/main" val="12725634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86D2F0-B932-6847-8EBC-F5D0FD06672F}"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01F760-8A4C-A646-B4ED-AABC8C04E7D3}" type="slidenum">
              <a:rPr lang="en-US" smtClean="0"/>
              <a:t>‹#›</a:t>
            </a:fld>
            <a:endParaRPr lang="en-US"/>
          </a:p>
        </p:txBody>
      </p:sp>
    </p:spTree>
    <p:extLst>
      <p:ext uri="{BB962C8B-B14F-4D97-AF65-F5344CB8AC3E}">
        <p14:creationId xmlns:p14="http://schemas.microsoft.com/office/powerpoint/2010/main" val="11846670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186D2F0-B932-6847-8EBC-F5D0FD06672F}" type="datetimeFigureOut">
              <a:rPr lang="en-US" smtClean="0"/>
              <a:t>9/1/2016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01F760-8A4C-A646-B4ED-AABC8C04E7D3}" type="slidenum">
              <a:rPr lang="en-US" smtClean="0"/>
              <a:t>‹#›</a:t>
            </a:fld>
            <a:endParaRPr lang="en-US"/>
          </a:p>
        </p:txBody>
      </p:sp>
    </p:spTree>
    <p:extLst>
      <p:ext uri="{BB962C8B-B14F-4D97-AF65-F5344CB8AC3E}">
        <p14:creationId xmlns:p14="http://schemas.microsoft.com/office/powerpoint/2010/main" val="1378133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a:prstGeom prst="rect">
            <a:avLst/>
          </a:prstGeo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F1B1F201-630E-FA43-AF2C-9470047438E6}" type="datetimeFigureOut">
              <a:rPr lang="en-US" smtClean="0"/>
              <a:t>9/1/2016</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64026157-C4A2-D046-BF17-B20A3C89B15E}" type="slidenum">
              <a:rPr lang="en-US" smtClean="0"/>
              <a:t>‹#›</a:t>
            </a:fld>
            <a:endParaRPr lang="en-US"/>
          </a:p>
        </p:txBody>
      </p:sp>
    </p:spTree>
    <p:extLst>
      <p:ext uri="{BB962C8B-B14F-4D97-AF65-F5344CB8AC3E}">
        <p14:creationId xmlns:p14="http://schemas.microsoft.com/office/powerpoint/2010/main" val="503458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F1B1F201-630E-FA43-AF2C-9470047438E6}" type="datetimeFigureOut">
              <a:rPr lang="en-US" smtClean="0"/>
              <a:t>9/1/2016</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64026157-C4A2-D046-BF17-B20A3C89B15E}" type="slidenum">
              <a:rPr lang="en-US" smtClean="0"/>
              <a:t>‹#›</a:t>
            </a:fld>
            <a:endParaRPr lang="en-US"/>
          </a:p>
        </p:txBody>
      </p:sp>
    </p:spTree>
    <p:extLst>
      <p:ext uri="{BB962C8B-B14F-4D97-AF65-F5344CB8AC3E}">
        <p14:creationId xmlns:p14="http://schemas.microsoft.com/office/powerpoint/2010/main" val="543171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F1B1F201-630E-FA43-AF2C-9470047438E6}" type="datetimeFigureOut">
              <a:rPr lang="en-US" smtClean="0"/>
              <a:t>9/1/2016</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64026157-C4A2-D046-BF17-B20A3C89B15E}" type="slidenum">
              <a:rPr lang="en-US" smtClean="0"/>
              <a:t>‹#›</a:t>
            </a:fld>
            <a:endParaRPr lang="en-US"/>
          </a:p>
        </p:txBody>
      </p:sp>
    </p:spTree>
    <p:extLst>
      <p:ext uri="{BB962C8B-B14F-4D97-AF65-F5344CB8AC3E}">
        <p14:creationId xmlns:p14="http://schemas.microsoft.com/office/powerpoint/2010/main" val="129425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F1B1F201-630E-FA43-AF2C-9470047438E6}" type="datetimeFigureOut">
              <a:rPr lang="en-US" smtClean="0"/>
              <a:t>9/1/2016</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64026157-C4A2-D046-BF17-B20A3C89B15E}" type="slidenum">
              <a:rPr lang="en-US" smtClean="0"/>
              <a:t>‹#›</a:t>
            </a:fld>
            <a:endParaRPr lang="en-US"/>
          </a:p>
        </p:txBody>
      </p:sp>
    </p:spTree>
    <p:extLst>
      <p:ext uri="{BB962C8B-B14F-4D97-AF65-F5344CB8AC3E}">
        <p14:creationId xmlns:p14="http://schemas.microsoft.com/office/powerpoint/2010/main" val="2000759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1B1F201-630E-FA43-AF2C-9470047438E6}" type="datetimeFigureOut">
              <a:rPr lang="en-US" smtClean="0"/>
              <a:t>9/1/2016</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64026157-C4A2-D046-BF17-B20A3C89B15E}" type="slidenum">
              <a:rPr lang="en-US" smtClean="0"/>
              <a:t>‹#›</a:t>
            </a:fld>
            <a:endParaRPr lang="en-US"/>
          </a:p>
        </p:txBody>
      </p:sp>
    </p:spTree>
    <p:extLst>
      <p:ext uri="{BB962C8B-B14F-4D97-AF65-F5344CB8AC3E}">
        <p14:creationId xmlns:p14="http://schemas.microsoft.com/office/powerpoint/2010/main" val="1468761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F1B1F201-630E-FA43-AF2C-9470047438E6}" type="datetimeFigureOut">
              <a:rPr lang="en-US" smtClean="0"/>
              <a:t>9/1/2016</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64026157-C4A2-D046-BF17-B20A3C89B15E}" type="slidenum">
              <a:rPr lang="en-US" smtClean="0"/>
              <a:t>‹#›</a:t>
            </a:fld>
            <a:endParaRPr lang="en-US"/>
          </a:p>
        </p:txBody>
      </p:sp>
    </p:spTree>
    <p:extLst>
      <p:ext uri="{BB962C8B-B14F-4D97-AF65-F5344CB8AC3E}">
        <p14:creationId xmlns:p14="http://schemas.microsoft.com/office/powerpoint/2010/main" val="153974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F1B1F201-630E-FA43-AF2C-9470047438E6}" type="datetimeFigureOut">
              <a:rPr lang="en-US" smtClean="0"/>
              <a:t>9/1/2016</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64026157-C4A2-D046-BF17-B20A3C89B15E}" type="slidenum">
              <a:rPr lang="en-US" smtClean="0"/>
              <a:t>‹#›</a:t>
            </a:fld>
            <a:endParaRPr lang="en-US"/>
          </a:p>
        </p:txBody>
      </p:sp>
    </p:spTree>
    <p:extLst>
      <p:ext uri="{BB962C8B-B14F-4D97-AF65-F5344CB8AC3E}">
        <p14:creationId xmlns:p14="http://schemas.microsoft.com/office/powerpoint/2010/main" val="134769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8BDB"/>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028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8BDB"/>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86D2F0-B932-6847-8EBC-F5D0FD06672F}" type="datetimeFigureOut">
              <a:rPr lang="en-US" smtClean="0"/>
              <a:t>9/1/2016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01F760-8A4C-A646-B4ED-AABC8C04E7D3}" type="slidenum">
              <a:rPr lang="en-US" smtClean="0"/>
              <a:t>‹#›</a:t>
            </a:fld>
            <a:endParaRPr lang="en-US"/>
          </a:p>
        </p:txBody>
      </p:sp>
    </p:spTree>
    <p:extLst>
      <p:ext uri="{BB962C8B-B14F-4D97-AF65-F5344CB8AC3E}">
        <p14:creationId xmlns:p14="http://schemas.microsoft.com/office/powerpoint/2010/main" val="502921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hyperlink" Target="http://www.anti-bullyingalliance.org.uk/" TargetMode="External"/><Relationship Id="rId12" Type="http://schemas.openxmlformats.org/officeDocument/2006/relationships/image" Target="../media/image6.png"/><Relationship Id="rId2" Type="http://schemas.openxmlformats.org/officeDocument/2006/relationships/hyperlink" Target="https://www.google.co.uk/url?sa=i&amp;rct=j&amp;q=&amp;esrc=s&amp;source=images&amp;cd=&amp;cad=rja&amp;uact=8&amp;ved=0ahUKEwiIrK-qwOvOAhUDMBoKHS7QBEwQjRwIBw&amp;url=https://www.ecadet.zone/&amp;bvm=bv.131286987,d.ZGg&amp;psig=AFQjCNHUo_SoSl7Ij-XDwCECd8Y1TCi-7w&amp;ust=1472727693729738" TargetMode="Externa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hyperlink" Target="https://admin.tootoot.co.uk/login" TargetMode="External"/><Relationship Id="rId5" Type="http://schemas.openxmlformats.org/officeDocument/2006/relationships/image" Target="../media/image2.png"/><Relationship Id="rId10" Type="http://schemas.openxmlformats.org/officeDocument/2006/relationships/image" Target="../media/image5.png"/><Relationship Id="rId4" Type="http://schemas.openxmlformats.org/officeDocument/2006/relationships/hyperlink" Target="https://www.google.co.uk/url?sa=i&amp;rct=j&amp;q=&amp;esrc=s&amp;source=images&amp;cd=&amp;cad=rja&amp;uact=8&amp;ved=0ahUKEwim7IOUwevOAhVCnBoKHdZ2C1MQjRwIBw&amp;url=https://commons.wikimedia.org/wiki/File:Ditch_The_Label_Logo.png&amp;bvm=bv.131286987,d.ZGg&amp;psig=AFQjCNFc2BWwEenbXz58-UamRGfUWkoReg&amp;ust=1472727913981810" TargetMode="External"/><Relationship Id="rId9" Type="http://schemas.openxmlformats.org/officeDocument/2006/relationships/hyperlink" Target="https://www.internetmatters.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ext Box 6"/>
          <p:cNvSpPr txBox="1"/>
          <p:nvPr/>
        </p:nvSpPr>
        <p:spPr>
          <a:xfrm>
            <a:off x="1298206" y="740261"/>
            <a:ext cx="10212705" cy="14922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0" b="1" dirty="0" smtClean="0">
                <a:solidFill>
                  <a:srgbClr val="008BDB"/>
                </a:solidFill>
                <a:effectLst/>
                <a:latin typeface="Proxima Nova" charset="0"/>
                <a:ea typeface="Calibri" charset="0"/>
                <a:cs typeface="Times New Roman" charset="0"/>
              </a:rPr>
              <a:t>#</a:t>
            </a:r>
            <a:r>
              <a:rPr lang="en-US" sz="10000" b="1" dirty="0" err="1">
                <a:solidFill>
                  <a:srgbClr val="008BDB"/>
                </a:solidFill>
                <a:latin typeface="Proxima Nova" charset="0"/>
                <a:ea typeface="Calibri" charset="0"/>
                <a:cs typeface="Times New Roman" charset="0"/>
              </a:rPr>
              <a:t>P</a:t>
            </a:r>
            <a:r>
              <a:rPr lang="en-US" sz="10000" b="1" dirty="0" err="1" smtClean="0">
                <a:solidFill>
                  <a:srgbClr val="008BDB"/>
                </a:solidFill>
                <a:effectLst/>
                <a:latin typeface="Proxima Nova" charset="0"/>
                <a:ea typeface="Calibri" charset="0"/>
                <a:cs typeface="Times New Roman" charset="0"/>
              </a:rPr>
              <a:t>upilvoiceweek</a:t>
            </a:r>
            <a:endParaRPr lang="en-US" sz="1200" dirty="0">
              <a:solidFill>
                <a:srgbClr val="008BDB"/>
              </a:solidFill>
              <a:effectLst/>
              <a:ea typeface="Calibri" charset="0"/>
              <a:cs typeface="Times New Roman" charset="0"/>
            </a:endParaRPr>
          </a:p>
        </p:txBody>
      </p:sp>
      <p:sp>
        <p:nvSpPr>
          <p:cNvPr id="6" name="Text Box 7"/>
          <p:cNvSpPr txBox="1"/>
          <p:nvPr/>
        </p:nvSpPr>
        <p:spPr>
          <a:xfrm>
            <a:off x="2073101" y="2232511"/>
            <a:ext cx="7555808" cy="91440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2400" dirty="0">
                <a:solidFill>
                  <a:srgbClr val="008BDB"/>
                </a:solidFill>
                <a:effectLst/>
                <a:latin typeface="Proxima Nova" charset="0"/>
                <a:ea typeface="Calibri" charset="0"/>
                <a:cs typeface="Times New Roman" charset="0"/>
              </a:rPr>
              <a:t>National pupil voice </a:t>
            </a:r>
            <a:r>
              <a:rPr lang="en-US" sz="2400" dirty="0" smtClean="0">
                <a:solidFill>
                  <a:srgbClr val="008BDB"/>
                </a:solidFill>
                <a:latin typeface="Proxima Nova" charset="0"/>
                <a:ea typeface="Calibri" charset="0"/>
                <a:cs typeface="Times New Roman" charset="0"/>
              </a:rPr>
              <a:t>week</a:t>
            </a:r>
            <a:r>
              <a:rPr lang="en-US" sz="2400" dirty="0" smtClean="0">
                <a:solidFill>
                  <a:srgbClr val="008BDB"/>
                </a:solidFill>
                <a:effectLst/>
                <a:latin typeface="Proxima Nova" charset="0"/>
                <a:ea typeface="Calibri" charset="0"/>
                <a:cs typeface="Times New Roman" charset="0"/>
              </a:rPr>
              <a:t>. 26</a:t>
            </a:r>
            <a:r>
              <a:rPr lang="en-US" sz="2400" baseline="30000" dirty="0" smtClean="0">
                <a:solidFill>
                  <a:srgbClr val="008BDB"/>
                </a:solidFill>
                <a:effectLst/>
                <a:latin typeface="Proxima Nova" charset="0"/>
                <a:ea typeface="Calibri" charset="0"/>
                <a:cs typeface="Times New Roman" charset="0"/>
              </a:rPr>
              <a:t>th</a:t>
            </a:r>
            <a:r>
              <a:rPr lang="en-US" sz="2400" dirty="0">
                <a:solidFill>
                  <a:srgbClr val="008BDB"/>
                </a:solidFill>
                <a:latin typeface="Proxima Nova" charset="0"/>
                <a:ea typeface="Calibri" charset="0"/>
                <a:cs typeface="Times New Roman" charset="0"/>
              </a:rPr>
              <a:t> </a:t>
            </a:r>
            <a:r>
              <a:rPr lang="en-US" sz="2400" dirty="0" smtClean="0">
                <a:solidFill>
                  <a:srgbClr val="008BDB"/>
                </a:solidFill>
                <a:latin typeface="Proxima Nova" charset="0"/>
                <a:ea typeface="Calibri" charset="0"/>
                <a:cs typeface="Times New Roman" charset="0"/>
              </a:rPr>
              <a:t>– 30</a:t>
            </a:r>
            <a:r>
              <a:rPr lang="en-US" sz="2400" baseline="30000" dirty="0" smtClean="0">
                <a:solidFill>
                  <a:srgbClr val="008BDB"/>
                </a:solidFill>
                <a:latin typeface="Proxima Nova" charset="0"/>
                <a:ea typeface="Calibri" charset="0"/>
                <a:cs typeface="Times New Roman" charset="0"/>
              </a:rPr>
              <a:t>th</a:t>
            </a:r>
            <a:r>
              <a:rPr lang="en-US" sz="2400" dirty="0" smtClean="0">
                <a:solidFill>
                  <a:srgbClr val="008BDB"/>
                </a:solidFill>
                <a:latin typeface="Proxima Nova" charset="0"/>
                <a:ea typeface="Calibri" charset="0"/>
                <a:cs typeface="Times New Roman" charset="0"/>
              </a:rPr>
              <a:t> </a:t>
            </a:r>
            <a:r>
              <a:rPr lang="en-US" sz="2400" dirty="0" smtClean="0">
                <a:solidFill>
                  <a:srgbClr val="008BDB"/>
                </a:solidFill>
                <a:effectLst/>
                <a:latin typeface="Proxima Nova" charset="0"/>
                <a:ea typeface="Calibri" charset="0"/>
                <a:cs typeface="Times New Roman" charset="0"/>
              </a:rPr>
              <a:t>September </a:t>
            </a:r>
            <a:r>
              <a:rPr lang="en-US" sz="2400" dirty="0">
                <a:solidFill>
                  <a:srgbClr val="008BDB"/>
                </a:solidFill>
                <a:effectLst/>
                <a:latin typeface="Proxima Nova" charset="0"/>
                <a:ea typeface="Calibri" charset="0"/>
                <a:cs typeface="Times New Roman" charset="0"/>
              </a:rPr>
              <a:t>2016.</a:t>
            </a:r>
            <a:endParaRPr lang="en-US" sz="1200" dirty="0">
              <a:solidFill>
                <a:srgbClr val="008BDB"/>
              </a:solidFill>
              <a:effectLst/>
              <a:ea typeface="Calibri" charset="0"/>
              <a:cs typeface="Times New Roman" charset="0"/>
            </a:endParaRPr>
          </a:p>
        </p:txBody>
      </p:sp>
      <p:pic>
        <p:nvPicPr>
          <p:cNvPr id="1026" name="Picture 2" descr="mage result for e cadets logo transparent">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87829" y="5722479"/>
            <a:ext cx="613815" cy="75675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age result for transparent ditch the labe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10085" y="5891473"/>
            <a:ext cx="2032454" cy="47360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92409" y="5246249"/>
            <a:ext cx="2605249" cy="1848117"/>
          </a:xfrm>
          <a:prstGeom prst="rect">
            <a:avLst/>
          </a:prstGeom>
        </p:spPr>
      </p:pic>
      <p:pic>
        <p:nvPicPr>
          <p:cNvPr id="1030" name="Picture 6" descr="mage result for anti bullying alliance logo">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16750" y="5830618"/>
            <a:ext cx="1117311" cy="44184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mage result for internet matters logo">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67811" y="5830618"/>
            <a:ext cx="1080958" cy="54047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ootoot - make a noise">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7486" y="5857130"/>
            <a:ext cx="1801598" cy="540479"/>
          </a:xfrm>
          <a:prstGeom prst="rect">
            <a:avLst/>
          </a:prstGeom>
          <a:noFill/>
          <a:extLst>
            <a:ext uri="{909E8E84-426E-40DD-AFC4-6F175D3DCCD1}">
              <a14:hiddenFill xmlns:a14="http://schemas.microsoft.com/office/drawing/2010/main">
                <a:solidFill>
                  <a:srgbClr val="FFFFFF"/>
                </a:solidFill>
              </a14:hiddenFill>
            </a:ext>
          </a:extLst>
        </p:spPr>
      </p:pic>
      <p:sp>
        <p:nvSpPr>
          <p:cNvPr id="15" name="Text Box 9"/>
          <p:cNvSpPr txBox="1"/>
          <p:nvPr/>
        </p:nvSpPr>
        <p:spPr>
          <a:xfrm>
            <a:off x="3992409" y="3352760"/>
            <a:ext cx="4199686" cy="744002"/>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sz="4000" b="1" dirty="0">
                <a:solidFill>
                  <a:schemeClr val="bg2">
                    <a:lumMod val="75000"/>
                  </a:schemeClr>
                </a:solidFill>
                <a:latin typeface="Proxima Nova" charset="0"/>
                <a:ea typeface="Calibri" charset="0"/>
                <a:cs typeface="Times New Roman" charset="0"/>
              </a:rPr>
              <a:t>‘It’s good to talk’</a:t>
            </a:r>
            <a:endParaRPr lang="en-US" sz="1200" dirty="0">
              <a:solidFill>
                <a:schemeClr val="bg2">
                  <a:lumMod val="75000"/>
                </a:schemeClr>
              </a:solidFill>
              <a:ea typeface="Calibri" charset="0"/>
              <a:cs typeface="Times New Roman" charset="0"/>
            </a:endParaRPr>
          </a:p>
          <a:p>
            <a:pPr marL="0" marR="0">
              <a:spcBef>
                <a:spcPts val="0"/>
              </a:spcBef>
              <a:spcAft>
                <a:spcPts val="0"/>
              </a:spcAft>
            </a:pPr>
            <a:endParaRPr lang="en-US" sz="4000" b="1" dirty="0" smtClean="0">
              <a:solidFill>
                <a:srgbClr val="FFFFFF"/>
              </a:solidFill>
              <a:effectLst/>
              <a:latin typeface="Proxima Nova" charset="0"/>
              <a:ea typeface="Calibri" charset="0"/>
              <a:cs typeface="Times New Roman" charset="0"/>
            </a:endParaRPr>
          </a:p>
        </p:txBody>
      </p:sp>
    </p:spTree>
    <p:extLst>
      <p:ext uri="{BB962C8B-B14F-4D97-AF65-F5344CB8AC3E}">
        <p14:creationId xmlns:p14="http://schemas.microsoft.com/office/powerpoint/2010/main" val="225019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 Box 9"/>
          <p:cNvSpPr txBox="1"/>
          <p:nvPr/>
        </p:nvSpPr>
        <p:spPr>
          <a:xfrm>
            <a:off x="708070" y="697428"/>
            <a:ext cx="10478117" cy="1256878"/>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b="1" dirty="0" smtClean="0">
                <a:solidFill>
                  <a:schemeClr val="bg2">
                    <a:lumMod val="75000"/>
                  </a:schemeClr>
                </a:solidFill>
                <a:effectLst/>
                <a:latin typeface="Proxima Nova" charset="0"/>
                <a:ea typeface="Calibri" charset="0"/>
                <a:cs typeface="Times New Roman" charset="0"/>
              </a:rPr>
              <a:t>Why support </a:t>
            </a:r>
            <a:r>
              <a:rPr lang="en-US" sz="4000" b="1" dirty="0" smtClean="0">
                <a:solidFill>
                  <a:srgbClr val="008BDB"/>
                </a:solidFill>
                <a:effectLst/>
                <a:latin typeface="Proxima Nova" charset="0"/>
                <a:ea typeface="Calibri" charset="0"/>
                <a:cs typeface="Times New Roman" charset="0"/>
              </a:rPr>
              <a:t>#</a:t>
            </a:r>
            <a:r>
              <a:rPr lang="en-US" sz="4000" b="1" dirty="0" err="1" smtClean="0">
                <a:solidFill>
                  <a:srgbClr val="008BDB"/>
                </a:solidFill>
                <a:effectLst/>
                <a:latin typeface="Proxima Nova" charset="0"/>
                <a:ea typeface="Calibri" charset="0"/>
                <a:cs typeface="Times New Roman" charset="0"/>
              </a:rPr>
              <a:t>pupilvoiceweek</a:t>
            </a:r>
            <a:endParaRPr lang="en-US" sz="1200" dirty="0">
              <a:solidFill>
                <a:srgbClr val="008BDB"/>
              </a:solidFill>
              <a:effectLst/>
              <a:ea typeface="Calibri" charset="0"/>
              <a:cs typeface="Times New Roman" charset="0"/>
            </a:endParaRPr>
          </a:p>
        </p:txBody>
      </p:sp>
      <p:sp>
        <p:nvSpPr>
          <p:cNvPr id="6" name="Rectangle 5"/>
          <p:cNvSpPr/>
          <p:nvPr/>
        </p:nvSpPr>
        <p:spPr>
          <a:xfrm>
            <a:off x="708069" y="2225083"/>
            <a:ext cx="9798565" cy="9756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008BDB"/>
                </a:solidFill>
                <a:latin typeface="Proxima Nova" charset="0"/>
                <a:ea typeface="Calibri" charset="0"/>
                <a:cs typeface="Times New Roman" charset="0"/>
              </a:rPr>
              <a:t>Highlight key issues that may </a:t>
            </a:r>
            <a:r>
              <a:rPr lang="en-US" b="1" dirty="0" smtClean="0">
                <a:solidFill>
                  <a:srgbClr val="008BDB"/>
                </a:solidFill>
                <a:latin typeface="Proxima Nova" charset="0"/>
                <a:ea typeface="Calibri" charset="0"/>
                <a:cs typeface="Times New Roman" charset="0"/>
              </a:rPr>
              <a:t>affect </a:t>
            </a:r>
            <a:r>
              <a:rPr lang="en-US" b="1" dirty="0" smtClean="0">
                <a:solidFill>
                  <a:srgbClr val="008BDB"/>
                </a:solidFill>
                <a:latin typeface="Proxima Nova" charset="0"/>
                <a:ea typeface="Calibri" charset="0"/>
                <a:cs typeface="Times New Roman" charset="0"/>
              </a:rPr>
              <a:t>your pupils</a:t>
            </a:r>
            <a:endParaRPr lang="en-US" b="1" dirty="0" smtClean="0">
              <a:solidFill>
                <a:srgbClr val="008BDB"/>
              </a:solidFill>
              <a:effectLst/>
              <a:latin typeface="Proxima Nova" charset="0"/>
              <a:ea typeface="Calibri" charset="0"/>
              <a:cs typeface="Times New Roman" charset="0"/>
            </a:endParaRPr>
          </a:p>
        </p:txBody>
      </p:sp>
      <p:sp>
        <p:nvSpPr>
          <p:cNvPr id="13" name="Rectangle 12"/>
          <p:cNvSpPr/>
          <p:nvPr/>
        </p:nvSpPr>
        <p:spPr>
          <a:xfrm>
            <a:off x="708070" y="3023751"/>
            <a:ext cx="9798565" cy="9756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008BDB"/>
                </a:solidFill>
                <a:effectLst/>
                <a:latin typeface="Proxima Nova" charset="0"/>
                <a:ea typeface="Calibri" charset="0"/>
                <a:cs typeface="Times New Roman" charset="0"/>
              </a:rPr>
              <a:t>Support your children through the transition period into new year groups and new classes</a:t>
            </a:r>
          </a:p>
        </p:txBody>
      </p:sp>
      <p:sp>
        <p:nvSpPr>
          <p:cNvPr id="14" name="Rectangle 13"/>
          <p:cNvSpPr/>
          <p:nvPr/>
        </p:nvSpPr>
        <p:spPr>
          <a:xfrm>
            <a:off x="708069" y="3822407"/>
            <a:ext cx="9798565" cy="9757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008BDB"/>
                </a:solidFill>
                <a:latin typeface="Proxima Nova" charset="0"/>
                <a:ea typeface="Calibri" charset="0"/>
                <a:cs typeface="Times New Roman" charset="0"/>
              </a:rPr>
              <a:t>Encourage, highlight and remind your pupils of the safeguarding processes you have in place </a:t>
            </a:r>
          </a:p>
        </p:txBody>
      </p:sp>
      <p:grpSp>
        <p:nvGrpSpPr>
          <p:cNvPr id="15" name="Group 14"/>
          <p:cNvGrpSpPr/>
          <p:nvPr/>
        </p:nvGrpSpPr>
        <p:grpSpPr>
          <a:xfrm>
            <a:off x="8104909" y="5831416"/>
            <a:ext cx="5195455" cy="1026584"/>
            <a:chOff x="0" y="0"/>
            <a:chExt cx="3874135" cy="1026795"/>
          </a:xfrm>
        </p:grpSpPr>
        <p:sp>
          <p:nvSpPr>
            <p:cNvPr id="16"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008BDB"/>
                  </a:solidFill>
                  <a:effectLst/>
                  <a:latin typeface="Proxima Nova" charset="0"/>
                  <a:ea typeface="Calibri" charset="0"/>
                  <a:cs typeface="Times New Roman" charset="0"/>
                </a:rPr>
                <a:t>#</a:t>
              </a:r>
              <a:r>
                <a:rPr lang="en-US" sz="3600" b="1" dirty="0" err="1" smtClean="0">
                  <a:solidFill>
                    <a:srgbClr val="008BDB"/>
                  </a:solidFill>
                  <a:effectLst/>
                  <a:latin typeface="Proxima Nova" charset="0"/>
                  <a:ea typeface="Calibri" charset="0"/>
                  <a:cs typeface="Times New Roman" charset="0"/>
                </a:rPr>
                <a:t>pupilvoiceweek</a:t>
              </a:r>
              <a:endParaRPr lang="en-US" sz="3600" dirty="0">
                <a:solidFill>
                  <a:srgbClr val="008BDB"/>
                </a:solidFill>
                <a:effectLst/>
                <a:ea typeface="Calibri" charset="0"/>
                <a:cs typeface="Times New Roman" charset="0"/>
              </a:endParaRPr>
            </a:p>
          </p:txBody>
        </p:sp>
        <p:sp>
          <p:nvSpPr>
            <p:cNvPr id="17"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008BDB"/>
                  </a:solidFill>
                  <a:effectLst/>
                  <a:latin typeface="Proxima Nova" charset="0"/>
                  <a:ea typeface="Calibri" charset="0"/>
                  <a:cs typeface="Times New Roman" charset="0"/>
                </a:rPr>
                <a:t>National pupil voice </a:t>
              </a:r>
              <a:r>
                <a:rPr lang="en-US" sz="1000" dirty="0" smtClean="0">
                  <a:solidFill>
                    <a:srgbClr val="008BDB"/>
                  </a:solidFill>
                  <a:latin typeface="Proxima Nova" charset="0"/>
                  <a:ea typeface="Calibri" charset="0"/>
                  <a:cs typeface="Times New Roman" charset="0"/>
                </a:rPr>
                <a:t>week</a:t>
              </a:r>
              <a:r>
                <a:rPr lang="en-US" sz="1000" dirty="0" smtClean="0">
                  <a:solidFill>
                    <a:srgbClr val="008BDB"/>
                  </a:solidFill>
                  <a:effectLst/>
                  <a:latin typeface="Proxima Nova" charset="0"/>
                  <a:ea typeface="Calibri" charset="0"/>
                  <a:cs typeface="Times New Roman" charset="0"/>
                </a:rPr>
                <a:t>. 26</a:t>
              </a:r>
              <a:r>
                <a:rPr lang="en-US" sz="1000" baseline="30000" dirty="0" smtClean="0">
                  <a:solidFill>
                    <a:srgbClr val="008BDB"/>
                  </a:solidFill>
                  <a:effectLst/>
                  <a:latin typeface="Proxima Nova" charset="0"/>
                  <a:ea typeface="Calibri" charset="0"/>
                  <a:cs typeface="Times New Roman" charset="0"/>
                </a:rPr>
                <a:t>th</a:t>
              </a:r>
              <a:r>
                <a:rPr lang="en-US" sz="1000" dirty="0" smtClean="0">
                  <a:solidFill>
                    <a:srgbClr val="008BDB"/>
                  </a:solidFill>
                  <a:effectLst/>
                  <a:latin typeface="Proxima Nova" charset="0"/>
                  <a:ea typeface="Calibri" charset="0"/>
                  <a:cs typeface="Times New Roman" charset="0"/>
                </a:rPr>
                <a:t> - 30th </a:t>
              </a:r>
              <a:r>
                <a:rPr lang="en-US" sz="1000" dirty="0">
                  <a:solidFill>
                    <a:srgbClr val="008BDB"/>
                  </a:solidFill>
                  <a:effectLst/>
                  <a:latin typeface="Proxima Nova" charset="0"/>
                  <a:ea typeface="Calibri" charset="0"/>
                  <a:cs typeface="Times New Roman" charset="0"/>
                </a:rPr>
                <a:t>September 2016.</a:t>
              </a:r>
              <a:endParaRPr lang="en-US" sz="1000" dirty="0">
                <a:solidFill>
                  <a:srgbClr val="008BDB"/>
                </a:solidFill>
                <a:effectLst/>
                <a:ea typeface="Calibri" charset="0"/>
                <a:cs typeface="Times New Roman" charset="0"/>
              </a:endParaRPr>
            </a:p>
          </p:txBody>
        </p:sp>
      </p:grpSp>
    </p:spTree>
    <p:extLst>
      <p:ext uri="{BB962C8B-B14F-4D97-AF65-F5344CB8AC3E}">
        <p14:creationId xmlns:p14="http://schemas.microsoft.com/office/powerpoint/2010/main" val="3293625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Picture 1" descr="/Users/tootoot/Google Drive/Tootoot/Operations and Sales/Brand Identity/Logos/White-Logo-Transparent.png"/>
          <p:cNvPicPr/>
          <p:nvPr/>
        </p:nvPicPr>
        <p:blipFill rotWithShape="1">
          <a:blip r:embed="rId2" cstate="print">
            <a:extLst>
              <a:ext uri="{28A0092B-C50C-407E-A947-70E740481C1C}">
                <a14:useLocalDpi xmlns:a14="http://schemas.microsoft.com/office/drawing/2010/main" val="0"/>
              </a:ext>
            </a:extLst>
          </a:blip>
          <a:srcRect t="23510" b="42636"/>
          <a:stretch/>
        </p:blipFill>
        <p:spPr bwMode="auto">
          <a:xfrm>
            <a:off x="0" y="5694789"/>
            <a:ext cx="3366135" cy="694690"/>
          </a:xfrm>
          <a:prstGeom prst="rect">
            <a:avLst/>
          </a:prstGeom>
          <a:noFill/>
          <a:ln>
            <a:noFill/>
          </a:ln>
          <a:extLst>
            <a:ext uri="{53640926-AAD7-44D8-BBD7-CCE9431645EC}">
              <a14:shadowObscured xmlns:a14="http://schemas.microsoft.com/office/drawing/2010/main"/>
            </a:ext>
          </a:extLst>
        </p:spPr>
      </p:pic>
      <p:sp>
        <p:nvSpPr>
          <p:cNvPr id="13" name="Rectangle 12"/>
          <p:cNvSpPr/>
          <p:nvPr/>
        </p:nvSpPr>
        <p:spPr>
          <a:xfrm>
            <a:off x="1347782" y="1954306"/>
            <a:ext cx="2301832" cy="9756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008BDB"/>
                </a:solidFill>
                <a:effectLst/>
                <a:latin typeface="Proxima Nova" charset="0"/>
                <a:ea typeface="Calibri" charset="0"/>
                <a:cs typeface="Times New Roman" charset="0"/>
              </a:rPr>
              <a:t>Assembly plans</a:t>
            </a:r>
          </a:p>
        </p:txBody>
      </p:sp>
      <p:sp>
        <p:nvSpPr>
          <p:cNvPr id="10" name="Text Box 9"/>
          <p:cNvSpPr txBox="1"/>
          <p:nvPr/>
        </p:nvSpPr>
        <p:spPr>
          <a:xfrm>
            <a:off x="708070" y="697428"/>
            <a:ext cx="10478117" cy="1256878"/>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sz="4000" b="1" dirty="0" smtClean="0">
                <a:solidFill>
                  <a:schemeClr val="bg2">
                    <a:lumMod val="75000"/>
                  </a:schemeClr>
                </a:solidFill>
                <a:effectLst/>
                <a:latin typeface="Proxima Nova" charset="0"/>
                <a:ea typeface="Calibri" charset="0"/>
                <a:cs typeface="Times New Roman" charset="0"/>
              </a:rPr>
              <a:t>Resources for your </a:t>
            </a:r>
            <a:r>
              <a:rPr lang="en-US" sz="4000" b="1" dirty="0">
                <a:solidFill>
                  <a:srgbClr val="008BDB"/>
                </a:solidFill>
                <a:latin typeface="Proxima Nova" charset="0"/>
                <a:ea typeface="Calibri" charset="0"/>
                <a:cs typeface="Times New Roman" charset="0"/>
              </a:rPr>
              <a:t>#</a:t>
            </a:r>
            <a:r>
              <a:rPr lang="en-US" sz="4000" b="1" dirty="0" err="1">
                <a:solidFill>
                  <a:srgbClr val="008BDB"/>
                </a:solidFill>
                <a:latin typeface="Proxima Nova" charset="0"/>
                <a:ea typeface="Calibri" charset="0"/>
                <a:cs typeface="Times New Roman" charset="0"/>
              </a:rPr>
              <a:t>pupilvoiceweek</a:t>
            </a:r>
            <a:endParaRPr lang="en-US" sz="1200" dirty="0">
              <a:solidFill>
                <a:srgbClr val="008BDB"/>
              </a:solidFill>
              <a:ea typeface="Calibri" charset="0"/>
              <a:cs typeface="Times New Roman" charset="0"/>
            </a:endParaRPr>
          </a:p>
          <a:p>
            <a:pPr marL="0" marR="0">
              <a:spcBef>
                <a:spcPts val="0"/>
              </a:spcBef>
              <a:spcAft>
                <a:spcPts val="0"/>
              </a:spcAft>
            </a:pPr>
            <a:r>
              <a:rPr lang="en-US" sz="4000" b="1" dirty="0" smtClean="0">
                <a:solidFill>
                  <a:schemeClr val="bg2">
                    <a:lumMod val="75000"/>
                  </a:schemeClr>
                </a:solidFill>
                <a:effectLst/>
                <a:latin typeface="Proxima Nova" charset="0"/>
                <a:ea typeface="Calibri" charset="0"/>
                <a:cs typeface="Times New Roman" charset="0"/>
              </a:rPr>
              <a:t> </a:t>
            </a:r>
            <a:endParaRPr lang="en-US" sz="1200" dirty="0">
              <a:solidFill>
                <a:srgbClr val="008BDB"/>
              </a:solidFill>
              <a:effectLst/>
              <a:ea typeface="Calibri" charset="0"/>
              <a:cs typeface="Times New Roman" charset="0"/>
            </a:endParaRPr>
          </a:p>
        </p:txBody>
      </p:sp>
      <p:grpSp>
        <p:nvGrpSpPr>
          <p:cNvPr id="11" name="Group 10"/>
          <p:cNvGrpSpPr/>
          <p:nvPr/>
        </p:nvGrpSpPr>
        <p:grpSpPr>
          <a:xfrm>
            <a:off x="8104909" y="5831416"/>
            <a:ext cx="5195455" cy="1026584"/>
            <a:chOff x="0" y="0"/>
            <a:chExt cx="3874135" cy="1026795"/>
          </a:xfrm>
        </p:grpSpPr>
        <p:sp>
          <p:nvSpPr>
            <p:cNvPr id="12"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008BDB"/>
                  </a:solidFill>
                  <a:effectLst/>
                  <a:latin typeface="Proxima Nova" charset="0"/>
                  <a:ea typeface="Calibri" charset="0"/>
                  <a:cs typeface="Times New Roman" charset="0"/>
                </a:rPr>
                <a:t>#</a:t>
              </a:r>
              <a:r>
                <a:rPr lang="en-US" sz="3600" b="1" dirty="0" err="1" smtClean="0">
                  <a:solidFill>
                    <a:srgbClr val="008BDB"/>
                  </a:solidFill>
                  <a:effectLst/>
                  <a:latin typeface="Proxima Nova" charset="0"/>
                  <a:ea typeface="Calibri" charset="0"/>
                  <a:cs typeface="Times New Roman" charset="0"/>
                </a:rPr>
                <a:t>pupilvoiceweek</a:t>
              </a:r>
              <a:endParaRPr lang="en-US" sz="3600" dirty="0">
                <a:solidFill>
                  <a:srgbClr val="008BDB"/>
                </a:solidFill>
                <a:effectLst/>
                <a:ea typeface="Calibri" charset="0"/>
                <a:cs typeface="Times New Roman" charset="0"/>
              </a:endParaRPr>
            </a:p>
          </p:txBody>
        </p:sp>
        <p:sp>
          <p:nvSpPr>
            <p:cNvPr id="15"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008BDB"/>
                  </a:solidFill>
                  <a:effectLst/>
                  <a:latin typeface="Proxima Nova" charset="0"/>
                  <a:ea typeface="Calibri" charset="0"/>
                  <a:cs typeface="Times New Roman" charset="0"/>
                </a:rPr>
                <a:t>National pupil voice </a:t>
              </a:r>
              <a:r>
                <a:rPr lang="en-US" sz="1000" dirty="0" smtClean="0">
                  <a:solidFill>
                    <a:srgbClr val="008BDB"/>
                  </a:solidFill>
                  <a:latin typeface="Proxima Nova" charset="0"/>
                  <a:ea typeface="Calibri" charset="0"/>
                  <a:cs typeface="Times New Roman" charset="0"/>
                </a:rPr>
                <a:t>week</a:t>
              </a:r>
              <a:r>
                <a:rPr lang="en-US" sz="1000" dirty="0" smtClean="0">
                  <a:solidFill>
                    <a:srgbClr val="008BDB"/>
                  </a:solidFill>
                  <a:effectLst/>
                  <a:latin typeface="Proxima Nova" charset="0"/>
                  <a:ea typeface="Calibri" charset="0"/>
                  <a:cs typeface="Times New Roman" charset="0"/>
                </a:rPr>
                <a:t>. 26</a:t>
              </a:r>
              <a:r>
                <a:rPr lang="en-US" sz="1000" baseline="30000" dirty="0" smtClean="0">
                  <a:solidFill>
                    <a:srgbClr val="008BDB"/>
                  </a:solidFill>
                  <a:effectLst/>
                  <a:latin typeface="Proxima Nova" charset="0"/>
                  <a:ea typeface="Calibri" charset="0"/>
                  <a:cs typeface="Times New Roman" charset="0"/>
                </a:rPr>
                <a:t>th</a:t>
              </a:r>
              <a:r>
                <a:rPr lang="en-US" sz="1000" dirty="0" smtClean="0">
                  <a:solidFill>
                    <a:srgbClr val="008BDB"/>
                  </a:solidFill>
                  <a:effectLst/>
                  <a:latin typeface="Proxima Nova" charset="0"/>
                  <a:ea typeface="Calibri" charset="0"/>
                  <a:cs typeface="Times New Roman" charset="0"/>
                </a:rPr>
                <a:t> - 30th </a:t>
              </a:r>
              <a:r>
                <a:rPr lang="en-US" sz="1000" dirty="0">
                  <a:solidFill>
                    <a:srgbClr val="008BDB"/>
                  </a:solidFill>
                  <a:effectLst/>
                  <a:latin typeface="Proxima Nova" charset="0"/>
                  <a:ea typeface="Calibri" charset="0"/>
                  <a:cs typeface="Times New Roman" charset="0"/>
                </a:rPr>
                <a:t>September 2016.</a:t>
              </a:r>
              <a:endParaRPr lang="en-US" sz="1000" dirty="0">
                <a:solidFill>
                  <a:srgbClr val="008BDB"/>
                </a:solidFill>
                <a:effectLst/>
                <a:ea typeface="Calibri" charset="0"/>
                <a:cs typeface="Times New Roman" charset="0"/>
              </a:endParaRPr>
            </a:p>
          </p:txBody>
        </p:sp>
      </p:grpSp>
      <p:sp>
        <p:nvSpPr>
          <p:cNvPr id="17" name="Rectangle 16"/>
          <p:cNvSpPr/>
          <p:nvPr/>
        </p:nvSpPr>
        <p:spPr>
          <a:xfrm>
            <a:off x="4460776" y="1980545"/>
            <a:ext cx="2301832" cy="117410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008BDB"/>
                </a:solidFill>
                <a:effectLst/>
                <a:latin typeface="Proxima Nova" charset="0"/>
                <a:ea typeface="Calibri" charset="0"/>
                <a:cs typeface="Times New Roman" charset="0"/>
              </a:rPr>
              <a:t>Primary school Activities</a:t>
            </a:r>
          </a:p>
        </p:txBody>
      </p:sp>
      <p:sp>
        <p:nvSpPr>
          <p:cNvPr id="18" name="Rectangle 17"/>
          <p:cNvSpPr/>
          <p:nvPr/>
        </p:nvSpPr>
        <p:spPr>
          <a:xfrm>
            <a:off x="4289326" y="3456533"/>
            <a:ext cx="2301832" cy="9756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008BDB"/>
                </a:solidFill>
                <a:effectLst/>
                <a:latin typeface="Proxima Nova" charset="0"/>
                <a:ea typeface="Calibri" charset="0"/>
                <a:cs typeface="Times New Roman" charset="0"/>
              </a:rPr>
              <a:t>Secondary </a:t>
            </a:r>
            <a:r>
              <a:rPr lang="en-US" b="1" smtClean="0">
                <a:solidFill>
                  <a:srgbClr val="008BDB"/>
                </a:solidFill>
                <a:effectLst/>
                <a:latin typeface="Proxima Nova" charset="0"/>
                <a:ea typeface="Calibri" charset="0"/>
                <a:cs typeface="Times New Roman" charset="0"/>
              </a:rPr>
              <a:t>school Activities</a:t>
            </a:r>
            <a:endParaRPr lang="en-US" b="1" dirty="0" smtClean="0">
              <a:solidFill>
                <a:srgbClr val="008BDB"/>
              </a:solidFill>
              <a:effectLst/>
              <a:latin typeface="Proxima Nova" charset="0"/>
              <a:ea typeface="Calibri" charset="0"/>
              <a:cs typeface="Times New Roman" charset="0"/>
            </a:endParaRPr>
          </a:p>
        </p:txBody>
      </p:sp>
      <p:sp>
        <p:nvSpPr>
          <p:cNvPr id="19" name="Rectangle 18"/>
          <p:cNvSpPr/>
          <p:nvPr/>
        </p:nvSpPr>
        <p:spPr>
          <a:xfrm>
            <a:off x="1347782" y="3897051"/>
            <a:ext cx="2301832" cy="9756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rgbClr val="008BDB"/>
                </a:solidFill>
                <a:latin typeface="Proxima Nova" charset="0"/>
                <a:ea typeface="Calibri" charset="0"/>
                <a:cs typeface="Times New Roman" charset="0"/>
              </a:rPr>
              <a:t>P</a:t>
            </a:r>
            <a:r>
              <a:rPr lang="en-US" b="1" dirty="0" smtClean="0">
                <a:solidFill>
                  <a:srgbClr val="008BDB"/>
                </a:solidFill>
                <a:effectLst/>
                <a:latin typeface="Proxima Nova" charset="0"/>
                <a:ea typeface="Calibri" charset="0"/>
                <a:cs typeface="Times New Roman" charset="0"/>
              </a:rPr>
              <a:t>osters</a:t>
            </a:r>
          </a:p>
        </p:txBody>
      </p:sp>
      <p:sp>
        <p:nvSpPr>
          <p:cNvPr id="20" name="Rectangle 19"/>
          <p:cNvSpPr/>
          <p:nvPr/>
        </p:nvSpPr>
        <p:spPr>
          <a:xfrm>
            <a:off x="1347782" y="2968685"/>
            <a:ext cx="2301832" cy="9756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008BDB"/>
                </a:solidFill>
                <a:latin typeface="Proxima Nova" charset="0"/>
                <a:ea typeface="Calibri" charset="0"/>
                <a:cs typeface="Times New Roman" charset="0"/>
              </a:rPr>
              <a:t>Newsletters</a:t>
            </a:r>
            <a:endParaRPr lang="en-US" b="1" dirty="0" smtClean="0">
              <a:solidFill>
                <a:srgbClr val="008BDB"/>
              </a:solidFill>
              <a:effectLst/>
              <a:latin typeface="Proxima Nova" charset="0"/>
              <a:ea typeface="Calibri" charset="0"/>
              <a:cs typeface="Times New Roman" charset="0"/>
            </a:endParaRPr>
          </a:p>
        </p:txBody>
      </p:sp>
      <p:sp>
        <p:nvSpPr>
          <p:cNvPr id="21" name="Rectangle 20"/>
          <p:cNvSpPr/>
          <p:nvPr/>
        </p:nvSpPr>
        <p:spPr>
          <a:xfrm>
            <a:off x="8104909" y="2871047"/>
            <a:ext cx="2301832" cy="97569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008BDB"/>
                </a:solidFill>
                <a:effectLst/>
                <a:latin typeface="Proxima Nova" charset="0"/>
                <a:ea typeface="Calibri" charset="0"/>
                <a:cs typeface="Times New Roman" charset="0"/>
              </a:rPr>
              <a:t>Register to receive your </a:t>
            </a:r>
            <a:r>
              <a:rPr lang="en-US" b="1" smtClean="0">
                <a:solidFill>
                  <a:srgbClr val="008BDB"/>
                </a:solidFill>
                <a:effectLst/>
                <a:latin typeface="Proxima Nova" charset="0"/>
                <a:ea typeface="Calibri" charset="0"/>
                <a:cs typeface="Times New Roman" charset="0"/>
              </a:rPr>
              <a:t>free resources</a:t>
            </a:r>
            <a:endParaRPr lang="en-US" b="1" dirty="0" smtClean="0">
              <a:solidFill>
                <a:srgbClr val="008BDB"/>
              </a:solidFill>
              <a:effectLst/>
              <a:latin typeface="Proxima Nova" charset="0"/>
              <a:ea typeface="Calibri" charset="0"/>
              <a:cs typeface="Times New Roman" charset="0"/>
            </a:endParaRPr>
          </a:p>
        </p:txBody>
      </p:sp>
    </p:spTree>
    <p:extLst>
      <p:ext uri="{BB962C8B-B14F-4D97-AF65-F5344CB8AC3E}">
        <p14:creationId xmlns:p14="http://schemas.microsoft.com/office/powerpoint/2010/main" val="1487180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9"/>
          <p:cNvSpPr txBox="1"/>
          <p:nvPr/>
        </p:nvSpPr>
        <p:spPr>
          <a:xfrm>
            <a:off x="761167" y="1161004"/>
            <a:ext cx="10478117" cy="1256878"/>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7200" b="1" dirty="0" smtClean="0">
                <a:solidFill>
                  <a:srgbClr val="FFFFFF"/>
                </a:solidFill>
                <a:effectLst/>
                <a:latin typeface="Proxima Nova" charset="0"/>
                <a:ea typeface="Calibri" charset="0"/>
                <a:cs typeface="Times New Roman" charset="0"/>
              </a:rPr>
              <a:t>Sign up today!</a:t>
            </a:r>
            <a:endParaRPr lang="en-US" sz="7200" dirty="0">
              <a:effectLst/>
              <a:ea typeface="Calibri" charset="0"/>
              <a:cs typeface="Times New Roman" charset="0"/>
            </a:endParaRPr>
          </a:p>
        </p:txBody>
      </p:sp>
      <p:sp>
        <p:nvSpPr>
          <p:cNvPr id="10" name="Text Box 14"/>
          <p:cNvSpPr txBox="1"/>
          <p:nvPr/>
        </p:nvSpPr>
        <p:spPr>
          <a:xfrm>
            <a:off x="761167" y="3826620"/>
            <a:ext cx="11430833" cy="79148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2000" b="1" dirty="0" smtClean="0">
                <a:solidFill>
                  <a:schemeClr val="bg1"/>
                </a:solidFill>
                <a:latin typeface="Proxima Nova" charset="0"/>
                <a:ea typeface="Calibri" charset="0"/>
                <a:cs typeface="Times New Roman" charset="0"/>
              </a:rPr>
              <a:t>To register your school or organisation visit </a:t>
            </a:r>
            <a:r>
              <a:rPr lang="en-US" sz="2000" b="1" u="sng" dirty="0" err="1" smtClean="0">
                <a:solidFill>
                  <a:schemeClr val="bg1"/>
                </a:solidFill>
                <a:latin typeface="Proxima Nova" charset="0"/>
                <a:ea typeface="Calibri" charset="0"/>
                <a:cs typeface="Times New Roman" charset="0"/>
              </a:rPr>
              <a:t>www.pupilvoiceweek.co.uk</a:t>
            </a:r>
            <a:r>
              <a:rPr lang="en-US" sz="2000" b="1" dirty="0" smtClean="0">
                <a:solidFill>
                  <a:schemeClr val="bg1"/>
                </a:solidFill>
                <a:latin typeface="Proxima Nova" charset="0"/>
                <a:ea typeface="Calibri" charset="0"/>
                <a:cs typeface="Times New Roman" charset="0"/>
              </a:rPr>
              <a:t> or for more information</a:t>
            </a:r>
          </a:p>
          <a:p>
            <a:pPr marL="0" marR="0">
              <a:spcBef>
                <a:spcPts val="0"/>
              </a:spcBef>
              <a:spcAft>
                <a:spcPts val="0"/>
              </a:spcAft>
            </a:pPr>
            <a:r>
              <a:rPr lang="en-US" sz="2000" b="1" dirty="0" smtClean="0">
                <a:solidFill>
                  <a:schemeClr val="bg1"/>
                </a:solidFill>
                <a:latin typeface="Proxima Nova" charset="0"/>
                <a:ea typeface="Calibri" charset="0"/>
                <a:cs typeface="Times New Roman" charset="0"/>
              </a:rPr>
              <a:t>e</a:t>
            </a:r>
            <a:r>
              <a:rPr lang="en-US" sz="2000" b="1" dirty="0" smtClean="0">
                <a:solidFill>
                  <a:schemeClr val="bg1"/>
                </a:solidFill>
                <a:effectLst/>
                <a:latin typeface="Proxima Nova" charset="0"/>
                <a:ea typeface="Calibri" charset="0"/>
                <a:cs typeface="Times New Roman" charset="0"/>
              </a:rPr>
              <a:t>mail </a:t>
            </a:r>
            <a:r>
              <a:rPr lang="en-US" sz="2000" b="1" dirty="0" err="1" smtClean="0">
                <a:solidFill>
                  <a:schemeClr val="bg1"/>
                </a:solidFill>
                <a:latin typeface="Proxima Nova" charset="0"/>
                <a:ea typeface="Calibri" charset="0"/>
                <a:cs typeface="Times New Roman" charset="0"/>
              </a:rPr>
              <a:t>pupilvoice@tootoot.co.uk</a:t>
            </a:r>
            <a:r>
              <a:rPr lang="en-US" sz="2000" b="1" dirty="0" smtClean="0">
                <a:solidFill>
                  <a:schemeClr val="bg1"/>
                </a:solidFill>
                <a:latin typeface="Proxima Nova" charset="0"/>
                <a:ea typeface="Calibri" charset="0"/>
                <a:cs typeface="Times New Roman" charset="0"/>
              </a:rPr>
              <a:t> or call 01289 541991 </a:t>
            </a:r>
          </a:p>
          <a:p>
            <a:pPr marL="0" marR="0">
              <a:spcBef>
                <a:spcPts val="0"/>
              </a:spcBef>
              <a:spcAft>
                <a:spcPts val="0"/>
              </a:spcAft>
            </a:pPr>
            <a:endParaRPr lang="en-US" sz="2000" b="1" dirty="0">
              <a:solidFill>
                <a:schemeClr val="bg1"/>
              </a:solidFill>
              <a:latin typeface="Proxima Nova" charset="0"/>
              <a:ea typeface="Calibri" charset="0"/>
              <a:cs typeface="Times New Roman" charset="0"/>
            </a:endParaRPr>
          </a:p>
          <a:p>
            <a:pPr marL="0" marR="0">
              <a:spcBef>
                <a:spcPts val="0"/>
              </a:spcBef>
              <a:spcAft>
                <a:spcPts val="0"/>
              </a:spcAft>
            </a:pPr>
            <a:endParaRPr lang="en-US" sz="2000" b="1" dirty="0">
              <a:solidFill>
                <a:srgbClr val="FFFFFF"/>
              </a:solidFill>
              <a:latin typeface="Proxima Nova" charset="0"/>
              <a:ea typeface="Calibri" charset="0"/>
              <a:cs typeface="Times New Roman" charset="0"/>
            </a:endParaRPr>
          </a:p>
          <a:p>
            <a:pPr marL="0" marR="0">
              <a:spcBef>
                <a:spcPts val="0"/>
              </a:spcBef>
              <a:spcAft>
                <a:spcPts val="0"/>
              </a:spcAft>
            </a:pPr>
            <a:endParaRPr lang="en-US" sz="2000" b="1" dirty="0" smtClean="0">
              <a:solidFill>
                <a:srgbClr val="FFFFFF"/>
              </a:solidFill>
              <a:effectLst/>
              <a:latin typeface="Proxima Nova" charset="0"/>
              <a:ea typeface="Calibri" charset="0"/>
              <a:cs typeface="Times New Roman" charset="0"/>
            </a:endParaRPr>
          </a:p>
          <a:p>
            <a:pPr marL="0" marR="0">
              <a:spcBef>
                <a:spcPts val="0"/>
              </a:spcBef>
              <a:spcAft>
                <a:spcPts val="0"/>
              </a:spcAft>
            </a:pPr>
            <a:endParaRPr lang="en-US" sz="2000" b="1" dirty="0">
              <a:solidFill>
                <a:srgbClr val="FFFFFF"/>
              </a:solidFill>
              <a:latin typeface="Proxima Nova" charset="0"/>
              <a:ea typeface="Calibri" charset="0"/>
              <a:cs typeface="Times New Roman" charset="0"/>
            </a:endParaRPr>
          </a:p>
          <a:p>
            <a:pPr marL="0" marR="0">
              <a:spcBef>
                <a:spcPts val="0"/>
              </a:spcBef>
              <a:spcAft>
                <a:spcPts val="0"/>
              </a:spcAft>
            </a:pPr>
            <a:endParaRPr lang="en-US" sz="2000" b="1" dirty="0" smtClean="0">
              <a:solidFill>
                <a:srgbClr val="FFFFFF"/>
              </a:solidFill>
              <a:effectLst/>
              <a:latin typeface="Proxima Nova" charset="0"/>
              <a:ea typeface="Calibri" charset="0"/>
              <a:cs typeface="Times New Roman" charset="0"/>
            </a:endParaRPr>
          </a:p>
          <a:p>
            <a:pPr marL="0" marR="0">
              <a:spcBef>
                <a:spcPts val="0"/>
              </a:spcBef>
              <a:spcAft>
                <a:spcPts val="0"/>
              </a:spcAft>
            </a:pPr>
            <a:endParaRPr lang="en-US" sz="2000" b="1" dirty="0">
              <a:solidFill>
                <a:srgbClr val="FFFFFF"/>
              </a:solidFill>
              <a:latin typeface="Proxima Nova" charset="0"/>
              <a:ea typeface="Calibri" charset="0"/>
              <a:cs typeface="Times New Roman" charset="0"/>
            </a:endParaRPr>
          </a:p>
          <a:p>
            <a:pPr marL="0" marR="0">
              <a:spcBef>
                <a:spcPts val="0"/>
              </a:spcBef>
              <a:spcAft>
                <a:spcPts val="0"/>
              </a:spcAft>
            </a:pPr>
            <a:endParaRPr lang="en-US" sz="2000" b="1" dirty="0" smtClean="0">
              <a:solidFill>
                <a:srgbClr val="FFFFFF"/>
              </a:solidFill>
              <a:effectLst/>
              <a:latin typeface="Proxima Nova" charset="0"/>
              <a:ea typeface="Calibri" charset="0"/>
              <a:cs typeface="Times New Roman" charset="0"/>
            </a:endParaRPr>
          </a:p>
          <a:p>
            <a:pPr marL="0" marR="0">
              <a:spcBef>
                <a:spcPts val="0"/>
              </a:spcBef>
              <a:spcAft>
                <a:spcPts val="0"/>
              </a:spcAft>
            </a:pPr>
            <a:endParaRPr lang="en-US" sz="1600" dirty="0" smtClean="0">
              <a:ea typeface="Calibri" charset="0"/>
              <a:cs typeface="Times New Roman" charset="0"/>
            </a:endParaRPr>
          </a:p>
          <a:p>
            <a:pPr marL="0" marR="0">
              <a:spcBef>
                <a:spcPts val="0"/>
              </a:spcBef>
              <a:spcAft>
                <a:spcPts val="0"/>
              </a:spcAft>
            </a:pPr>
            <a:endParaRPr lang="en-US" sz="1600" dirty="0">
              <a:ea typeface="Calibri" charset="0"/>
              <a:cs typeface="Times New Roman" charset="0"/>
            </a:endParaRPr>
          </a:p>
        </p:txBody>
      </p:sp>
      <p:sp>
        <p:nvSpPr>
          <p:cNvPr id="7" name="Rectangle 6"/>
          <p:cNvSpPr/>
          <p:nvPr/>
        </p:nvSpPr>
        <p:spPr>
          <a:xfrm>
            <a:off x="761167" y="2337739"/>
            <a:ext cx="4140877" cy="1015663"/>
          </a:xfrm>
          <a:prstGeom prst="rect">
            <a:avLst/>
          </a:prstGeom>
        </p:spPr>
        <p:txBody>
          <a:bodyPr wrap="none">
            <a:spAutoFit/>
          </a:bodyPr>
          <a:lstStyle/>
          <a:p>
            <a:r>
              <a:rPr lang="en-US" sz="4000" b="1" dirty="0" smtClean="0">
                <a:solidFill>
                  <a:schemeClr val="bg1"/>
                </a:solidFill>
                <a:latin typeface="Proxima Nova" charset="0"/>
                <a:ea typeface="Calibri" charset="0"/>
                <a:cs typeface="Times New Roman" charset="0"/>
              </a:rPr>
              <a:t>#</a:t>
            </a:r>
            <a:r>
              <a:rPr lang="en-US" sz="4000" b="1" dirty="0" err="1" smtClean="0">
                <a:solidFill>
                  <a:schemeClr val="bg1"/>
                </a:solidFill>
                <a:latin typeface="Proxima Nova" charset="0"/>
                <a:ea typeface="Calibri" charset="0"/>
                <a:cs typeface="Times New Roman" charset="0"/>
              </a:rPr>
              <a:t>pupilvoiceweek</a:t>
            </a:r>
            <a:r>
              <a:rPr lang="en-US" sz="4000" b="1" dirty="0" smtClean="0">
                <a:solidFill>
                  <a:schemeClr val="bg1"/>
                </a:solidFill>
                <a:latin typeface="Proxima Nova" charset="0"/>
                <a:ea typeface="Calibri" charset="0"/>
                <a:cs typeface="Times New Roman" charset="0"/>
              </a:rPr>
              <a:t> </a:t>
            </a:r>
          </a:p>
          <a:p>
            <a:r>
              <a:rPr lang="en-US" sz="2000" b="1" dirty="0" smtClean="0">
                <a:solidFill>
                  <a:schemeClr val="bg2">
                    <a:lumMod val="75000"/>
                  </a:schemeClr>
                </a:solidFill>
                <a:latin typeface="Proxima Nova" charset="0"/>
                <a:ea typeface="Calibri" charset="0"/>
                <a:cs typeface="Times New Roman" charset="0"/>
              </a:rPr>
              <a:t>26</a:t>
            </a:r>
            <a:r>
              <a:rPr lang="en-US" sz="2000" b="1" baseline="30000" dirty="0" smtClean="0">
                <a:solidFill>
                  <a:schemeClr val="bg2">
                    <a:lumMod val="75000"/>
                  </a:schemeClr>
                </a:solidFill>
                <a:latin typeface="Proxima Nova" charset="0"/>
                <a:ea typeface="Calibri" charset="0"/>
                <a:cs typeface="Times New Roman" charset="0"/>
              </a:rPr>
              <a:t>th</a:t>
            </a:r>
            <a:r>
              <a:rPr lang="en-US" sz="2000" b="1" dirty="0" smtClean="0">
                <a:solidFill>
                  <a:schemeClr val="bg2">
                    <a:lumMod val="75000"/>
                  </a:schemeClr>
                </a:solidFill>
                <a:latin typeface="Proxima Nova" charset="0"/>
                <a:ea typeface="Calibri" charset="0"/>
                <a:cs typeface="Times New Roman" charset="0"/>
              </a:rPr>
              <a:t> – 30</a:t>
            </a:r>
            <a:r>
              <a:rPr lang="en-US" sz="2000" b="1" baseline="30000" dirty="0" smtClean="0">
                <a:solidFill>
                  <a:schemeClr val="bg2">
                    <a:lumMod val="75000"/>
                  </a:schemeClr>
                </a:solidFill>
                <a:latin typeface="Proxima Nova" charset="0"/>
                <a:ea typeface="Calibri" charset="0"/>
                <a:cs typeface="Times New Roman" charset="0"/>
              </a:rPr>
              <a:t>th</a:t>
            </a:r>
            <a:r>
              <a:rPr lang="en-US" sz="2000" b="1" dirty="0" smtClean="0">
                <a:solidFill>
                  <a:schemeClr val="bg2">
                    <a:lumMod val="75000"/>
                  </a:schemeClr>
                </a:solidFill>
                <a:latin typeface="Proxima Nova" charset="0"/>
                <a:ea typeface="Calibri" charset="0"/>
                <a:cs typeface="Times New Roman" charset="0"/>
              </a:rPr>
              <a:t> September 2016. </a:t>
            </a:r>
          </a:p>
        </p:txBody>
      </p:sp>
      <p:grpSp>
        <p:nvGrpSpPr>
          <p:cNvPr id="9" name="Group 8"/>
          <p:cNvGrpSpPr/>
          <p:nvPr/>
        </p:nvGrpSpPr>
        <p:grpSpPr>
          <a:xfrm>
            <a:off x="8104909" y="5831416"/>
            <a:ext cx="5195455" cy="1026584"/>
            <a:chOff x="0" y="0"/>
            <a:chExt cx="3874135" cy="1026795"/>
          </a:xfrm>
        </p:grpSpPr>
        <p:sp>
          <p:nvSpPr>
            <p:cNvPr id="11"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FFFFFF"/>
                  </a:solidFill>
                  <a:effectLst/>
                  <a:latin typeface="Proxima Nova" charset="0"/>
                  <a:ea typeface="Calibri" charset="0"/>
                  <a:cs typeface="Times New Roman" charset="0"/>
                </a:rPr>
                <a:t>#</a:t>
              </a:r>
              <a:r>
                <a:rPr lang="en-US" sz="3600" b="1" dirty="0" err="1" smtClean="0">
                  <a:solidFill>
                    <a:srgbClr val="FFFFFF"/>
                  </a:solidFill>
                  <a:effectLst/>
                  <a:latin typeface="Proxima Nova" charset="0"/>
                  <a:ea typeface="Calibri" charset="0"/>
                  <a:cs typeface="Times New Roman" charset="0"/>
                </a:rPr>
                <a:t>pupilvoiceweek</a:t>
              </a:r>
              <a:endParaRPr lang="en-US" sz="3600" dirty="0">
                <a:effectLst/>
                <a:ea typeface="Calibri" charset="0"/>
                <a:cs typeface="Times New Roman" charset="0"/>
              </a:endParaRPr>
            </a:p>
          </p:txBody>
        </p:sp>
        <p:sp>
          <p:nvSpPr>
            <p:cNvPr id="12"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FFFF"/>
                  </a:solidFill>
                  <a:effectLst/>
                  <a:latin typeface="Proxima Nova" charset="0"/>
                  <a:ea typeface="Calibri" charset="0"/>
                  <a:cs typeface="Times New Roman" charset="0"/>
                </a:rPr>
                <a:t>National pupil voice </a:t>
              </a:r>
              <a:r>
                <a:rPr lang="en-US" sz="1000" dirty="0" smtClean="0">
                  <a:solidFill>
                    <a:srgbClr val="FFFFFF"/>
                  </a:solidFill>
                  <a:latin typeface="Proxima Nova" charset="0"/>
                  <a:ea typeface="Calibri" charset="0"/>
                  <a:cs typeface="Times New Roman" charset="0"/>
                </a:rPr>
                <a:t>week</a:t>
              </a:r>
              <a:r>
                <a:rPr lang="en-US" sz="1000" dirty="0" smtClean="0">
                  <a:solidFill>
                    <a:srgbClr val="FFFFFF"/>
                  </a:solidFill>
                  <a:effectLst/>
                  <a:latin typeface="Proxima Nova" charset="0"/>
                  <a:ea typeface="Calibri" charset="0"/>
                  <a:cs typeface="Times New Roman" charset="0"/>
                </a:rPr>
                <a:t>. 26</a:t>
              </a:r>
              <a:r>
                <a:rPr lang="en-US" sz="1000" baseline="30000" dirty="0" smtClean="0">
                  <a:solidFill>
                    <a:srgbClr val="FFFFFF"/>
                  </a:solidFill>
                  <a:effectLst/>
                  <a:latin typeface="Proxima Nova" charset="0"/>
                  <a:ea typeface="Calibri" charset="0"/>
                  <a:cs typeface="Times New Roman" charset="0"/>
                </a:rPr>
                <a:t>th</a:t>
              </a:r>
              <a:r>
                <a:rPr lang="en-US" sz="1000" dirty="0" smtClean="0">
                  <a:solidFill>
                    <a:srgbClr val="FFFFFF"/>
                  </a:solidFill>
                  <a:effectLst/>
                  <a:latin typeface="Proxima Nova" charset="0"/>
                  <a:ea typeface="Calibri" charset="0"/>
                  <a:cs typeface="Times New Roman" charset="0"/>
                </a:rPr>
                <a:t> - 30th </a:t>
              </a:r>
              <a:r>
                <a:rPr lang="en-US" sz="1000" dirty="0">
                  <a:solidFill>
                    <a:srgbClr val="FFFFFF"/>
                  </a:solidFill>
                  <a:effectLst/>
                  <a:latin typeface="Proxima Nova" charset="0"/>
                  <a:ea typeface="Calibri" charset="0"/>
                  <a:cs typeface="Times New Roman" charset="0"/>
                </a:rPr>
                <a:t>September 2016.</a:t>
              </a:r>
              <a:endParaRPr lang="en-US" sz="1000" dirty="0">
                <a:effectLst/>
                <a:ea typeface="Calibri" charset="0"/>
                <a:cs typeface="Times New Roman" charset="0"/>
              </a:endParaRPr>
            </a:p>
          </p:txBody>
        </p:sp>
      </p:grpSp>
    </p:spTree>
    <p:extLst>
      <p:ext uri="{BB962C8B-B14F-4D97-AF65-F5344CB8AC3E}">
        <p14:creationId xmlns:p14="http://schemas.microsoft.com/office/powerpoint/2010/main" val="1139342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9"/>
          <p:cNvSpPr txBox="1"/>
          <p:nvPr/>
        </p:nvSpPr>
        <p:spPr>
          <a:xfrm>
            <a:off x="1683067" y="2186118"/>
            <a:ext cx="9208135" cy="137414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a:solidFill>
                  <a:srgbClr val="FFFFFF"/>
                </a:solidFill>
                <a:effectLst/>
                <a:latin typeface="Proxima Nova" charset="0"/>
                <a:ea typeface="Calibri" charset="0"/>
                <a:cs typeface="Times New Roman" charset="0"/>
              </a:rPr>
              <a:t>Every day </a:t>
            </a:r>
            <a:r>
              <a:rPr lang="en-US" sz="4000" b="1">
                <a:solidFill>
                  <a:srgbClr val="FFFFFF"/>
                </a:solidFill>
                <a:effectLst/>
                <a:latin typeface="Proxima Nova" charset="0"/>
                <a:ea typeface="Calibri" charset="0"/>
                <a:cs typeface="Times New Roman" charset="0"/>
              </a:rPr>
              <a:t>160,000</a:t>
            </a:r>
            <a:r>
              <a:rPr lang="en-US" sz="4000">
                <a:solidFill>
                  <a:srgbClr val="FFFFFF"/>
                </a:solidFill>
                <a:effectLst/>
                <a:latin typeface="Proxima Nova" charset="0"/>
                <a:ea typeface="Calibri" charset="0"/>
                <a:cs typeface="Times New Roman" charset="0"/>
              </a:rPr>
              <a:t> children aged 5 to 19 are too scared to go to school.</a:t>
            </a:r>
            <a:endParaRPr lang="en-US" sz="1200">
              <a:effectLst/>
              <a:ea typeface="Calibri" charset="0"/>
              <a:cs typeface="Times New Roman" charset="0"/>
            </a:endParaRPr>
          </a:p>
        </p:txBody>
      </p:sp>
      <p:grpSp>
        <p:nvGrpSpPr>
          <p:cNvPr id="4" name="Group 3"/>
          <p:cNvGrpSpPr/>
          <p:nvPr/>
        </p:nvGrpSpPr>
        <p:grpSpPr>
          <a:xfrm>
            <a:off x="8104909" y="5831416"/>
            <a:ext cx="5195455" cy="1026584"/>
            <a:chOff x="0" y="0"/>
            <a:chExt cx="3874135" cy="1026795"/>
          </a:xfrm>
        </p:grpSpPr>
        <p:sp>
          <p:nvSpPr>
            <p:cNvPr id="5"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FFFFFF"/>
                  </a:solidFill>
                  <a:effectLst/>
                  <a:latin typeface="Proxima Nova" charset="0"/>
                  <a:ea typeface="Calibri" charset="0"/>
                  <a:cs typeface="Times New Roman" charset="0"/>
                </a:rPr>
                <a:t>#</a:t>
              </a:r>
              <a:r>
                <a:rPr lang="en-US" sz="3600" b="1" dirty="0" err="1" smtClean="0">
                  <a:solidFill>
                    <a:srgbClr val="FFFFFF"/>
                  </a:solidFill>
                  <a:effectLst/>
                  <a:latin typeface="Proxima Nova" charset="0"/>
                  <a:ea typeface="Calibri" charset="0"/>
                  <a:cs typeface="Times New Roman" charset="0"/>
                </a:rPr>
                <a:t>pupilvoiceweek</a:t>
              </a:r>
              <a:endParaRPr lang="en-US" sz="3600" dirty="0">
                <a:effectLst/>
                <a:ea typeface="Calibri" charset="0"/>
                <a:cs typeface="Times New Roman" charset="0"/>
              </a:endParaRPr>
            </a:p>
          </p:txBody>
        </p:sp>
        <p:sp>
          <p:nvSpPr>
            <p:cNvPr id="6"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FFFF"/>
                  </a:solidFill>
                  <a:effectLst/>
                  <a:latin typeface="Proxima Nova" charset="0"/>
                  <a:ea typeface="Calibri" charset="0"/>
                  <a:cs typeface="Times New Roman" charset="0"/>
                </a:rPr>
                <a:t>National pupil voice </a:t>
              </a:r>
              <a:r>
                <a:rPr lang="en-US" sz="1000" dirty="0" smtClean="0">
                  <a:solidFill>
                    <a:srgbClr val="FFFFFF"/>
                  </a:solidFill>
                  <a:latin typeface="Proxima Nova" charset="0"/>
                  <a:ea typeface="Calibri" charset="0"/>
                  <a:cs typeface="Times New Roman" charset="0"/>
                </a:rPr>
                <a:t>week</a:t>
              </a:r>
              <a:r>
                <a:rPr lang="en-US" sz="1000" dirty="0" smtClean="0">
                  <a:solidFill>
                    <a:srgbClr val="FFFFFF"/>
                  </a:solidFill>
                  <a:effectLst/>
                  <a:latin typeface="Proxima Nova" charset="0"/>
                  <a:ea typeface="Calibri" charset="0"/>
                  <a:cs typeface="Times New Roman" charset="0"/>
                </a:rPr>
                <a:t>. 26</a:t>
              </a:r>
              <a:r>
                <a:rPr lang="en-US" sz="1000" baseline="30000" dirty="0" smtClean="0">
                  <a:solidFill>
                    <a:srgbClr val="FFFFFF"/>
                  </a:solidFill>
                  <a:effectLst/>
                  <a:latin typeface="Proxima Nova" charset="0"/>
                  <a:ea typeface="Calibri" charset="0"/>
                  <a:cs typeface="Times New Roman" charset="0"/>
                </a:rPr>
                <a:t>th</a:t>
              </a:r>
              <a:r>
                <a:rPr lang="en-US" sz="1000" dirty="0" smtClean="0">
                  <a:solidFill>
                    <a:srgbClr val="FFFFFF"/>
                  </a:solidFill>
                  <a:effectLst/>
                  <a:latin typeface="Proxima Nova" charset="0"/>
                  <a:ea typeface="Calibri" charset="0"/>
                  <a:cs typeface="Times New Roman" charset="0"/>
                </a:rPr>
                <a:t> - 30th </a:t>
              </a:r>
              <a:r>
                <a:rPr lang="en-US" sz="1000" dirty="0">
                  <a:solidFill>
                    <a:srgbClr val="FFFFFF"/>
                  </a:solidFill>
                  <a:effectLst/>
                  <a:latin typeface="Proxima Nova" charset="0"/>
                  <a:ea typeface="Calibri" charset="0"/>
                  <a:cs typeface="Times New Roman" charset="0"/>
                </a:rPr>
                <a:t>September 2016.</a:t>
              </a:r>
              <a:endParaRPr lang="en-US" sz="1000" dirty="0">
                <a:effectLst/>
                <a:ea typeface="Calibri" charset="0"/>
                <a:cs typeface="Times New Roman" charset="0"/>
              </a:endParaRPr>
            </a:p>
          </p:txBody>
        </p:sp>
      </p:grpSp>
    </p:spTree>
    <p:extLst>
      <p:ext uri="{BB962C8B-B14F-4D97-AF65-F5344CB8AC3E}">
        <p14:creationId xmlns:p14="http://schemas.microsoft.com/office/powerpoint/2010/main" val="16784304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9"/>
          <p:cNvSpPr txBox="1"/>
          <p:nvPr/>
        </p:nvSpPr>
        <p:spPr>
          <a:xfrm>
            <a:off x="1683067" y="2527879"/>
            <a:ext cx="9208135" cy="7981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b="1" dirty="0">
                <a:solidFill>
                  <a:srgbClr val="FFFFFF"/>
                </a:solidFill>
                <a:effectLst/>
                <a:latin typeface="Proxima Nova" charset="0"/>
                <a:ea typeface="Calibri" charset="0"/>
                <a:cs typeface="Times New Roman" charset="0"/>
              </a:rPr>
              <a:t>43% </a:t>
            </a:r>
            <a:r>
              <a:rPr lang="en-US" sz="4000" dirty="0">
                <a:solidFill>
                  <a:srgbClr val="FFFFFF"/>
                </a:solidFill>
                <a:effectLst/>
                <a:latin typeface="Proxima Nova" charset="0"/>
                <a:ea typeface="Calibri" charset="0"/>
                <a:cs typeface="Times New Roman" charset="0"/>
              </a:rPr>
              <a:t>of young people have been bullied.</a:t>
            </a:r>
            <a:endParaRPr lang="en-US" sz="1200" dirty="0">
              <a:effectLst/>
              <a:ea typeface="Calibri" charset="0"/>
              <a:cs typeface="Times New Roman" charset="0"/>
            </a:endParaRPr>
          </a:p>
        </p:txBody>
      </p:sp>
      <p:grpSp>
        <p:nvGrpSpPr>
          <p:cNvPr id="8" name="Group 7"/>
          <p:cNvGrpSpPr/>
          <p:nvPr/>
        </p:nvGrpSpPr>
        <p:grpSpPr>
          <a:xfrm>
            <a:off x="8104909" y="5831416"/>
            <a:ext cx="5195455" cy="1026584"/>
            <a:chOff x="0" y="0"/>
            <a:chExt cx="3874135" cy="1026795"/>
          </a:xfrm>
        </p:grpSpPr>
        <p:sp>
          <p:nvSpPr>
            <p:cNvPr id="9"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FFFFFF"/>
                  </a:solidFill>
                  <a:effectLst/>
                  <a:latin typeface="Proxima Nova" charset="0"/>
                  <a:ea typeface="Calibri" charset="0"/>
                  <a:cs typeface="Times New Roman" charset="0"/>
                </a:rPr>
                <a:t>#</a:t>
              </a:r>
              <a:r>
                <a:rPr lang="en-US" sz="3600" b="1" dirty="0" err="1" smtClean="0">
                  <a:solidFill>
                    <a:srgbClr val="FFFFFF"/>
                  </a:solidFill>
                  <a:effectLst/>
                  <a:latin typeface="Proxima Nova" charset="0"/>
                  <a:ea typeface="Calibri" charset="0"/>
                  <a:cs typeface="Times New Roman" charset="0"/>
                </a:rPr>
                <a:t>pupilvoiceweek</a:t>
              </a:r>
              <a:endParaRPr lang="en-US" sz="3600" dirty="0">
                <a:effectLst/>
                <a:ea typeface="Calibri" charset="0"/>
                <a:cs typeface="Times New Roman" charset="0"/>
              </a:endParaRPr>
            </a:p>
          </p:txBody>
        </p:sp>
        <p:sp>
          <p:nvSpPr>
            <p:cNvPr id="10"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FFFF"/>
                  </a:solidFill>
                  <a:effectLst/>
                  <a:latin typeface="Proxima Nova" charset="0"/>
                  <a:ea typeface="Calibri" charset="0"/>
                  <a:cs typeface="Times New Roman" charset="0"/>
                </a:rPr>
                <a:t>National pupil voice </a:t>
              </a:r>
              <a:r>
                <a:rPr lang="en-US" sz="1000" dirty="0" smtClean="0">
                  <a:solidFill>
                    <a:srgbClr val="FFFFFF"/>
                  </a:solidFill>
                  <a:latin typeface="Proxima Nova" charset="0"/>
                  <a:ea typeface="Calibri" charset="0"/>
                  <a:cs typeface="Times New Roman" charset="0"/>
                </a:rPr>
                <a:t>week</a:t>
              </a:r>
              <a:r>
                <a:rPr lang="en-US" sz="1000" dirty="0" smtClean="0">
                  <a:solidFill>
                    <a:srgbClr val="FFFFFF"/>
                  </a:solidFill>
                  <a:effectLst/>
                  <a:latin typeface="Proxima Nova" charset="0"/>
                  <a:ea typeface="Calibri" charset="0"/>
                  <a:cs typeface="Times New Roman" charset="0"/>
                </a:rPr>
                <a:t>. 26</a:t>
              </a:r>
              <a:r>
                <a:rPr lang="en-US" sz="1000" baseline="30000" dirty="0" smtClean="0">
                  <a:solidFill>
                    <a:srgbClr val="FFFFFF"/>
                  </a:solidFill>
                  <a:effectLst/>
                  <a:latin typeface="Proxima Nova" charset="0"/>
                  <a:ea typeface="Calibri" charset="0"/>
                  <a:cs typeface="Times New Roman" charset="0"/>
                </a:rPr>
                <a:t>th</a:t>
              </a:r>
              <a:r>
                <a:rPr lang="en-US" sz="1000" dirty="0" smtClean="0">
                  <a:solidFill>
                    <a:srgbClr val="FFFFFF"/>
                  </a:solidFill>
                  <a:effectLst/>
                  <a:latin typeface="Proxima Nova" charset="0"/>
                  <a:ea typeface="Calibri" charset="0"/>
                  <a:cs typeface="Times New Roman" charset="0"/>
                </a:rPr>
                <a:t> - 30th </a:t>
              </a:r>
              <a:r>
                <a:rPr lang="en-US" sz="1000" dirty="0">
                  <a:solidFill>
                    <a:srgbClr val="FFFFFF"/>
                  </a:solidFill>
                  <a:effectLst/>
                  <a:latin typeface="Proxima Nova" charset="0"/>
                  <a:ea typeface="Calibri" charset="0"/>
                  <a:cs typeface="Times New Roman" charset="0"/>
                </a:rPr>
                <a:t>September 2016.</a:t>
              </a:r>
              <a:endParaRPr lang="en-US" sz="1000" dirty="0">
                <a:effectLst/>
                <a:ea typeface="Calibri" charset="0"/>
                <a:cs typeface="Times New Roman" charset="0"/>
              </a:endParaRPr>
            </a:p>
          </p:txBody>
        </p:sp>
      </p:grpSp>
    </p:spTree>
    <p:extLst>
      <p:ext uri="{BB962C8B-B14F-4D97-AF65-F5344CB8AC3E}">
        <p14:creationId xmlns:p14="http://schemas.microsoft.com/office/powerpoint/2010/main" val="10754061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9"/>
          <p:cNvSpPr txBox="1"/>
          <p:nvPr/>
        </p:nvSpPr>
        <p:spPr>
          <a:xfrm>
            <a:off x="1527791" y="2288427"/>
            <a:ext cx="9208135" cy="14922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b="1" dirty="0">
                <a:solidFill>
                  <a:srgbClr val="FFFFFF"/>
                </a:solidFill>
                <a:effectLst/>
                <a:latin typeface="Proxima Nova" charset="0"/>
                <a:ea typeface="Calibri" charset="0"/>
                <a:cs typeface="Times New Roman" charset="0"/>
              </a:rPr>
              <a:t>1</a:t>
            </a:r>
            <a:r>
              <a:rPr lang="en-US" sz="4000" dirty="0">
                <a:solidFill>
                  <a:srgbClr val="FFFFFF"/>
                </a:solidFill>
                <a:effectLst/>
                <a:latin typeface="Proxima Nova" charset="0"/>
                <a:ea typeface="Calibri" charset="0"/>
                <a:cs typeface="Times New Roman" charset="0"/>
              </a:rPr>
              <a:t> in </a:t>
            </a:r>
            <a:r>
              <a:rPr lang="en-US" sz="4000" b="1" dirty="0">
                <a:solidFill>
                  <a:srgbClr val="FFFFFF"/>
                </a:solidFill>
                <a:effectLst/>
                <a:latin typeface="Proxima Nova" charset="0"/>
                <a:ea typeface="Calibri" charset="0"/>
                <a:cs typeface="Times New Roman" charset="0"/>
              </a:rPr>
              <a:t>5</a:t>
            </a:r>
            <a:r>
              <a:rPr lang="en-US" sz="4000" dirty="0">
                <a:solidFill>
                  <a:srgbClr val="FFFFFF"/>
                </a:solidFill>
                <a:effectLst/>
                <a:latin typeface="Proxima Nova" charset="0"/>
                <a:ea typeface="Calibri" charset="0"/>
                <a:cs typeface="Times New Roman" charset="0"/>
              </a:rPr>
              <a:t> young people suffer from extreme cyberbullying every single </a:t>
            </a:r>
            <a:r>
              <a:rPr lang="en-US" sz="4000" dirty="0" smtClean="0">
                <a:solidFill>
                  <a:srgbClr val="FFFFFF"/>
                </a:solidFill>
                <a:effectLst/>
                <a:latin typeface="Proxima Nova" charset="0"/>
                <a:ea typeface="Calibri" charset="0"/>
                <a:cs typeface="Times New Roman" charset="0"/>
              </a:rPr>
              <a:t>day.</a:t>
            </a:r>
            <a:endParaRPr lang="en-US" sz="1200" dirty="0">
              <a:effectLst/>
              <a:ea typeface="Calibri" charset="0"/>
              <a:cs typeface="Times New Roman" charset="0"/>
            </a:endParaRPr>
          </a:p>
        </p:txBody>
      </p:sp>
      <p:grpSp>
        <p:nvGrpSpPr>
          <p:cNvPr id="13" name="Group 12"/>
          <p:cNvGrpSpPr/>
          <p:nvPr/>
        </p:nvGrpSpPr>
        <p:grpSpPr>
          <a:xfrm>
            <a:off x="8104909" y="5831416"/>
            <a:ext cx="5195455" cy="1026584"/>
            <a:chOff x="0" y="0"/>
            <a:chExt cx="3874135" cy="1026795"/>
          </a:xfrm>
        </p:grpSpPr>
        <p:sp>
          <p:nvSpPr>
            <p:cNvPr id="14"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FFFFFF"/>
                  </a:solidFill>
                  <a:effectLst/>
                  <a:latin typeface="Proxima Nova" charset="0"/>
                  <a:ea typeface="Calibri" charset="0"/>
                  <a:cs typeface="Times New Roman" charset="0"/>
                </a:rPr>
                <a:t>#</a:t>
              </a:r>
              <a:r>
                <a:rPr lang="en-US" sz="3600" b="1" dirty="0" err="1" smtClean="0">
                  <a:solidFill>
                    <a:srgbClr val="FFFFFF"/>
                  </a:solidFill>
                  <a:effectLst/>
                  <a:latin typeface="Proxima Nova" charset="0"/>
                  <a:ea typeface="Calibri" charset="0"/>
                  <a:cs typeface="Times New Roman" charset="0"/>
                </a:rPr>
                <a:t>pupilvoiceweek</a:t>
              </a:r>
              <a:endParaRPr lang="en-US" sz="3600" dirty="0">
                <a:effectLst/>
                <a:ea typeface="Calibri" charset="0"/>
                <a:cs typeface="Times New Roman" charset="0"/>
              </a:endParaRPr>
            </a:p>
          </p:txBody>
        </p:sp>
        <p:sp>
          <p:nvSpPr>
            <p:cNvPr id="15"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FFFF"/>
                  </a:solidFill>
                  <a:effectLst/>
                  <a:latin typeface="Proxima Nova" charset="0"/>
                  <a:ea typeface="Calibri" charset="0"/>
                  <a:cs typeface="Times New Roman" charset="0"/>
                </a:rPr>
                <a:t>National pupil voice </a:t>
              </a:r>
              <a:r>
                <a:rPr lang="en-US" sz="1000" dirty="0" smtClean="0">
                  <a:solidFill>
                    <a:srgbClr val="FFFFFF"/>
                  </a:solidFill>
                  <a:latin typeface="Proxima Nova" charset="0"/>
                  <a:ea typeface="Calibri" charset="0"/>
                  <a:cs typeface="Times New Roman" charset="0"/>
                </a:rPr>
                <a:t>week</a:t>
              </a:r>
              <a:r>
                <a:rPr lang="en-US" sz="1000" dirty="0" smtClean="0">
                  <a:solidFill>
                    <a:srgbClr val="FFFFFF"/>
                  </a:solidFill>
                  <a:effectLst/>
                  <a:latin typeface="Proxima Nova" charset="0"/>
                  <a:ea typeface="Calibri" charset="0"/>
                  <a:cs typeface="Times New Roman" charset="0"/>
                </a:rPr>
                <a:t>. 26</a:t>
              </a:r>
              <a:r>
                <a:rPr lang="en-US" sz="1000" baseline="30000" dirty="0" smtClean="0">
                  <a:solidFill>
                    <a:srgbClr val="FFFFFF"/>
                  </a:solidFill>
                  <a:effectLst/>
                  <a:latin typeface="Proxima Nova" charset="0"/>
                  <a:ea typeface="Calibri" charset="0"/>
                  <a:cs typeface="Times New Roman" charset="0"/>
                </a:rPr>
                <a:t>th</a:t>
              </a:r>
              <a:r>
                <a:rPr lang="en-US" sz="1000" dirty="0" smtClean="0">
                  <a:solidFill>
                    <a:srgbClr val="FFFFFF"/>
                  </a:solidFill>
                  <a:effectLst/>
                  <a:latin typeface="Proxima Nova" charset="0"/>
                  <a:ea typeface="Calibri" charset="0"/>
                  <a:cs typeface="Times New Roman" charset="0"/>
                </a:rPr>
                <a:t> - 30th </a:t>
              </a:r>
              <a:r>
                <a:rPr lang="en-US" sz="1000" dirty="0">
                  <a:solidFill>
                    <a:srgbClr val="FFFFFF"/>
                  </a:solidFill>
                  <a:effectLst/>
                  <a:latin typeface="Proxima Nova" charset="0"/>
                  <a:ea typeface="Calibri" charset="0"/>
                  <a:cs typeface="Times New Roman" charset="0"/>
                </a:rPr>
                <a:t>September 2016.</a:t>
              </a:r>
              <a:endParaRPr lang="en-US" sz="1000" dirty="0">
                <a:effectLst/>
                <a:ea typeface="Calibri" charset="0"/>
                <a:cs typeface="Times New Roman" charset="0"/>
              </a:endParaRPr>
            </a:p>
          </p:txBody>
        </p:sp>
      </p:grpSp>
    </p:spTree>
    <p:extLst>
      <p:ext uri="{BB962C8B-B14F-4D97-AF65-F5344CB8AC3E}">
        <p14:creationId xmlns:p14="http://schemas.microsoft.com/office/powerpoint/2010/main" val="1639352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9"/>
          <p:cNvSpPr txBox="1"/>
          <p:nvPr/>
        </p:nvSpPr>
        <p:spPr>
          <a:xfrm>
            <a:off x="1958097" y="2162922"/>
            <a:ext cx="9208135" cy="14922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b="1" dirty="0">
                <a:solidFill>
                  <a:srgbClr val="FFFFFF"/>
                </a:solidFill>
                <a:effectLst/>
                <a:latin typeface="Proxima Nova" charset="0"/>
                <a:ea typeface="Calibri" charset="0"/>
                <a:cs typeface="Times New Roman" charset="0"/>
              </a:rPr>
              <a:t>13% </a:t>
            </a:r>
            <a:r>
              <a:rPr lang="en-US" sz="4000" dirty="0">
                <a:solidFill>
                  <a:srgbClr val="FFFFFF"/>
                </a:solidFill>
                <a:effectLst/>
                <a:latin typeface="Proxima Nova" charset="0"/>
                <a:ea typeface="Calibri" charset="0"/>
                <a:cs typeface="Times New Roman" charset="0"/>
              </a:rPr>
              <a:t>of all young people have tried to harm themselves on purpose.</a:t>
            </a:r>
            <a:endParaRPr lang="en-US" sz="1200" dirty="0">
              <a:effectLst/>
              <a:ea typeface="Calibri" charset="0"/>
              <a:cs typeface="Times New Roman" charset="0"/>
            </a:endParaRPr>
          </a:p>
        </p:txBody>
      </p:sp>
      <p:grpSp>
        <p:nvGrpSpPr>
          <p:cNvPr id="7" name="Group 6"/>
          <p:cNvGrpSpPr/>
          <p:nvPr/>
        </p:nvGrpSpPr>
        <p:grpSpPr>
          <a:xfrm>
            <a:off x="8104909" y="5831416"/>
            <a:ext cx="5195455" cy="1026584"/>
            <a:chOff x="0" y="0"/>
            <a:chExt cx="3874135" cy="1026795"/>
          </a:xfrm>
        </p:grpSpPr>
        <p:sp>
          <p:nvSpPr>
            <p:cNvPr id="8"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FFFFFF"/>
                  </a:solidFill>
                  <a:effectLst/>
                  <a:latin typeface="Proxima Nova" charset="0"/>
                  <a:ea typeface="Calibri" charset="0"/>
                  <a:cs typeface="Times New Roman" charset="0"/>
                </a:rPr>
                <a:t>#</a:t>
              </a:r>
              <a:r>
                <a:rPr lang="en-US" sz="3600" b="1" dirty="0" err="1" smtClean="0">
                  <a:solidFill>
                    <a:srgbClr val="FFFFFF"/>
                  </a:solidFill>
                  <a:effectLst/>
                  <a:latin typeface="Proxima Nova" charset="0"/>
                  <a:ea typeface="Calibri" charset="0"/>
                  <a:cs typeface="Times New Roman" charset="0"/>
                </a:rPr>
                <a:t>pupilvoiceweek</a:t>
              </a:r>
              <a:endParaRPr lang="en-US" sz="3600" dirty="0">
                <a:effectLst/>
                <a:ea typeface="Calibri" charset="0"/>
                <a:cs typeface="Times New Roman" charset="0"/>
              </a:endParaRPr>
            </a:p>
          </p:txBody>
        </p:sp>
        <p:sp>
          <p:nvSpPr>
            <p:cNvPr id="9"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FFFF"/>
                  </a:solidFill>
                  <a:effectLst/>
                  <a:latin typeface="Proxima Nova" charset="0"/>
                  <a:ea typeface="Calibri" charset="0"/>
                  <a:cs typeface="Times New Roman" charset="0"/>
                </a:rPr>
                <a:t>National pupil voice </a:t>
              </a:r>
              <a:r>
                <a:rPr lang="en-US" sz="1000" dirty="0" smtClean="0">
                  <a:solidFill>
                    <a:srgbClr val="FFFFFF"/>
                  </a:solidFill>
                  <a:latin typeface="Proxima Nova" charset="0"/>
                  <a:ea typeface="Calibri" charset="0"/>
                  <a:cs typeface="Times New Roman" charset="0"/>
                </a:rPr>
                <a:t>week</a:t>
              </a:r>
              <a:r>
                <a:rPr lang="en-US" sz="1000" dirty="0" smtClean="0">
                  <a:solidFill>
                    <a:srgbClr val="FFFFFF"/>
                  </a:solidFill>
                  <a:effectLst/>
                  <a:latin typeface="Proxima Nova" charset="0"/>
                  <a:ea typeface="Calibri" charset="0"/>
                  <a:cs typeface="Times New Roman" charset="0"/>
                </a:rPr>
                <a:t>. 26</a:t>
              </a:r>
              <a:r>
                <a:rPr lang="en-US" sz="1000" baseline="30000" dirty="0" smtClean="0">
                  <a:solidFill>
                    <a:srgbClr val="FFFFFF"/>
                  </a:solidFill>
                  <a:effectLst/>
                  <a:latin typeface="Proxima Nova" charset="0"/>
                  <a:ea typeface="Calibri" charset="0"/>
                  <a:cs typeface="Times New Roman" charset="0"/>
                </a:rPr>
                <a:t>th</a:t>
              </a:r>
              <a:r>
                <a:rPr lang="en-US" sz="1000" dirty="0" smtClean="0">
                  <a:solidFill>
                    <a:srgbClr val="FFFFFF"/>
                  </a:solidFill>
                  <a:effectLst/>
                  <a:latin typeface="Proxima Nova" charset="0"/>
                  <a:ea typeface="Calibri" charset="0"/>
                  <a:cs typeface="Times New Roman" charset="0"/>
                </a:rPr>
                <a:t> - 30th </a:t>
              </a:r>
              <a:r>
                <a:rPr lang="en-US" sz="1000" dirty="0">
                  <a:solidFill>
                    <a:srgbClr val="FFFFFF"/>
                  </a:solidFill>
                  <a:effectLst/>
                  <a:latin typeface="Proxima Nova" charset="0"/>
                  <a:ea typeface="Calibri" charset="0"/>
                  <a:cs typeface="Times New Roman" charset="0"/>
                </a:rPr>
                <a:t>September 2016.</a:t>
              </a:r>
              <a:endParaRPr lang="en-US" sz="1000" dirty="0">
                <a:effectLst/>
                <a:ea typeface="Calibri" charset="0"/>
                <a:cs typeface="Times New Roman" charset="0"/>
              </a:endParaRPr>
            </a:p>
          </p:txBody>
        </p:sp>
      </p:grpSp>
    </p:spTree>
    <p:extLst>
      <p:ext uri="{BB962C8B-B14F-4D97-AF65-F5344CB8AC3E}">
        <p14:creationId xmlns:p14="http://schemas.microsoft.com/office/powerpoint/2010/main" val="1913993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9"/>
          <p:cNvSpPr txBox="1"/>
          <p:nvPr/>
        </p:nvSpPr>
        <p:spPr>
          <a:xfrm>
            <a:off x="1750190" y="2154742"/>
            <a:ext cx="9300845" cy="183134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b="1" dirty="0">
                <a:solidFill>
                  <a:srgbClr val="FFFFFF"/>
                </a:solidFill>
                <a:effectLst/>
                <a:latin typeface="Proxima Nova" charset="0"/>
                <a:ea typeface="Calibri" charset="0"/>
                <a:cs typeface="Times New Roman" charset="0"/>
              </a:rPr>
              <a:t>50% </a:t>
            </a:r>
            <a:r>
              <a:rPr lang="en-US" sz="4000" dirty="0">
                <a:solidFill>
                  <a:srgbClr val="FFFFFF"/>
                </a:solidFill>
                <a:effectLst/>
                <a:latin typeface="Proxima Nova" charset="0"/>
                <a:ea typeface="Calibri" charset="0"/>
                <a:cs typeface="Times New Roman" charset="0"/>
              </a:rPr>
              <a:t>of suicides among children </a:t>
            </a:r>
            <a:r>
              <a:rPr lang="en-US" sz="4000" dirty="0" smtClean="0">
                <a:solidFill>
                  <a:srgbClr val="FFFFFF"/>
                </a:solidFill>
                <a:effectLst/>
                <a:latin typeface="Proxima Nova" charset="0"/>
                <a:ea typeface="Calibri" charset="0"/>
                <a:cs typeface="Times New Roman" charset="0"/>
              </a:rPr>
              <a:t>of all ages in schools </a:t>
            </a:r>
            <a:r>
              <a:rPr lang="en-US" sz="4000" dirty="0">
                <a:solidFill>
                  <a:srgbClr val="FFFFFF"/>
                </a:solidFill>
                <a:effectLst/>
                <a:latin typeface="Proxima Nova" charset="0"/>
                <a:ea typeface="Calibri" charset="0"/>
                <a:cs typeface="Times New Roman" charset="0"/>
              </a:rPr>
              <a:t>are related to bullying.</a:t>
            </a:r>
            <a:endParaRPr lang="en-US" sz="1200" dirty="0">
              <a:effectLst/>
              <a:ea typeface="Calibri" charset="0"/>
              <a:cs typeface="Times New Roman" charset="0"/>
            </a:endParaRPr>
          </a:p>
        </p:txBody>
      </p:sp>
      <p:grpSp>
        <p:nvGrpSpPr>
          <p:cNvPr id="10" name="Group 9"/>
          <p:cNvGrpSpPr/>
          <p:nvPr/>
        </p:nvGrpSpPr>
        <p:grpSpPr>
          <a:xfrm>
            <a:off x="8104909" y="5831416"/>
            <a:ext cx="5195455" cy="1026584"/>
            <a:chOff x="0" y="0"/>
            <a:chExt cx="3874135" cy="1026795"/>
          </a:xfrm>
        </p:grpSpPr>
        <p:sp>
          <p:nvSpPr>
            <p:cNvPr id="11"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FFFFFF"/>
                  </a:solidFill>
                  <a:effectLst/>
                  <a:latin typeface="Proxima Nova" charset="0"/>
                  <a:ea typeface="Calibri" charset="0"/>
                  <a:cs typeface="Times New Roman" charset="0"/>
                </a:rPr>
                <a:t>#</a:t>
              </a:r>
              <a:r>
                <a:rPr lang="en-US" sz="3600" b="1" dirty="0" err="1" smtClean="0">
                  <a:solidFill>
                    <a:srgbClr val="FFFFFF"/>
                  </a:solidFill>
                  <a:effectLst/>
                  <a:latin typeface="Proxima Nova" charset="0"/>
                  <a:ea typeface="Calibri" charset="0"/>
                  <a:cs typeface="Times New Roman" charset="0"/>
                </a:rPr>
                <a:t>pupilvoiceweek</a:t>
              </a:r>
              <a:endParaRPr lang="en-US" sz="3600" dirty="0">
                <a:effectLst/>
                <a:ea typeface="Calibri" charset="0"/>
                <a:cs typeface="Times New Roman" charset="0"/>
              </a:endParaRPr>
            </a:p>
          </p:txBody>
        </p:sp>
        <p:sp>
          <p:nvSpPr>
            <p:cNvPr id="12"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FFFF"/>
                  </a:solidFill>
                  <a:effectLst/>
                  <a:latin typeface="Proxima Nova" charset="0"/>
                  <a:ea typeface="Calibri" charset="0"/>
                  <a:cs typeface="Times New Roman" charset="0"/>
                </a:rPr>
                <a:t>National pupil voice </a:t>
              </a:r>
              <a:r>
                <a:rPr lang="en-US" sz="1000" dirty="0" smtClean="0">
                  <a:solidFill>
                    <a:srgbClr val="FFFFFF"/>
                  </a:solidFill>
                  <a:latin typeface="Proxima Nova" charset="0"/>
                  <a:ea typeface="Calibri" charset="0"/>
                  <a:cs typeface="Times New Roman" charset="0"/>
                </a:rPr>
                <a:t>week</a:t>
              </a:r>
              <a:r>
                <a:rPr lang="en-US" sz="1000" dirty="0" smtClean="0">
                  <a:solidFill>
                    <a:srgbClr val="FFFFFF"/>
                  </a:solidFill>
                  <a:effectLst/>
                  <a:latin typeface="Proxima Nova" charset="0"/>
                  <a:ea typeface="Calibri" charset="0"/>
                  <a:cs typeface="Times New Roman" charset="0"/>
                </a:rPr>
                <a:t>. 26</a:t>
              </a:r>
              <a:r>
                <a:rPr lang="en-US" sz="1000" baseline="30000" dirty="0" smtClean="0">
                  <a:solidFill>
                    <a:srgbClr val="FFFFFF"/>
                  </a:solidFill>
                  <a:effectLst/>
                  <a:latin typeface="Proxima Nova" charset="0"/>
                  <a:ea typeface="Calibri" charset="0"/>
                  <a:cs typeface="Times New Roman" charset="0"/>
                </a:rPr>
                <a:t>th</a:t>
              </a:r>
              <a:r>
                <a:rPr lang="en-US" sz="1000" dirty="0" smtClean="0">
                  <a:solidFill>
                    <a:srgbClr val="FFFFFF"/>
                  </a:solidFill>
                  <a:effectLst/>
                  <a:latin typeface="Proxima Nova" charset="0"/>
                  <a:ea typeface="Calibri" charset="0"/>
                  <a:cs typeface="Times New Roman" charset="0"/>
                </a:rPr>
                <a:t> - 30th </a:t>
              </a:r>
              <a:r>
                <a:rPr lang="en-US" sz="1000" dirty="0">
                  <a:solidFill>
                    <a:srgbClr val="FFFFFF"/>
                  </a:solidFill>
                  <a:effectLst/>
                  <a:latin typeface="Proxima Nova" charset="0"/>
                  <a:ea typeface="Calibri" charset="0"/>
                  <a:cs typeface="Times New Roman" charset="0"/>
                </a:rPr>
                <a:t>September 2016.</a:t>
              </a:r>
              <a:endParaRPr lang="en-US" sz="1000" dirty="0">
                <a:effectLst/>
                <a:ea typeface="Calibri" charset="0"/>
                <a:cs typeface="Times New Roman" charset="0"/>
              </a:endParaRPr>
            </a:p>
          </p:txBody>
        </p:sp>
      </p:grpSp>
    </p:spTree>
    <p:extLst>
      <p:ext uri="{BB962C8B-B14F-4D97-AF65-F5344CB8AC3E}">
        <p14:creationId xmlns:p14="http://schemas.microsoft.com/office/powerpoint/2010/main" val="1017852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ext Box 9"/>
          <p:cNvSpPr txBox="1"/>
          <p:nvPr/>
        </p:nvSpPr>
        <p:spPr>
          <a:xfrm>
            <a:off x="2983865" y="2575298"/>
            <a:ext cx="9208135" cy="14922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b="1" dirty="0" smtClean="0">
                <a:solidFill>
                  <a:srgbClr val="008BDB"/>
                </a:solidFill>
                <a:latin typeface="Proxima Nova" charset="0"/>
                <a:ea typeface="Calibri" charset="0"/>
                <a:cs typeface="Times New Roman" charset="0"/>
              </a:rPr>
              <a:t>The greatest problem of all..</a:t>
            </a:r>
            <a:endParaRPr lang="en-US" sz="1200" b="1" dirty="0">
              <a:solidFill>
                <a:srgbClr val="008BDB"/>
              </a:solidFill>
              <a:effectLst/>
              <a:ea typeface="Calibri" charset="0"/>
              <a:cs typeface="Times New Roman" charset="0"/>
            </a:endParaRPr>
          </a:p>
        </p:txBody>
      </p:sp>
      <p:grpSp>
        <p:nvGrpSpPr>
          <p:cNvPr id="7" name="Group 6"/>
          <p:cNvGrpSpPr/>
          <p:nvPr/>
        </p:nvGrpSpPr>
        <p:grpSpPr>
          <a:xfrm>
            <a:off x="8104909" y="5831416"/>
            <a:ext cx="5195455" cy="1026584"/>
            <a:chOff x="0" y="0"/>
            <a:chExt cx="3874135" cy="1026795"/>
          </a:xfrm>
        </p:grpSpPr>
        <p:sp>
          <p:nvSpPr>
            <p:cNvPr id="8"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008BDB"/>
                  </a:solidFill>
                  <a:effectLst/>
                  <a:latin typeface="Proxima Nova" charset="0"/>
                  <a:ea typeface="Calibri" charset="0"/>
                  <a:cs typeface="Times New Roman" charset="0"/>
                </a:rPr>
                <a:t>#</a:t>
              </a:r>
              <a:r>
                <a:rPr lang="en-US" sz="3600" b="1" dirty="0" err="1" smtClean="0">
                  <a:solidFill>
                    <a:srgbClr val="008BDB"/>
                  </a:solidFill>
                  <a:effectLst/>
                  <a:latin typeface="Proxima Nova" charset="0"/>
                  <a:ea typeface="Calibri" charset="0"/>
                  <a:cs typeface="Times New Roman" charset="0"/>
                </a:rPr>
                <a:t>pupilvoiceweek</a:t>
              </a:r>
              <a:endParaRPr lang="en-US" sz="3600" dirty="0">
                <a:solidFill>
                  <a:srgbClr val="008BDB"/>
                </a:solidFill>
                <a:effectLst/>
                <a:ea typeface="Calibri" charset="0"/>
                <a:cs typeface="Times New Roman" charset="0"/>
              </a:endParaRPr>
            </a:p>
          </p:txBody>
        </p:sp>
        <p:sp>
          <p:nvSpPr>
            <p:cNvPr id="9"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008BDB"/>
                  </a:solidFill>
                  <a:effectLst/>
                  <a:latin typeface="Proxima Nova" charset="0"/>
                  <a:ea typeface="Calibri" charset="0"/>
                  <a:cs typeface="Times New Roman" charset="0"/>
                </a:rPr>
                <a:t>National pupil voice </a:t>
              </a:r>
              <a:r>
                <a:rPr lang="en-US" sz="1000" dirty="0" smtClean="0">
                  <a:solidFill>
                    <a:srgbClr val="008BDB"/>
                  </a:solidFill>
                  <a:latin typeface="Proxima Nova" charset="0"/>
                  <a:ea typeface="Calibri" charset="0"/>
                  <a:cs typeface="Times New Roman" charset="0"/>
                </a:rPr>
                <a:t>week</a:t>
              </a:r>
              <a:r>
                <a:rPr lang="en-US" sz="1000" dirty="0" smtClean="0">
                  <a:solidFill>
                    <a:srgbClr val="008BDB"/>
                  </a:solidFill>
                  <a:effectLst/>
                  <a:latin typeface="Proxima Nova" charset="0"/>
                  <a:ea typeface="Calibri" charset="0"/>
                  <a:cs typeface="Times New Roman" charset="0"/>
                </a:rPr>
                <a:t>. 26</a:t>
              </a:r>
              <a:r>
                <a:rPr lang="en-US" sz="1000" baseline="30000" dirty="0" smtClean="0">
                  <a:solidFill>
                    <a:srgbClr val="008BDB"/>
                  </a:solidFill>
                  <a:effectLst/>
                  <a:latin typeface="Proxima Nova" charset="0"/>
                  <a:ea typeface="Calibri" charset="0"/>
                  <a:cs typeface="Times New Roman" charset="0"/>
                </a:rPr>
                <a:t>th</a:t>
              </a:r>
              <a:r>
                <a:rPr lang="en-US" sz="1000" dirty="0" smtClean="0">
                  <a:solidFill>
                    <a:srgbClr val="008BDB"/>
                  </a:solidFill>
                  <a:effectLst/>
                  <a:latin typeface="Proxima Nova" charset="0"/>
                  <a:ea typeface="Calibri" charset="0"/>
                  <a:cs typeface="Times New Roman" charset="0"/>
                </a:rPr>
                <a:t> - 30th </a:t>
              </a:r>
              <a:r>
                <a:rPr lang="en-US" sz="1000" dirty="0">
                  <a:solidFill>
                    <a:srgbClr val="008BDB"/>
                  </a:solidFill>
                  <a:effectLst/>
                  <a:latin typeface="Proxima Nova" charset="0"/>
                  <a:ea typeface="Calibri" charset="0"/>
                  <a:cs typeface="Times New Roman" charset="0"/>
                </a:rPr>
                <a:t>September 2016.</a:t>
              </a:r>
              <a:endParaRPr lang="en-US" sz="1000" dirty="0">
                <a:solidFill>
                  <a:srgbClr val="008BDB"/>
                </a:solidFill>
                <a:effectLst/>
                <a:ea typeface="Calibri" charset="0"/>
                <a:cs typeface="Times New Roman" charset="0"/>
              </a:endParaRPr>
            </a:p>
          </p:txBody>
        </p:sp>
      </p:grpSp>
    </p:spTree>
    <p:extLst>
      <p:ext uri="{BB962C8B-B14F-4D97-AF65-F5344CB8AC3E}">
        <p14:creationId xmlns:p14="http://schemas.microsoft.com/office/powerpoint/2010/main" val="11379257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9"/>
          <p:cNvSpPr txBox="1"/>
          <p:nvPr/>
        </p:nvSpPr>
        <p:spPr>
          <a:xfrm>
            <a:off x="2361940" y="2272943"/>
            <a:ext cx="9208135" cy="775057"/>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dirty="0">
                <a:solidFill>
                  <a:srgbClr val="FFFFFF"/>
                </a:solidFill>
                <a:effectLst/>
                <a:latin typeface="Proxima Nova" charset="0"/>
                <a:ea typeface="Calibri" charset="0"/>
                <a:cs typeface="Times New Roman" charset="0"/>
              </a:rPr>
              <a:t>Only </a:t>
            </a:r>
            <a:r>
              <a:rPr lang="en-US" sz="4000" b="1" dirty="0">
                <a:solidFill>
                  <a:srgbClr val="FFFFFF"/>
                </a:solidFill>
                <a:effectLst/>
                <a:latin typeface="Proxima Nova" charset="0"/>
                <a:ea typeface="Calibri" charset="0"/>
                <a:cs typeface="Times New Roman" charset="0"/>
              </a:rPr>
              <a:t>1</a:t>
            </a:r>
            <a:r>
              <a:rPr lang="en-US" sz="4000" dirty="0">
                <a:solidFill>
                  <a:srgbClr val="FFFFFF"/>
                </a:solidFill>
                <a:effectLst/>
                <a:latin typeface="Proxima Nova" charset="0"/>
                <a:ea typeface="Calibri" charset="0"/>
                <a:cs typeface="Times New Roman" charset="0"/>
              </a:rPr>
              <a:t> in </a:t>
            </a:r>
            <a:r>
              <a:rPr lang="en-US" sz="4000" b="1" dirty="0">
                <a:solidFill>
                  <a:srgbClr val="FFFFFF"/>
                </a:solidFill>
                <a:effectLst/>
                <a:latin typeface="Proxima Nova" charset="0"/>
                <a:ea typeface="Calibri" charset="0"/>
                <a:cs typeface="Times New Roman" charset="0"/>
              </a:rPr>
              <a:t>10</a:t>
            </a:r>
            <a:r>
              <a:rPr lang="en-US" sz="4000" dirty="0">
                <a:solidFill>
                  <a:srgbClr val="FFFFFF"/>
                </a:solidFill>
                <a:effectLst/>
                <a:latin typeface="Proxima Nova" charset="0"/>
                <a:ea typeface="Calibri" charset="0"/>
                <a:cs typeface="Times New Roman" charset="0"/>
              </a:rPr>
              <a:t> young people </a:t>
            </a:r>
            <a:r>
              <a:rPr lang="en-US" sz="4000" dirty="0" smtClean="0">
                <a:solidFill>
                  <a:srgbClr val="FFFFFF"/>
                </a:solidFill>
                <a:effectLst/>
                <a:latin typeface="Proxima Nova" charset="0"/>
                <a:ea typeface="Calibri" charset="0"/>
                <a:cs typeface="Times New Roman" charset="0"/>
              </a:rPr>
              <a:t>talk to someone.</a:t>
            </a:r>
            <a:endParaRPr lang="en-US" sz="1200" dirty="0">
              <a:effectLst/>
              <a:ea typeface="Calibri" charset="0"/>
              <a:cs typeface="Times New Roman" charset="0"/>
            </a:endParaRPr>
          </a:p>
        </p:txBody>
      </p:sp>
      <p:grpSp>
        <p:nvGrpSpPr>
          <p:cNvPr id="7" name="Group 6"/>
          <p:cNvGrpSpPr/>
          <p:nvPr/>
        </p:nvGrpSpPr>
        <p:grpSpPr>
          <a:xfrm>
            <a:off x="8104909" y="5831416"/>
            <a:ext cx="5195455" cy="1026584"/>
            <a:chOff x="0" y="0"/>
            <a:chExt cx="3874135" cy="1026795"/>
          </a:xfrm>
        </p:grpSpPr>
        <p:sp>
          <p:nvSpPr>
            <p:cNvPr id="8"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FFFFFF"/>
                  </a:solidFill>
                  <a:effectLst/>
                  <a:latin typeface="Proxima Nova" charset="0"/>
                  <a:ea typeface="Calibri" charset="0"/>
                  <a:cs typeface="Times New Roman" charset="0"/>
                </a:rPr>
                <a:t>#</a:t>
              </a:r>
              <a:r>
                <a:rPr lang="en-US" sz="3600" b="1" dirty="0" err="1" smtClean="0">
                  <a:solidFill>
                    <a:srgbClr val="FFFFFF"/>
                  </a:solidFill>
                  <a:effectLst/>
                  <a:latin typeface="Proxima Nova" charset="0"/>
                  <a:ea typeface="Calibri" charset="0"/>
                  <a:cs typeface="Times New Roman" charset="0"/>
                </a:rPr>
                <a:t>pupilvoiceweek</a:t>
              </a:r>
              <a:endParaRPr lang="en-US" sz="3600" dirty="0">
                <a:effectLst/>
                <a:ea typeface="Calibri" charset="0"/>
                <a:cs typeface="Times New Roman" charset="0"/>
              </a:endParaRPr>
            </a:p>
          </p:txBody>
        </p:sp>
        <p:sp>
          <p:nvSpPr>
            <p:cNvPr id="9"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FFFF"/>
                  </a:solidFill>
                  <a:effectLst/>
                  <a:latin typeface="Proxima Nova" charset="0"/>
                  <a:ea typeface="Calibri" charset="0"/>
                  <a:cs typeface="Times New Roman" charset="0"/>
                </a:rPr>
                <a:t>National pupil voice </a:t>
              </a:r>
              <a:r>
                <a:rPr lang="en-US" sz="1000" dirty="0" smtClean="0">
                  <a:solidFill>
                    <a:srgbClr val="FFFFFF"/>
                  </a:solidFill>
                  <a:latin typeface="Proxima Nova" charset="0"/>
                  <a:ea typeface="Calibri" charset="0"/>
                  <a:cs typeface="Times New Roman" charset="0"/>
                </a:rPr>
                <a:t>week</a:t>
              </a:r>
              <a:r>
                <a:rPr lang="en-US" sz="1000" dirty="0" smtClean="0">
                  <a:solidFill>
                    <a:srgbClr val="FFFFFF"/>
                  </a:solidFill>
                  <a:effectLst/>
                  <a:latin typeface="Proxima Nova" charset="0"/>
                  <a:ea typeface="Calibri" charset="0"/>
                  <a:cs typeface="Times New Roman" charset="0"/>
                </a:rPr>
                <a:t>. 26</a:t>
              </a:r>
              <a:r>
                <a:rPr lang="en-US" sz="1000" baseline="30000" dirty="0" smtClean="0">
                  <a:solidFill>
                    <a:srgbClr val="FFFFFF"/>
                  </a:solidFill>
                  <a:effectLst/>
                  <a:latin typeface="Proxima Nova" charset="0"/>
                  <a:ea typeface="Calibri" charset="0"/>
                  <a:cs typeface="Times New Roman" charset="0"/>
                </a:rPr>
                <a:t>th</a:t>
              </a:r>
              <a:r>
                <a:rPr lang="en-US" sz="1000" dirty="0" smtClean="0">
                  <a:solidFill>
                    <a:srgbClr val="FFFFFF"/>
                  </a:solidFill>
                  <a:effectLst/>
                  <a:latin typeface="Proxima Nova" charset="0"/>
                  <a:ea typeface="Calibri" charset="0"/>
                  <a:cs typeface="Times New Roman" charset="0"/>
                </a:rPr>
                <a:t> - 30th </a:t>
              </a:r>
              <a:r>
                <a:rPr lang="en-US" sz="1000" dirty="0">
                  <a:solidFill>
                    <a:srgbClr val="FFFFFF"/>
                  </a:solidFill>
                  <a:effectLst/>
                  <a:latin typeface="Proxima Nova" charset="0"/>
                  <a:ea typeface="Calibri" charset="0"/>
                  <a:cs typeface="Times New Roman" charset="0"/>
                </a:rPr>
                <a:t>September 2016.</a:t>
              </a:r>
              <a:endParaRPr lang="en-US" sz="1000" dirty="0">
                <a:effectLst/>
                <a:ea typeface="Calibri" charset="0"/>
                <a:cs typeface="Times New Roman" charset="0"/>
              </a:endParaRPr>
            </a:p>
          </p:txBody>
        </p:sp>
      </p:grpSp>
    </p:spTree>
    <p:extLst>
      <p:ext uri="{BB962C8B-B14F-4D97-AF65-F5344CB8AC3E}">
        <p14:creationId xmlns:p14="http://schemas.microsoft.com/office/powerpoint/2010/main" val="13191293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Box 14"/>
          <p:cNvSpPr txBox="1"/>
          <p:nvPr/>
        </p:nvSpPr>
        <p:spPr>
          <a:xfrm>
            <a:off x="708070" y="1794129"/>
            <a:ext cx="10067960" cy="4037287"/>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dirty="0">
                <a:solidFill>
                  <a:schemeClr val="bg1"/>
                </a:solidFill>
                <a:latin typeface="Proxima Nova" charset="0"/>
                <a:ea typeface="Proxima Nova" charset="0"/>
                <a:cs typeface="Proxima Nova" charset="0"/>
              </a:rPr>
              <a:t>Pupil Voice Week calls upon pupils, parents, </a:t>
            </a:r>
            <a:r>
              <a:rPr lang="en-US" dirty="0" err="1">
                <a:solidFill>
                  <a:schemeClr val="bg1"/>
                </a:solidFill>
                <a:latin typeface="Proxima Nova" charset="0"/>
                <a:ea typeface="Proxima Nova" charset="0"/>
                <a:cs typeface="Proxima Nova" charset="0"/>
              </a:rPr>
              <a:t>carers</a:t>
            </a:r>
            <a:r>
              <a:rPr lang="en-US" dirty="0">
                <a:solidFill>
                  <a:schemeClr val="bg1"/>
                </a:solidFill>
                <a:latin typeface="Proxima Nova" charset="0"/>
                <a:ea typeface="Proxima Nova" charset="0"/>
                <a:cs typeface="Proxima Nova" charset="0"/>
              </a:rPr>
              <a:t>, teachers, social workers, councils, companies and policy makers, to join together and explore ways that we can empower pupils, giving them the knowledge and tools they need to feel confident to talk about their </a:t>
            </a:r>
            <a:r>
              <a:rPr lang="en-US" dirty="0" smtClean="0">
                <a:solidFill>
                  <a:schemeClr val="bg1"/>
                </a:solidFill>
                <a:latin typeface="Proxima Nova" charset="0"/>
                <a:ea typeface="Proxima Nova" charset="0"/>
                <a:cs typeface="Proxima Nova" charset="0"/>
              </a:rPr>
              <a:t>concerns or issues they face. </a:t>
            </a:r>
            <a:endParaRPr lang="en-US" dirty="0">
              <a:solidFill>
                <a:schemeClr val="bg1"/>
              </a:solidFill>
              <a:latin typeface="Proxima Nova" charset="0"/>
              <a:ea typeface="Proxima Nova" charset="0"/>
              <a:cs typeface="Proxima Nova" charset="0"/>
            </a:endParaRPr>
          </a:p>
          <a:p>
            <a:endParaRPr lang="en-US" dirty="0" smtClean="0">
              <a:solidFill>
                <a:schemeClr val="bg1"/>
              </a:solidFill>
              <a:latin typeface="Proxima Nova" charset="0"/>
              <a:ea typeface="Proxima Nova" charset="0"/>
              <a:cs typeface="Proxima Nova" charset="0"/>
            </a:endParaRPr>
          </a:p>
          <a:p>
            <a:r>
              <a:rPr lang="en-US" dirty="0" smtClean="0">
                <a:solidFill>
                  <a:schemeClr val="bg1"/>
                </a:solidFill>
                <a:latin typeface="Proxima Nova" charset="0"/>
                <a:ea typeface="Proxima Nova" charset="0"/>
                <a:cs typeface="Proxima Nova" charset="0"/>
              </a:rPr>
              <a:t>Following </a:t>
            </a:r>
            <a:r>
              <a:rPr lang="en-US" dirty="0">
                <a:solidFill>
                  <a:schemeClr val="bg1"/>
                </a:solidFill>
                <a:latin typeface="Proxima Nova" charset="0"/>
                <a:ea typeface="Proxima Nova" charset="0"/>
                <a:cs typeface="Proxima Nova" charset="0"/>
              </a:rPr>
              <a:t>the success of </a:t>
            </a:r>
            <a:r>
              <a:rPr lang="en-US" dirty="0" err="1">
                <a:solidFill>
                  <a:schemeClr val="bg1"/>
                </a:solidFill>
                <a:latin typeface="Proxima Nova" charset="0"/>
                <a:ea typeface="Proxima Nova" charset="0"/>
                <a:cs typeface="Proxima Nova" charset="0"/>
              </a:rPr>
              <a:t>tootoot’s</a:t>
            </a:r>
            <a:r>
              <a:rPr lang="en-US" dirty="0">
                <a:solidFill>
                  <a:schemeClr val="bg1"/>
                </a:solidFill>
                <a:latin typeface="Proxima Nova" charset="0"/>
                <a:ea typeface="Proxima Nova" charset="0"/>
                <a:cs typeface="Proxima Nova" charset="0"/>
              </a:rPr>
              <a:t> first year we are launching the first Pupil Voice Week with the theme </a:t>
            </a:r>
            <a:r>
              <a:rPr lang="en-US" dirty="0" smtClean="0">
                <a:solidFill>
                  <a:schemeClr val="bg1"/>
                </a:solidFill>
                <a:latin typeface="Proxima Nova" charset="0"/>
                <a:ea typeface="Proxima Nova" charset="0"/>
                <a:cs typeface="Proxima Nova" charset="0"/>
              </a:rPr>
              <a:t>‘It’s good to talk,’ in partnership with Internet Matter’s, Commando Joes, E cadets, Ditch the Label and the Anti Bullying Alliance. </a:t>
            </a:r>
            <a:r>
              <a:rPr lang="en-US" dirty="0">
                <a:solidFill>
                  <a:schemeClr val="bg1"/>
                </a:solidFill>
                <a:latin typeface="Proxima Nova" charset="0"/>
                <a:ea typeface="Proxima Nova" charset="0"/>
                <a:cs typeface="Proxima Nova" charset="0"/>
              </a:rPr>
              <a:t>The week aims to highlight the importance of </a:t>
            </a:r>
            <a:r>
              <a:rPr lang="en-US" dirty="0" smtClean="0">
                <a:solidFill>
                  <a:schemeClr val="bg1"/>
                </a:solidFill>
                <a:latin typeface="Proxima Nova" charset="0"/>
                <a:ea typeface="Proxima Nova" charset="0"/>
                <a:cs typeface="Proxima Nova" charset="0"/>
              </a:rPr>
              <a:t>pupils talking openly about issues such as bullying, </a:t>
            </a:r>
            <a:r>
              <a:rPr lang="en-US" dirty="0" smtClean="0">
                <a:solidFill>
                  <a:schemeClr val="bg1"/>
                </a:solidFill>
                <a:latin typeface="Proxima Nova" charset="0"/>
                <a:ea typeface="Proxima Nova" charset="0"/>
                <a:cs typeface="Proxima Nova" charset="0"/>
              </a:rPr>
              <a:t>cyberbullying</a:t>
            </a:r>
            <a:r>
              <a:rPr lang="en-US" dirty="0" smtClean="0">
                <a:solidFill>
                  <a:schemeClr val="bg1"/>
                </a:solidFill>
                <a:latin typeface="Proxima Nova" charset="0"/>
                <a:ea typeface="Proxima Nova" charset="0"/>
                <a:cs typeface="Proxima Nova" charset="0"/>
              </a:rPr>
              <a:t>, </a:t>
            </a:r>
            <a:r>
              <a:rPr lang="en-US" dirty="0" smtClean="0">
                <a:solidFill>
                  <a:schemeClr val="bg1"/>
                </a:solidFill>
                <a:latin typeface="Proxima Nova" charset="0"/>
                <a:ea typeface="Proxima Nova" charset="0"/>
                <a:cs typeface="Proxima Nova" charset="0"/>
              </a:rPr>
              <a:t>homophobia </a:t>
            </a:r>
            <a:r>
              <a:rPr lang="en-US" dirty="0" smtClean="0">
                <a:solidFill>
                  <a:schemeClr val="bg1"/>
                </a:solidFill>
                <a:latin typeface="Proxima Nova" charset="0"/>
                <a:ea typeface="Proxima Nova" charset="0"/>
                <a:cs typeface="Proxima Nova" charset="0"/>
              </a:rPr>
              <a:t>and e-safety issues. </a:t>
            </a:r>
          </a:p>
          <a:p>
            <a:endParaRPr lang="en-US" dirty="0">
              <a:solidFill>
                <a:schemeClr val="bg1"/>
              </a:solidFill>
              <a:latin typeface="Proxima Nova" charset="0"/>
              <a:ea typeface="Proxima Nova" charset="0"/>
              <a:cs typeface="Proxima Nova" charset="0"/>
            </a:endParaRPr>
          </a:p>
          <a:p>
            <a:r>
              <a:rPr lang="en-US" dirty="0">
                <a:solidFill>
                  <a:schemeClr val="bg1"/>
                </a:solidFill>
                <a:latin typeface="Proxima Nova" charset="0"/>
                <a:ea typeface="Proxima Nova" charset="0"/>
                <a:cs typeface="Proxima Nova" charset="0"/>
              </a:rPr>
              <a:t>The week will be celebrated nationally, and internationally, with hundreds of schools getting involved and letting their pupils know </a:t>
            </a:r>
            <a:r>
              <a:rPr lang="en-US" dirty="0" smtClean="0">
                <a:solidFill>
                  <a:schemeClr val="bg1"/>
                </a:solidFill>
                <a:latin typeface="Proxima Nova" charset="0"/>
                <a:ea typeface="Proxima Nova" charset="0"/>
                <a:cs typeface="Proxima Nova" charset="0"/>
              </a:rPr>
              <a:t>‘’it’s </a:t>
            </a:r>
            <a:r>
              <a:rPr lang="en-US" dirty="0">
                <a:solidFill>
                  <a:schemeClr val="bg1"/>
                </a:solidFill>
                <a:latin typeface="Proxima Nova" charset="0"/>
                <a:ea typeface="Proxima Nova" charset="0"/>
                <a:cs typeface="Proxima Nova" charset="0"/>
              </a:rPr>
              <a:t>good to </a:t>
            </a:r>
            <a:r>
              <a:rPr lang="en-US" dirty="0" smtClean="0">
                <a:solidFill>
                  <a:schemeClr val="bg1"/>
                </a:solidFill>
                <a:latin typeface="Proxima Nova" charset="0"/>
                <a:ea typeface="Proxima Nova" charset="0"/>
                <a:cs typeface="Proxima Nova" charset="0"/>
              </a:rPr>
              <a:t>talk.’</a:t>
            </a:r>
            <a:endParaRPr lang="en-US" dirty="0">
              <a:solidFill>
                <a:schemeClr val="bg1"/>
              </a:solidFill>
              <a:latin typeface="Proxima Nova" charset="0"/>
              <a:ea typeface="Proxima Nova" charset="0"/>
              <a:cs typeface="Proxima Nova" charset="0"/>
            </a:endParaRPr>
          </a:p>
          <a:p>
            <a:pPr marL="0" marR="0">
              <a:spcBef>
                <a:spcPts val="0"/>
              </a:spcBef>
              <a:spcAft>
                <a:spcPts val="0"/>
              </a:spcAft>
            </a:pPr>
            <a:endParaRPr lang="en-US" sz="2000" b="1" dirty="0">
              <a:solidFill>
                <a:srgbClr val="FFFFFF"/>
              </a:solidFill>
              <a:latin typeface="Proxima Nova" charset="0"/>
              <a:ea typeface="Calibri" charset="0"/>
              <a:cs typeface="Times New Roman" charset="0"/>
            </a:endParaRPr>
          </a:p>
          <a:p>
            <a:pPr marL="0" marR="0">
              <a:spcBef>
                <a:spcPts val="0"/>
              </a:spcBef>
              <a:spcAft>
                <a:spcPts val="0"/>
              </a:spcAft>
            </a:pPr>
            <a:endParaRPr lang="en-US" sz="2000" b="1" dirty="0" smtClean="0">
              <a:solidFill>
                <a:srgbClr val="FFFFFF"/>
              </a:solidFill>
              <a:latin typeface="Proxima Nova" charset="0"/>
              <a:ea typeface="Calibri" charset="0"/>
              <a:cs typeface="Times New Roman" charset="0"/>
            </a:endParaRPr>
          </a:p>
          <a:p>
            <a:pPr marL="0" marR="0">
              <a:spcBef>
                <a:spcPts val="0"/>
              </a:spcBef>
              <a:spcAft>
                <a:spcPts val="0"/>
              </a:spcAft>
            </a:pPr>
            <a:endParaRPr lang="en-US" sz="2000" b="1" dirty="0">
              <a:solidFill>
                <a:srgbClr val="FFFFFF"/>
              </a:solidFill>
              <a:latin typeface="Proxima Nova" charset="0"/>
              <a:ea typeface="Calibri" charset="0"/>
              <a:cs typeface="Times New Roman" charset="0"/>
            </a:endParaRPr>
          </a:p>
          <a:p>
            <a:pPr marL="0" marR="0">
              <a:spcBef>
                <a:spcPts val="0"/>
              </a:spcBef>
              <a:spcAft>
                <a:spcPts val="0"/>
              </a:spcAft>
            </a:pPr>
            <a:endParaRPr lang="en-US" sz="2000" b="1" dirty="0" smtClean="0">
              <a:solidFill>
                <a:srgbClr val="FFFFFF"/>
              </a:solidFill>
              <a:latin typeface="Proxima Nova" charset="0"/>
              <a:ea typeface="Calibri" charset="0"/>
              <a:cs typeface="Times New Roman" charset="0"/>
            </a:endParaRPr>
          </a:p>
          <a:p>
            <a:pPr marL="0" marR="0">
              <a:spcBef>
                <a:spcPts val="0"/>
              </a:spcBef>
              <a:spcAft>
                <a:spcPts val="0"/>
              </a:spcAft>
            </a:pPr>
            <a:endParaRPr lang="en-US" sz="2000" b="1" dirty="0" smtClean="0">
              <a:solidFill>
                <a:srgbClr val="FFFFFF"/>
              </a:solidFill>
              <a:latin typeface="Proxima Nova" charset="0"/>
              <a:ea typeface="Calibri" charset="0"/>
              <a:cs typeface="Times New Roman" charset="0"/>
            </a:endParaRPr>
          </a:p>
          <a:p>
            <a:pPr marL="0" marR="0">
              <a:spcBef>
                <a:spcPts val="0"/>
              </a:spcBef>
              <a:spcAft>
                <a:spcPts val="0"/>
              </a:spcAft>
            </a:pPr>
            <a:endParaRPr lang="en-US" sz="2000" b="1" dirty="0">
              <a:solidFill>
                <a:srgbClr val="FFFFFF"/>
              </a:solidFill>
              <a:latin typeface="Proxima Nova" charset="0"/>
              <a:ea typeface="Calibri" charset="0"/>
              <a:cs typeface="Times New Roman" charset="0"/>
            </a:endParaRPr>
          </a:p>
          <a:p>
            <a:pPr marL="0" marR="0">
              <a:spcBef>
                <a:spcPts val="0"/>
              </a:spcBef>
              <a:spcAft>
                <a:spcPts val="0"/>
              </a:spcAft>
            </a:pPr>
            <a:endParaRPr lang="en-US" sz="2000" b="1" dirty="0" smtClean="0">
              <a:solidFill>
                <a:srgbClr val="FFFFFF"/>
              </a:solidFill>
              <a:effectLst/>
              <a:latin typeface="Proxima Nova" charset="0"/>
              <a:ea typeface="Calibri" charset="0"/>
              <a:cs typeface="Times New Roman" charset="0"/>
            </a:endParaRPr>
          </a:p>
          <a:p>
            <a:pPr marL="0" marR="0">
              <a:spcBef>
                <a:spcPts val="0"/>
              </a:spcBef>
              <a:spcAft>
                <a:spcPts val="0"/>
              </a:spcAft>
            </a:pPr>
            <a:endParaRPr lang="en-US" sz="2000" b="1" dirty="0">
              <a:solidFill>
                <a:srgbClr val="FFFFFF"/>
              </a:solidFill>
              <a:latin typeface="Proxima Nova" charset="0"/>
              <a:ea typeface="Calibri" charset="0"/>
              <a:cs typeface="Times New Roman" charset="0"/>
            </a:endParaRPr>
          </a:p>
          <a:p>
            <a:pPr marL="0" marR="0">
              <a:spcBef>
                <a:spcPts val="0"/>
              </a:spcBef>
              <a:spcAft>
                <a:spcPts val="0"/>
              </a:spcAft>
            </a:pPr>
            <a:endParaRPr lang="en-US" sz="2000" b="1" dirty="0" smtClean="0">
              <a:solidFill>
                <a:srgbClr val="FFFFFF"/>
              </a:solidFill>
              <a:effectLst/>
              <a:latin typeface="Proxima Nova" charset="0"/>
              <a:ea typeface="Calibri" charset="0"/>
              <a:cs typeface="Times New Roman" charset="0"/>
            </a:endParaRPr>
          </a:p>
          <a:p>
            <a:pPr marL="0" marR="0">
              <a:spcBef>
                <a:spcPts val="0"/>
              </a:spcBef>
              <a:spcAft>
                <a:spcPts val="0"/>
              </a:spcAft>
            </a:pPr>
            <a:endParaRPr lang="en-US" sz="2000" b="1" dirty="0">
              <a:solidFill>
                <a:srgbClr val="FFFFFF"/>
              </a:solidFill>
              <a:latin typeface="Proxima Nova" charset="0"/>
              <a:ea typeface="Calibri" charset="0"/>
              <a:cs typeface="Times New Roman" charset="0"/>
            </a:endParaRPr>
          </a:p>
          <a:p>
            <a:pPr marL="0" marR="0">
              <a:spcBef>
                <a:spcPts val="0"/>
              </a:spcBef>
              <a:spcAft>
                <a:spcPts val="0"/>
              </a:spcAft>
            </a:pPr>
            <a:endParaRPr lang="en-US" sz="2000" b="1" dirty="0" smtClean="0">
              <a:solidFill>
                <a:srgbClr val="FFFFFF"/>
              </a:solidFill>
              <a:effectLst/>
              <a:latin typeface="Proxima Nova" charset="0"/>
              <a:ea typeface="Calibri" charset="0"/>
              <a:cs typeface="Times New Roman" charset="0"/>
            </a:endParaRPr>
          </a:p>
          <a:p>
            <a:pPr marL="0" marR="0">
              <a:spcBef>
                <a:spcPts val="0"/>
              </a:spcBef>
              <a:spcAft>
                <a:spcPts val="0"/>
              </a:spcAft>
            </a:pPr>
            <a:endParaRPr lang="en-US" sz="1600" dirty="0" smtClean="0">
              <a:ea typeface="Calibri" charset="0"/>
              <a:cs typeface="Times New Roman" charset="0"/>
            </a:endParaRPr>
          </a:p>
          <a:p>
            <a:pPr marL="0" marR="0">
              <a:spcBef>
                <a:spcPts val="0"/>
              </a:spcBef>
              <a:spcAft>
                <a:spcPts val="0"/>
              </a:spcAft>
            </a:pPr>
            <a:endParaRPr lang="en-US" sz="1600" dirty="0">
              <a:ea typeface="Calibri" charset="0"/>
              <a:cs typeface="Times New Roman" charset="0"/>
            </a:endParaRPr>
          </a:p>
        </p:txBody>
      </p:sp>
      <p:sp>
        <p:nvSpPr>
          <p:cNvPr id="12" name="Text Box 9"/>
          <p:cNvSpPr txBox="1"/>
          <p:nvPr/>
        </p:nvSpPr>
        <p:spPr>
          <a:xfrm>
            <a:off x="708070" y="570137"/>
            <a:ext cx="10478117" cy="183134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4000" b="1" dirty="0" smtClean="0">
                <a:solidFill>
                  <a:srgbClr val="FFFFFF"/>
                </a:solidFill>
                <a:effectLst/>
                <a:latin typeface="Proxima Nova" charset="0"/>
                <a:ea typeface="Calibri" charset="0"/>
                <a:cs typeface="Times New Roman" charset="0"/>
              </a:rPr>
              <a:t>Giving </a:t>
            </a:r>
            <a:r>
              <a:rPr lang="en-US" sz="4000" b="1" dirty="0">
                <a:solidFill>
                  <a:srgbClr val="FFFFFF"/>
                </a:solidFill>
                <a:latin typeface="Proxima Nova" charset="0"/>
                <a:ea typeface="Calibri" charset="0"/>
                <a:cs typeface="Times New Roman" charset="0"/>
              </a:rPr>
              <a:t>P</a:t>
            </a:r>
            <a:r>
              <a:rPr lang="en-US" sz="4000" b="1" dirty="0" smtClean="0">
                <a:solidFill>
                  <a:srgbClr val="FFFFFF"/>
                </a:solidFill>
                <a:latin typeface="Proxima Nova" charset="0"/>
                <a:ea typeface="Calibri" charset="0"/>
                <a:cs typeface="Times New Roman" charset="0"/>
              </a:rPr>
              <a:t>upils</a:t>
            </a:r>
            <a:r>
              <a:rPr lang="en-US" sz="4000" b="1" dirty="0" smtClean="0">
                <a:solidFill>
                  <a:srgbClr val="FFFFFF"/>
                </a:solidFill>
                <a:effectLst/>
                <a:latin typeface="Proxima Nova" charset="0"/>
                <a:ea typeface="Calibri" charset="0"/>
                <a:cs typeface="Times New Roman" charset="0"/>
              </a:rPr>
              <a:t> </a:t>
            </a:r>
            <a:r>
              <a:rPr lang="en-US" sz="4000" b="1" dirty="0">
                <a:solidFill>
                  <a:srgbClr val="FFFFFF"/>
                </a:solidFill>
                <a:effectLst/>
                <a:latin typeface="Proxima Nova" charset="0"/>
                <a:ea typeface="Calibri" charset="0"/>
                <a:cs typeface="Times New Roman" charset="0"/>
              </a:rPr>
              <a:t>a </a:t>
            </a:r>
            <a:r>
              <a:rPr lang="en-US" sz="4000" b="1" dirty="0">
                <a:solidFill>
                  <a:srgbClr val="FFFFFF"/>
                </a:solidFill>
                <a:latin typeface="Proxima Nova" charset="0"/>
                <a:ea typeface="Calibri" charset="0"/>
                <a:cs typeface="Times New Roman" charset="0"/>
              </a:rPr>
              <a:t>V</a:t>
            </a:r>
            <a:r>
              <a:rPr lang="en-US" sz="4000" b="1" dirty="0" smtClean="0">
                <a:solidFill>
                  <a:srgbClr val="FFFFFF"/>
                </a:solidFill>
                <a:effectLst/>
                <a:latin typeface="Proxima Nova" charset="0"/>
                <a:ea typeface="Calibri" charset="0"/>
                <a:cs typeface="Times New Roman" charset="0"/>
              </a:rPr>
              <a:t>oice</a:t>
            </a:r>
            <a:r>
              <a:rPr lang="en-US" sz="4000" b="1" dirty="0" smtClean="0">
                <a:solidFill>
                  <a:srgbClr val="FFFFFF"/>
                </a:solidFill>
                <a:effectLst/>
                <a:latin typeface="Proxima Nova" charset="0"/>
                <a:ea typeface="Calibri" charset="0"/>
                <a:cs typeface="Times New Roman" charset="0"/>
              </a:rPr>
              <a:t>. </a:t>
            </a:r>
            <a:endParaRPr lang="en-US" sz="1200" dirty="0">
              <a:effectLst/>
              <a:ea typeface="Calibri" charset="0"/>
              <a:cs typeface="Times New Roman" charset="0"/>
            </a:endParaRPr>
          </a:p>
        </p:txBody>
      </p:sp>
      <p:grpSp>
        <p:nvGrpSpPr>
          <p:cNvPr id="8" name="Group 7"/>
          <p:cNvGrpSpPr/>
          <p:nvPr/>
        </p:nvGrpSpPr>
        <p:grpSpPr>
          <a:xfrm>
            <a:off x="8104909" y="5831416"/>
            <a:ext cx="5195455" cy="1026584"/>
            <a:chOff x="0" y="0"/>
            <a:chExt cx="3874135" cy="1026795"/>
          </a:xfrm>
        </p:grpSpPr>
        <p:sp>
          <p:nvSpPr>
            <p:cNvPr id="9" name="Text Box 6"/>
            <p:cNvSpPr txBox="1"/>
            <p:nvPr/>
          </p:nvSpPr>
          <p:spPr>
            <a:xfrm>
              <a:off x="0" y="0"/>
              <a:ext cx="3874135" cy="1026795"/>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3600" b="1" dirty="0">
                  <a:solidFill>
                    <a:srgbClr val="FFFFFF"/>
                  </a:solidFill>
                  <a:effectLst/>
                  <a:latin typeface="Proxima Nova" charset="0"/>
                  <a:ea typeface="Calibri" charset="0"/>
                  <a:cs typeface="Times New Roman" charset="0"/>
                </a:rPr>
                <a:t>#</a:t>
              </a:r>
              <a:r>
                <a:rPr lang="en-US" sz="3600" b="1" dirty="0" err="1" smtClean="0">
                  <a:solidFill>
                    <a:srgbClr val="FFFFFF"/>
                  </a:solidFill>
                  <a:effectLst/>
                  <a:latin typeface="Proxima Nova" charset="0"/>
                  <a:ea typeface="Calibri" charset="0"/>
                  <a:cs typeface="Times New Roman" charset="0"/>
                </a:rPr>
                <a:t>pupilvoiceweek</a:t>
              </a:r>
              <a:endParaRPr lang="en-US" sz="3600" dirty="0">
                <a:effectLst/>
                <a:ea typeface="Calibri" charset="0"/>
                <a:cs typeface="Times New Roman" charset="0"/>
              </a:endParaRPr>
            </a:p>
          </p:txBody>
        </p:sp>
        <p:sp>
          <p:nvSpPr>
            <p:cNvPr id="10" name="Text Box 7"/>
            <p:cNvSpPr txBox="1"/>
            <p:nvPr/>
          </p:nvSpPr>
          <p:spPr>
            <a:xfrm>
              <a:off x="187977" y="525991"/>
              <a:ext cx="3299460" cy="336550"/>
            </a:xfrm>
            <a:prstGeom prst="rect">
              <a:avLst/>
            </a:prstGeom>
            <a:noFill/>
            <a:ln>
              <a:noFill/>
            </a:ln>
            <a:effectLst/>
          </p:spPr>
          <p:style>
            <a:lnRef idx="0">
              <a:schemeClr val="accent1"/>
            </a:lnRef>
            <a:fillRef idx="0">
              <a:schemeClr val="accent1"/>
            </a:fillRef>
            <a:effectRef idx="0">
              <a:schemeClr val="accent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a:solidFill>
                    <a:srgbClr val="FFFFFF"/>
                  </a:solidFill>
                  <a:effectLst/>
                  <a:latin typeface="Proxima Nova" charset="0"/>
                  <a:ea typeface="Calibri" charset="0"/>
                  <a:cs typeface="Times New Roman" charset="0"/>
                </a:rPr>
                <a:t>National pupil voice </a:t>
              </a:r>
              <a:r>
                <a:rPr lang="en-US" sz="1000" dirty="0" smtClean="0">
                  <a:solidFill>
                    <a:srgbClr val="FFFFFF"/>
                  </a:solidFill>
                  <a:latin typeface="Proxima Nova" charset="0"/>
                  <a:ea typeface="Calibri" charset="0"/>
                  <a:cs typeface="Times New Roman" charset="0"/>
                </a:rPr>
                <a:t>week</a:t>
              </a:r>
              <a:r>
                <a:rPr lang="en-US" sz="1000" dirty="0" smtClean="0">
                  <a:solidFill>
                    <a:srgbClr val="FFFFFF"/>
                  </a:solidFill>
                  <a:effectLst/>
                  <a:latin typeface="Proxima Nova" charset="0"/>
                  <a:ea typeface="Calibri" charset="0"/>
                  <a:cs typeface="Times New Roman" charset="0"/>
                </a:rPr>
                <a:t>. 26</a:t>
              </a:r>
              <a:r>
                <a:rPr lang="en-US" sz="1000" baseline="30000" dirty="0" smtClean="0">
                  <a:solidFill>
                    <a:srgbClr val="FFFFFF"/>
                  </a:solidFill>
                  <a:effectLst/>
                  <a:latin typeface="Proxima Nova" charset="0"/>
                  <a:ea typeface="Calibri" charset="0"/>
                  <a:cs typeface="Times New Roman" charset="0"/>
                </a:rPr>
                <a:t>th</a:t>
              </a:r>
              <a:r>
                <a:rPr lang="en-US" sz="1000" dirty="0" smtClean="0">
                  <a:solidFill>
                    <a:srgbClr val="FFFFFF"/>
                  </a:solidFill>
                  <a:effectLst/>
                  <a:latin typeface="Proxima Nova" charset="0"/>
                  <a:ea typeface="Calibri" charset="0"/>
                  <a:cs typeface="Times New Roman" charset="0"/>
                </a:rPr>
                <a:t> - 30th </a:t>
              </a:r>
              <a:r>
                <a:rPr lang="en-US" sz="1000" dirty="0">
                  <a:solidFill>
                    <a:srgbClr val="FFFFFF"/>
                  </a:solidFill>
                  <a:effectLst/>
                  <a:latin typeface="Proxima Nova" charset="0"/>
                  <a:ea typeface="Calibri" charset="0"/>
                  <a:cs typeface="Times New Roman" charset="0"/>
                </a:rPr>
                <a:t>September 2016.</a:t>
              </a:r>
              <a:endParaRPr lang="en-US" sz="1000" dirty="0">
                <a:effectLst/>
                <a:ea typeface="Calibri" charset="0"/>
                <a:cs typeface="Times New Roman" charset="0"/>
              </a:endParaRPr>
            </a:p>
          </p:txBody>
        </p:sp>
      </p:grpSp>
    </p:spTree>
    <p:extLst>
      <p:ext uri="{BB962C8B-B14F-4D97-AF65-F5344CB8AC3E}">
        <p14:creationId xmlns:p14="http://schemas.microsoft.com/office/powerpoint/2010/main" val="1443042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6343</TotalTime>
  <Words>496</Words>
  <Application>Microsoft Office PowerPoint</Application>
  <PresentationFormat>Widescreen</PresentationFormat>
  <Paragraphs>73</Paragraphs>
  <Slides>12</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Arial</vt:lpstr>
      <vt:lpstr>Calibri</vt:lpstr>
      <vt:lpstr>Calibri Light</vt:lpstr>
      <vt:lpstr>Proxima Nova</vt:lpstr>
      <vt:lpstr>Times New Roman</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Brennan</dc:creator>
  <cp:lastModifiedBy>Lucy Harvey</cp:lastModifiedBy>
  <cp:revision>22</cp:revision>
  <dcterms:created xsi:type="dcterms:W3CDTF">2016-08-10T11:16:58Z</dcterms:created>
  <dcterms:modified xsi:type="dcterms:W3CDTF">2016-09-01T20:59:57Z</dcterms:modified>
</cp:coreProperties>
</file>