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69" r:id="rId3"/>
    <p:sldId id="258" r:id="rId4"/>
    <p:sldId id="263" r:id="rId5"/>
    <p:sldId id="260" r:id="rId6"/>
    <p:sldId id="259" r:id="rId7"/>
    <p:sldId id="257" r:id="rId8"/>
    <p:sldId id="270" r:id="rId9"/>
    <p:sldId id="268" r:id="rId10"/>
    <p:sldId id="266" r:id="rId11"/>
    <p:sldId id="272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80"/>
    <p:restoredTop sz="94674"/>
  </p:normalViewPr>
  <p:slideViewPr>
    <p:cSldViewPr snapToGrid="0" snapToObjects="1">
      <p:cViewPr varScale="1">
        <p:scale>
          <a:sx n="82" d="100"/>
          <a:sy n="82" d="100"/>
        </p:scale>
        <p:origin x="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40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2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38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7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3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54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98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94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41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74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0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90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63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67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3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5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7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5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6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1B1F201-630E-FA43-AF2C-9470047438E6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026157-C4A2-D046-BF17-B20A3C89B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02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B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6D2F0-B932-6847-8EBC-F5D0FD06672F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1F760-8A4C-A646-B4ED-AABC8C0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2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hyperlink" Target="http://www.anti-bullyingalliance.org.uk/" TargetMode="External"/><Relationship Id="rId12" Type="http://schemas.openxmlformats.org/officeDocument/2006/relationships/image" Target="../media/image6.png"/><Relationship Id="rId2" Type="http://schemas.openxmlformats.org/officeDocument/2006/relationships/hyperlink" Target="https://www.google.co.uk/url?sa=i&amp;rct=j&amp;q=&amp;esrc=s&amp;source=images&amp;cd=&amp;cad=rja&amp;uact=8&amp;ved=0ahUKEwiIrK-qwOvOAhUDMBoKHS7QBEwQjRwIBw&amp;url=https://www.ecadet.zone/&amp;bvm=bv.131286987,d.ZGg&amp;psig=AFQjCNHUo_SoSl7Ij-XDwCECd8Y1TCi-7w&amp;ust=147272769372973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admin.tootoot.co.uk/login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hyperlink" Target="https://www.google.co.uk/url?sa=i&amp;rct=j&amp;q=&amp;esrc=s&amp;source=images&amp;cd=&amp;cad=rja&amp;uact=8&amp;ved=0ahUKEwim7IOUwevOAhVCnBoKHdZ2C1MQjRwIBw&amp;url=https://commons.wikimedia.org/wiki/File:Ditch_The_Label_Logo.png&amp;bvm=bv.131286987,d.ZGg&amp;psig=AFQjCNFc2BWwEenbXz58-UamRGfUWkoReg&amp;ust=1472727913981810" TargetMode="External"/><Relationship Id="rId9" Type="http://schemas.openxmlformats.org/officeDocument/2006/relationships/hyperlink" Target="https://www.internetmatters.org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/>
          <p:nvPr/>
        </p:nvSpPr>
        <p:spPr>
          <a:xfrm>
            <a:off x="1298206" y="740261"/>
            <a:ext cx="1021270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0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#</a:t>
            </a:r>
            <a:r>
              <a:rPr lang="en-US" sz="10000" b="1" dirty="0" err="1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P</a:t>
            </a:r>
            <a:r>
              <a:rPr lang="en-US" sz="10000" b="1" dirty="0" err="1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upilvoiceweek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sp>
        <p:nvSpPr>
          <p:cNvPr id="6" name="Text Box 7"/>
          <p:cNvSpPr txBox="1"/>
          <p:nvPr/>
        </p:nvSpPr>
        <p:spPr>
          <a:xfrm>
            <a:off x="2073101" y="2232511"/>
            <a:ext cx="7555808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National pupil voice </a:t>
            </a:r>
            <a:r>
              <a:rPr lang="en-US" sz="24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week</a:t>
            </a:r>
            <a:r>
              <a:rPr lang="en-US" sz="24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. 26</a:t>
            </a:r>
            <a:r>
              <a:rPr lang="en-US" sz="2400" baseline="300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th</a:t>
            </a:r>
            <a:r>
              <a:rPr lang="en-US" sz="2400" dirty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 </a:t>
            </a:r>
            <a:r>
              <a:rPr lang="en-US" sz="24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– 30</a:t>
            </a:r>
            <a:r>
              <a:rPr lang="en-US" sz="2400" baseline="300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th</a:t>
            </a:r>
            <a:r>
              <a:rPr lang="en-US" sz="2400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 </a:t>
            </a:r>
            <a:r>
              <a:rPr lang="en-US" sz="2400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September </a:t>
            </a:r>
            <a:r>
              <a:rPr lang="en-US" sz="2400" dirty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2016.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pic>
        <p:nvPicPr>
          <p:cNvPr id="1026" name="Picture 2" descr="mage result for e cadets logo transparen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829" y="5722479"/>
            <a:ext cx="613815" cy="75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ge result for transparent ditch the labe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085" y="5891473"/>
            <a:ext cx="2032454" cy="47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09" y="5246249"/>
            <a:ext cx="2605249" cy="1848117"/>
          </a:xfrm>
          <a:prstGeom prst="rect">
            <a:avLst/>
          </a:prstGeom>
        </p:spPr>
      </p:pic>
      <p:pic>
        <p:nvPicPr>
          <p:cNvPr id="1030" name="Picture 6" descr="mage result for anti bullying alliance logo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750" y="5830618"/>
            <a:ext cx="1117311" cy="441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age result for internet matters logo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811" y="5830618"/>
            <a:ext cx="1080958" cy="54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ootoot - make a noise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86" y="5857130"/>
            <a:ext cx="1801598" cy="54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9"/>
          <p:cNvSpPr txBox="1"/>
          <p:nvPr/>
        </p:nvSpPr>
        <p:spPr>
          <a:xfrm>
            <a:off x="3992409" y="3352760"/>
            <a:ext cx="4199686" cy="74400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4000" b="1" dirty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‘It’s good to talk’</a:t>
            </a:r>
            <a:endParaRPr lang="en-US" sz="1200" dirty="0">
              <a:solidFill>
                <a:schemeClr val="bg2">
                  <a:lumMod val="75000"/>
                </a:schemeClr>
              </a:solidFill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000" b="1" dirty="0" smtClean="0">
              <a:solidFill>
                <a:srgbClr val="FFFFFF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9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Users/tootoot/Google Drive/Tootoot/Operations and Sales/Brand Identity/Logos/White-Logo-Transparent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10" b="42636"/>
          <a:stretch/>
        </p:blipFill>
        <p:spPr bwMode="auto">
          <a:xfrm>
            <a:off x="0" y="5694789"/>
            <a:ext cx="3366135" cy="6946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347782" y="1954306"/>
            <a:ext cx="2301832" cy="975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Assembly plans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708070" y="697428"/>
            <a:ext cx="10478117" cy="125687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Resources for your </a:t>
            </a:r>
            <a:r>
              <a:rPr lang="en-US" sz="4000" b="1" dirty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#</a:t>
            </a:r>
            <a:r>
              <a:rPr lang="en-US" sz="4000" b="1" dirty="0" err="1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pupilvoiceweek</a:t>
            </a:r>
            <a:endParaRPr lang="en-US" sz="1200" dirty="0">
              <a:solidFill>
                <a:srgbClr val="008BDB"/>
              </a:solidFill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12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5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460776" y="1980545"/>
            <a:ext cx="2301832" cy="11741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Primary school Activities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89326" y="3456533"/>
            <a:ext cx="2301832" cy="975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Secondary </a:t>
            </a:r>
            <a:r>
              <a:rPr lang="en-US" b="1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school Activities</a:t>
            </a:r>
            <a:endParaRPr lang="en-US" b="1" dirty="0" smtClean="0">
              <a:solidFill>
                <a:srgbClr val="008BDB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47782" y="3897051"/>
            <a:ext cx="2301832" cy="975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P</a:t>
            </a:r>
            <a:r>
              <a:rPr lang="en-US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osters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347782" y="2968685"/>
            <a:ext cx="2301832" cy="975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Newsletters</a:t>
            </a:r>
            <a:endParaRPr lang="en-US" b="1" dirty="0" smtClean="0">
              <a:solidFill>
                <a:srgbClr val="008BDB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04909" y="2079748"/>
            <a:ext cx="2301832" cy="975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Register to receive your free resources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104909" y="3486981"/>
            <a:ext cx="2301832" cy="975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Tootoot launch resources</a:t>
            </a:r>
          </a:p>
        </p:txBody>
      </p:sp>
    </p:spTree>
    <p:extLst>
      <p:ext uri="{BB962C8B-B14F-4D97-AF65-F5344CB8AC3E}">
        <p14:creationId xmlns:p14="http://schemas.microsoft.com/office/powerpoint/2010/main" val="1534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9"/>
          <p:cNvSpPr txBox="1"/>
          <p:nvPr/>
        </p:nvSpPr>
        <p:spPr>
          <a:xfrm>
            <a:off x="761167" y="1161004"/>
            <a:ext cx="10478117" cy="125687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7200" b="1" dirty="0" smtClean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Sign up today!</a:t>
            </a:r>
            <a:endParaRPr lang="en-US" sz="7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0" name="Text Box 14"/>
          <p:cNvSpPr txBox="1"/>
          <p:nvPr/>
        </p:nvSpPr>
        <p:spPr>
          <a:xfrm>
            <a:off x="761167" y="3826620"/>
            <a:ext cx="11430833" cy="79148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To register your school or organisation visit </a:t>
            </a:r>
            <a:r>
              <a:rPr lang="en-US" sz="2000" b="1" u="sng" dirty="0" err="1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www.pupilvoiceweek.co.uk</a:t>
            </a:r>
            <a:r>
              <a:rPr lang="en-US" sz="2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 or for more information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e</a:t>
            </a:r>
            <a:r>
              <a:rPr lang="en-US" sz="2000" b="1" dirty="0" smtClean="0">
                <a:solidFill>
                  <a:schemeClr val="bg1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mail </a:t>
            </a:r>
            <a:r>
              <a:rPr lang="en-US" sz="2000" b="1" dirty="0" err="1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pupilvoice@tootoot.co.uk</a:t>
            </a:r>
            <a:r>
              <a:rPr lang="en-US" sz="2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 or call 01289 541991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  <a:latin typeface="Proxima Nova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rgbClr val="FFFFFF"/>
              </a:solidFill>
              <a:latin typeface="Proxima Nova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 smtClean="0">
              <a:solidFill>
                <a:srgbClr val="FFFFFF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rgbClr val="FFFFFF"/>
              </a:solidFill>
              <a:latin typeface="Proxima Nova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 smtClean="0">
              <a:solidFill>
                <a:srgbClr val="FFFFFF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rgbClr val="FFFFFF"/>
              </a:solidFill>
              <a:latin typeface="Proxima Nova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b="1" dirty="0" smtClean="0">
              <a:solidFill>
                <a:srgbClr val="FFFFFF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a typeface="Calibri" charset="0"/>
              <a:cs typeface="Times New Roman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1167" y="2337739"/>
            <a:ext cx="41408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#</a:t>
            </a:r>
            <a:r>
              <a:rPr lang="en-US" sz="4000" b="1" dirty="0" err="1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pupilvoiceweek</a:t>
            </a:r>
            <a:r>
              <a:rPr lang="en-US" sz="4000" b="1" dirty="0" smtClean="0">
                <a:solidFill>
                  <a:schemeClr val="bg1"/>
                </a:solidFill>
                <a:latin typeface="Proxima Nova" charset="0"/>
                <a:ea typeface="Calibri" charset="0"/>
                <a:cs typeface="Times New Roman" charset="0"/>
              </a:rPr>
              <a:t> </a:t>
            </a:r>
          </a:p>
          <a:p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26</a:t>
            </a:r>
            <a:r>
              <a:rPr lang="en-US" sz="2000" b="1" baseline="30000" dirty="0" smtClean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th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 – 30</a:t>
            </a:r>
            <a:r>
              <a:rPr lang="en-US" sz="2000" b="1" baseline="30000" dirty="0" smtClean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th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  <a:latin typeface="Proxima Nova" charset="0"/>
                <a:ea typeface="Calibri" charset="0"/>
                <a:cs typeface="Times New Roman" charset="0"/>
              </a:rPr>
              <a:t> September 2016.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11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2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163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/>
          <p:nvPr/>
        </p:nvSpPr>
        <p:spPr>
          <a:xfrm>
            <a:off x="1683067" y="2186118"/>
            <a:ext cx="9208135" cy="137414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Every day </a:t>
            </a:r>
            <a:r>
              <a:rPr lang="en-US" sz="4000" b="1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160,000</a:t>
            </a:r>
            <a:r>
              <a:rPr lang="en-US" sz="400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children aged 5 to 19 are too scared to go to school.</a:t>
            </a:r>
            <a:endParaRPr lang="en-US" sz="120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5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6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843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/>
          <p:nvPr/>
        </p:nvSpPr>
        <p:spPr>
          <a:xfrm>
            <a:off x="1683067" y="2527879"/>
            <a:ext cx="9208135" cy="7981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43% 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of young people have been bullied.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9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0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54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1527791" y="2288427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in </a:t>
            </a: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5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young people suffer from extreme cyberbullying every single </a:t>
            </a:r>
            <a:r>
              <a:rPr lang="en-US" sz="4000" dirty="0" smtClean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day.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14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5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93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1958097" y="2162922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13% 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of all young people have tried to harm themselves on purpose.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399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/>
          <p:nvPr/>
        </p:nvSpPr>
        <p:spPr>
          <a:xfrm>
            <a:off x="1750190" y="2154742"/>
            <a:ext cx="9300845" cy="183134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50% 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of suicides among children </a:t>
            </a:r>
            <a:r>
              <a:rPr lang="en-US" sz="4000" dirty="0" smtClean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of all ages in schools 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are related to bullying.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11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2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78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983865" y="2575298"/>
            <a:ext cx="9208135" cy="14922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The greatest problem of all..</a:t>
            </a:r>
            <a:endParaRPr lang="en-US" sz="1200" b="1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06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/>
          <p:nvPr/>
        </p:nvSpPr>
        <p:spPr>
          <a:xfrm>
            <a:off x="2361940" y="2272943"/>
            <a:ext cx="9208135" cy="77505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Only </a:t>
            </a: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in </a:t>
            </a:r>
            <a:r>
              <a:rPr lang="en-US" sz="4000" b="1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10</a:t>
            </a:r>
            <a:r>
              <a:rPr lang="en-US" sz="4000" dirty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 young people </a:t>
            </a:r>
            <a:r>
              <a:rPr lang="en-US" sz="4000" dirty="0" smtClean="0">
                <a:solidFill>
                  <a:srgbClr val="FFFFFF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talk to someone.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8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9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FFFFFF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FFFFFF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effectLst/>
                <a:ea typeface="Calibri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912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/Users/tootoot/Google Drive/Tootoot/Operations and Sales/Brand Identity/Logos/White-Logo-Transparent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10" b="42636"/>
          <a:stretch/>
        </p:blipFill>
        <p:spPr bwMode="auto">
          <a:xfrm>
            <a:off x="0" y="5694789"/>
            <a:ext cx="3366135" cy="6946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708069" y="2048054"/>
            <a:ext cx="9798565" cy="975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Great way to launch and re-embed tootoot in your school with your children at the start of the new academic year.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8068" y="3532948"/>
            <a:ext cx="9798565" cy="975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Support your children through the transition period into new year groups and new classes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08070" y="4346510"/>
            <a:ext cx="9798565" cy="9757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Provide your pupils with an alternative and safe voice to support face-to-face reporting.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708070" y="697428"/>
            <a:ext cx="10478117" cy="125687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Why support </a:t>
            </a:r>
            <a:r>
              <a:rPr lang="en-US" sz="4000" b="1" dirty="0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#</a:t>
            </a:r>
            <a:r>
              <a:rPr lang="en-US" sz="4000" b="1" dirty="0" err="1" smtClean="0">
                <a:solidFill>
                  <a:srgbClr val="008BDB"/>
                </a:solidFill>
                <a:effectLst/>
                <a:latin typeface="Proxima Nova" charset="0"/>
                <a:ea typeface="Calibri" charset="0"/>
                <a:cs typeface="Times New Roman" charset="0"/>
              </a:rPr>
              <a:t>pupilvoiceweek</a:t>
            </a:r>
            <a:endParaRPr lang="en-US" sz="1200" dirty="0">
              <a:solidFill>
                <a:srgbClr val="008BDB"/>
              </a:solidFill>
              <a:effectLst/>
              <a:ea typeface="Calibri" charset="0"/>
              <a:cs typeface="Times New Roman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104909" y="5831416"/>
            <a:ext cx="5195455" cy="1026584"/>
            <a:chOff x="0" y="0"/>
            <a:chExt cx="3874135" cy="1026795"/>
          </a:xfrm>
        </p:grpSpPr>
        <p:sp>
          <p:nvSpPr>
            <p:cNvPr id="12" name="Text Box 6"/>
            <p:cNvSpPr txBox="1"/>
            <p:nvPr/>
          </p:nvSpPr>
          <p:spPr>
            <a:xfrm>
              <a:off x="0" y="0"/>
              <a:ext cx="3874135" cy="10267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3600" b="1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#</a:t>
              </a:r>
              <a:r>
                <a:rPr lang="en-US" sz="3600" b="1" dirty="0" err="1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pupilvoiceweek</a:t>
              </a:r>
              <a:endParaRPr lang="en-US" sz="36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  <p:sp>
          <p:nvSpPr>
            <p:cNvPr id="15" name="Text Box 7"/>
            <p:cNvSpPr txBox="1"/>
            <p:nvPr/>
          </p:nvSpPr>
          <p:spPr>
            <a:xfrm>
              <a:off x="187977" y="525991"/>
              <a:ext cx="3299460" cy="33655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National pupil voice </a:t>
              </a:r>
              <a:r>
                <a:rPr lang="en-US" sz="1000" dirty="0" smtClean="0">
                  <a:solidFill>
                    <a:srgbClr val="008BDB"/>
                  </a:solidFill>
                  <a:latin typeface="Proxima Nova" charset="0"/>
                  <a:ea typeface="Calibri" charset="0"/>
                  <a:cs typeface="Times New Roman" charset="0"/>
                </a:rPr>
                <a:t>week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. 26</a:t>
              </a:r>
              <a:r>
                <a:rPr lang="en-US" sz="1000" baseline="30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th</a:t>
              </a:r>
              <a:r>
                <a:rPr lang="en-US" sz="1000" dirty="0" smtClean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 - 30th </a:t>
              </a:r>
              <a:r>
                <a:rPr lang="en-US" sz="1000" dirty="0">
                  <a:solidFill>
                    <a:srgbClr val="008BDB"/>
                  </a:solidFill>
                  <a:effectLst/>
                  <a:latin typeface="Proxima Nova" charset="0"/>
                  <a:ea typeface="Calibri" charset="0"/>
                  <a:cs typeface="Times New Roman" charset="0"/>
                </a:rPr>
                <a:t>September 2016.</a:t>
              </a:r>
              <a:endParaRPr lang="en-US" sz="1000" dirty="0">
                <a:solidFill>
                  <a:srgbClr val="008BDB"/>
                </a:solidFill>
                <a:effectLst/>
                <a:ea typeface="Calibri" charset="0"/>
                <a:cs typeface="Times New Roman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708066" y="2848850"/>
            <a:ext cx="9798565" cy="975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Highlight key issues that may </a:t>
            </a:r>
            <a:r>
              <a:rPr lang="en-US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affect </a:t>
            </a:r>
            <a:r>
              <a:rPr lang="en-US" b="1" dirty="0" smtClean="0">
                <a:solidFill>
                  <a:srgbClr val="008BDB"/>
                </a:solidFill>
                <a:latin typeface="Proxima Nova" charset="0"/>
                <a:ea typeface="Calibri" charset="0"/>
                <a:cs typeface="Times New Roman" charset="0"/>
              </a:rPr>
              <a:t>your pupils</a:t>
            </a:r>
            <a:endParaRPr lang="en-US" b="1" dirty="0" smtClean="0">
              <a:solidFill>
                <a:srgbClr val="008BDB"/>
              </a:solidFill>
              <a:effectLst/>
              <a:latin typeface="Proxima Nova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6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6280</TotalTime>
  <Words>350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Proxima Nova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Brennan</dc:creator>
  <cp:lastModifiedBy>Lucy Harvey</cp:lastModifiedBy>
  <cp:revision>21</cp:revision>
  <dcterms:created xsi:type="dcterms:W3CDTF">2016-08-10T11:16:58Z</dcterms:created>
  <dcterms:modified xsi:type="dcterms:W3CDTF">2016-09-01T21:01:28Z</dcterms:modified>
</cp:coreProperties>
</file>